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471" r:id="rId2"/>
    <p:sldId id="472" r:id="rId3"/>
    <p:sldId id="473" r:id="rId4"/>
    <p:sldId id="484" r:id="rId5"/>
    <p:sldId id="476" r:id="rId6"/>
    <p:sldId id="482" r:id="rId7"/>
    <p:sldId id="480" r:id="rId8"/>
    <p:sldId id="479" r:id="rId9"/>
    <p:sldId id="485" r:id="rId10"/>
    <p:sldId id="460" r:id="rId11"/>
  </p:sldIdLst>
  <p:sldSz cx="12841288" cy="72231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141">
          <p15:clr>
            <a:srgbClr val="A4A3A4"/>
          </p15:clr>
        </p15:guide>
        <p15:guide id="3" orient="horz" pos="227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F904BA-5992-0C7B-BDD6-6AEBAE02485D}" name="Cooper, Lindsay" initials="CL" userId="S::lcooper@collegeboard.org::543f313d-1c62-4cde-b437-ece686c92d80" providerId="AD"/>
  <p188:author id="{383CE7C0-6581-0005-D030-6FED6036928C}" name="Jan, Iris" initials="JI" userId="S::ijan@collegeboard.org::a9f01f89-3d12-43dd-9c10-8484e6bca43d" providerId="AD"/>
  <p188:author id="{04EC6FC6-BF1C-2E2F-A109-E663575B2680}" name="Cohen, Lucy (She/Her/Hers)" initials="CL(" userId="S::lcohen@Collegeboard.org::28221495-0ba9-4a33-9dcb-49c4db8bd871" providerId="AD"/>
  <p188:author id="{5810CCD6-72B7-177E-92F4-C4B79699FD9A}" name="Biedermann, Edward" initials="BE" userId="S::ebiedermann@collegeboard.org::451add99-f4a8-4c2b-a040-851e98e415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6A3AC-5B4E-D74B-A254-AD9E4FA71D43}" v="6" dt="2022-08-01T19:12:16.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9"/>
  </p:normalViewPr>
  <p:slideViewPr>
    <p:cSldViewPr snapToGrid="0">
      <p:cViewPr varScale="1">
        <p:scale>
          <a:sx n="68" d="100"/>
          <a:sy n="68" d="100"/>
        </p:scale>
        <p:origin x="1692" y="72"/>
      </p:cViewPr>
      <p:guideLst>
        <p:guide pos="7141"/>
        <p:guide orient="horz" pos="22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E9530-38B8-F843-819D-4BB8806AC5DB}"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07AAF-5286-2F49-88D9-44143AA6E3DA}" type="slidenum">
              <a:rPr lang="en-US" smtClean="0"/>
              <a:t>‹#›</a:t>
            </a:fld>
            <a:endParaRPr lang="en-US"/>
          </a:p>
        </p:txBody>
      </p:sp>
    </p:spTree>
    <p:extLst>
      <p:ext uri="{BB962C8B-B14F-4D97-AF65-F5344CB8AC3E}">
        <p14:creationId xmlns:p14="http://schemas.microsoft.com/office/powerpoint/2010/main" val="386180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C07AAF-5286-2F49-88D9-44143AA6E3DA}" type="slidenum">
              <a:rPr lang="en-US" smtClean="0"/>
              <a:t>7</a:t>
            </a:fld>
            <a:endParaRPr lang="en-US"/>
          </a:p>
        </p:txBody>
      </p:sp>
    </p:spTree>
    <p:extLst>
      <p:ext uri="{BB962C8B-B14F-4D97-AF65-F5344CB8AC3E}">
        <p14:creationId xmlns:p14="http://schemas.microsoft.com/office/powerpoint/2010/main" val="328097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648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77764" y="358775"/>
            <a:ext cx="6126480" cy="6126480"/>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sz="2400">
                <a:solidFill>
                  <a:schemeClr val="tx2"/>
                </a:solidFill>
              </a:defRPr>
            </a:lvl1pPr>
          </a:lstStyle>
          <a:p>
            <a:r>
              <a:rPr lang="en-US"/>
              <a:t>Replace with other image choices as desired</a:t>
            </a: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4" name="Picture 3">
            <a:extLst>
              <a:ext uri="{FF2B5EF4-FFF2-40B4-BE49-F238E27FC236}">
                <a16:creationId xmlns:a16="http://schemas.microsoft.com/office/drawing/2014/main" id="{25D83DD0-9195-A0D8-9C64-981F4AE30D96}"/>
              </a:ext>
            </a:extLst>
          </p:cNvPr>
          <p:cNvPicPr>
            <a:picLocks noChangeAspect="1"/>
          </p:cNvPicPr>
          <p:nvPr userDrawn="1"/>
        </p:nvPicPr>
        <p:blipFill>
          <a:blip r:embed="rId2"/>
          <a:stretch>
            <a:fillRect/>
          </a:stretch>
        </p:blipFill>
        <p:spPr>
          <a:xfrm>
            <a:off x="933562" y="1006176"/>
            <a:ext cx="990600" cy="457200"/>
          </a:xfrm>
          <a:prstGeom prst="rect">
            <a:avLst/>
          </a:prstGeom>
        </p:spPr>
      </p:pic>
    </p:spTree>
    <p:extLst>
      <p:ext uri="{BB962C8B-B14F-4D97-AF65-F5344CB8AC3E}">
        <p14:creationId xmlns:p14="http://schemas.microsoft.com/office/powerpoint/2010/main" val="814242944"/>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7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8052005" y="0"/>
            <a:ext cx="4789283" cy="7223125"/>
          </a:xfrm>
          <a:prstGeom prst="rect">
            <a:avLst/>
          </a:prstGeom>
          <a:solidFill>
            <a:schemeClr val="accent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0"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3" name="Straight Connector 22"/>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96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7166967"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29" name="Straight Connector 28"/>
          <p:cNvCxnSpPr/>
          <p:nvPr/>
        </p:nvCxnSpPr>
        <p:spPr>
          <a:xfrm>
            <a:off x="375444"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7" y="6702265"/>
            <a:ext cx="1331976" cy="228600"/>
          </a:xfrm>
          <a:prstGeom prst="rect">
            <a:avLst/>
          </a:prstGeom>
        </p:spPr>
      </p:pic>
      <p:sp>
        <p:nvSpPr>
          <p:cNvPr id="9" name="Slide title"/>
          <p:cNvSpPr>
            <a:spLocks noGrp="1" noChangeArrowheads="1"/>
          </p:cNvSpPr>
          <p:nvPr>
            <p:ph type="title"/>
          </p:nvPr>
        </p:nvSpPr>
        <p:spPr bwMode="gray">
          <a:xfrm>
            <a:off x="375444" y="567058"/>
            <a:ext cx="72837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75444" y="1833214"/>
            <a:ext cx="72837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8052005" y="0"/>
            <a:ext cx="4789283" cy="7223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cxnSp>
        <p:nvCxnSpPr>
          <p:cNvPr id="16" name="Straight Connector 15"/>
          <p:cNvCxnSpPr/>
          <p:nvPr userDrawn="1"/>
        </p:nvCxnSpPr>
        <p:spPr>
          <a:xfrm>
            <a:off x="375444"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347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77044" y="430311"/>
            <a:ext cx="11887200" cy="6425247"/>
          </a:xfrm>
        </p:spPr>
        <p:txBody>
          <a:bodyPr anchor="ctr">
            <a:normAutofit/>
          </a:bodyPr>
          <a:lstStyle>
            <a:lvl1pPr marL="0" indent="0" algn="ctr">
              <a:buNone/>
              <a:defRPr sz="2000"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77044" y="455926"/>
            <a:ext cx="118872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02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81480" y="184728"/>
            <a:ext cx="12478327" cy="6853668"/>
          </a:xfrm>
          <a:prstGeom prst="rect">
            <a:avLst/>
          </a:prstGeom>
          <a:solidFill>
            <a:schemeClr val="accent3">
              <a:alpha val="67000"/>
            </a:schemeClr>
          </a:solidFill>
        </p:spPr>
        <p:txBody>
          <a:bodyPr lIns="1920240" tIns="182880" rIns="1920240" bIns="182880" anchor="ctr" anchorCtr="0">
            <a:noAutofit/>
          </a:bodyPr>
          <a:lstStyle>
            <a:lvl1pPr algn="ctr">
              <a:defRPr sz="3200"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4" name="Freeform 3"/>
          <p:cNvSpPr/>
          <p:nvPr userDrawn="1"/>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008616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721561"/>
            <a:ext cx="12841288" cy="3780000"/>
          </a:xfrm>
          <a:prstGeom prst="rect">
            <a:avLst/>
          </a:prstGeom>
        </p:spPr>
        <p:txBody>
          <a:bodyPr lIns="1920240" tIns="45720" rIns="1920240" bIns="45720" anchor="ctr" anchorCtr="0">
            <a:noAutofit/>
          </a:bodyPr>
          <a:lstStyle>
            <a:lvl1pPr algn="ctr">
              <a:defRPr sz="4600"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569163" y="2028307"/>
            <a:ext cx="1553859" cy="1211604"/>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p:cNvGrpSpPr/>
          <p:nvPr/>
        </p:nvGrpSpPr>
        <p:grpSpPr>
          <a:xfrm rot="10800000">
            <a:off x="9718199" y="2157617"/>
            <a:ext cx="1553859" cy="1211604"/>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8" name="Subtitle 2"/>
          <p:cNvSpPr>
            <a:spLocks noGrp="1"/>
          </p:cNvSpPr>
          <p:nvPr>
            <p:ph type="subTitle" idx="1" hasCustomPrompt="1"/>
          </p:nvPr>
        </p:nvSpPr>
        <p:spPr>
          <a:xfrm>
            <a:off x="0" y="5578763"/>
            <a:ext cx="12841288" cy="780473"/>
          </a:xfrm>
        </p:spPr>
        <p:txBody>
          <a:bodyPr anchor="ct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a:solidFill>
                  <a:schemeClr val="tx2"/>
                </a:solidFill>
              </a:rPr>
              <a:t>Brianna Sullivan</a:t>
            </a:r>
          </a:p>
        </p:txBody>
      </p:sp>
      <p:sp>
        <p:nvSpPr>
          <p:cNvPr id="27" name="Freeform 26"/>
          <p:cNvSpPr/>
          <p:nvPr/>
        </p:nvSpPr>
        <p:spPr>
          <a:xfrm>
            <a:off x="0" y="-1"/>
            <a:ext cx="12841288" cy="7223125"/>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60780186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001588" y="3110096"/>
            <a:ext cx="4798701" cy="621106"/>
          </a:xfrm>
          <a:prstGeom prst="rect">
            <a:avLst/>
          </a:prstGeom>
        </p:spPr>
        <p:txBody>
          <a:bodyPr lIns="0" tIns="45720" rIns="0" bIns="45720" anchor="ctr" anchorCtr="0">
            <a:noAutofit/>
          </a:bodyPr>
          <a:lstStyle>
            <a:lvl1pPr algn="ctr">
              <a:defRPr sz="6000" b="0">
                <a:solidFill>
                  <a:schemeClr val="accent2"/>
                </a:solidFill>
              </a:defRPr>
            </a:lvl1pPr>
          </a:lstStyle>
          <a:p>
            <a:r>
              <a:rPr lang="en-US"/>
              <a:t>Thank you</a:t>
            </a:r>
          </a:p>
        </p:txBody>
      </p:sp>
      <p:pic>
        <p:nvPicPr>
          <p:cNvPr id="4" name="Picture 3">
            <a:extLst>
              <a:ext uri="{FF2B5EF4-FFF2-40B4-BE49-F238E27FC236}">
                <a16:creationId xmlns:a16="http://schemas.microsoft.com/office/drawing/2014/main" id="{F9151DA8-7687-9386-4586-546B22266F26}"/>
              </a:ext>
            </a:extLst>
          </p:cNvPr>
          <p:cNvPicPr>
            <a:picLocks noChangeAspect="1"/>
          </p:cNvPicPr>
          <p:nvPr userDrawn="1"/>
        </p:nvPicPr>
        <p:blipFill>
          <a:blip r:embed="rId2"/>
          <a:stretch>
            <a:fillRect/>
          </a:stretch>
        </p:blipFill>
        <p:spPr>
          <a:xfrm>
            <a:off x="5925344" y="6162658"/>
            <a:ext cx="990600" cy="457200"/>
          </a:xfrm>
          <a:prstGeom prst="rect">
            <a:avLst/>
          </a:prstGeom>
        </p:spPr>
      </p:pic>
    </p:spTree>
    <p:extLst>
      <p:ext uri="{BB962C8B-B14F-4D97-AF65-F5344CB8AC3E}">
        <p14:creationId xmlns:p14="http://schemas.microsoft.com/office/powerpoint/2010/main" val="2590882644"/>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165955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03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65" name="Picture Placeholder 64"/>
          <p:cNvSpPr>
            <a:spLocks noGrp="1"/>
          </p:cNvSpPr>
          <p:nvPr>
            <p:ph type="pic" sz="quarter" idx="12" hasCustomPrompt="1"/>
          </p:nvPr>
        </p:nvSpPr>
        <p:spPr>
          <a:xfrm>
            <a:off x="6390465" y="358775"/>
            <a:ext cx="6116539" cy="612788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71463" marR="0" lvl="0" indent="-271463" algn="l" defTabSz="981075"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144497094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75444" y="567058"/>
            <a:ext cx="1207008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76238" y="1833214"/>
            <a:ext cx="12070080"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75444" y="1136158"/>
            <a:ext cx="6858000"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11653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No Picture">
    <p:spTree>
      <p:nvGrpSpPr>
        <p:cNvPr id="1" name=""/>
        <p:cNvGrpSpPr/>
        <p:nvPr/>
      </p:nvGrpSpPr>
      <p:grpSpPr>
        <a:xfrm>
          <a:off x="0" y="0"/>
          <a:ext cx="0" cy="0"/>
          <a:chOff x="0" y="0"/>
          <a:chExt cx="0" cy="0"/>
        </a:xfrm>
      </p:grpSpPr>
      <p:sp>
        <p:nvSpPr>
          <p:cNvPr id="16" name="Rectangle 15"/>
          <p:cNvSpPr/>
          <p:nvPr/>
        </p:nvSpPr>
        <p:spPr>
          <a:xfrm>
            <a:off x="376518" y="358775"/>
            <a:ext cx="12130486" cy="6127886"/>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a:solidFill>
                <a:schemeClr val="tx1"/>
              </a:solidFill>
            </a:endParaRPr>
          </a:p>
        </p:txBody>
      </p:sp>
      <p:sp>
        <p:nvSpPr>
          <p:cNvPr id="2" name="Title 1"/>
          <p:cNvSpPr>
            <a:spLocks noGrp="1"/>
          </p:cNvSpPr>
          <p:nvPr>
            <p:ph type="ctrTitle"/>
          </p:nvPr>
        </p:nvSpPr>
        <p:spPr>
          <a:xfrm>
            <a:off x="933562" y="1618488"/>
            <a:ext cx="5085400" cy="621106"/>
          </a:xfrm>
          <a:prstGeom prst="rect">
            <a:avLst/>
          </a:prstGeom>
        </p:spPr>
        <p:txBody>
          <a:bodyPr lIns="0" tIns="45720" rIns="0" bIns="45720" anchor="t" anchorCtr="0">
            <a:noAutofit/>
          </a:bodyPr>
          <a:lstStyle>
            <a:lvl1pPr>
              <a:defRPr sz="4600"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933563" y="5333781"/>
            <a:ext cx="5085400" cy="563128"/>
          </a:xfrm>
          <a:prstGeom prst="rect">
            <a:avLst/>
          </a:prstGeom>
        </p:spPr>
        <p:txBody>
          <a:bodyPr lIns="0" rIns="0">
            <a:noAutofit/>
          </a:bodyPr>
          <a:lstStyle>
            <a:lvl1pPr marL="0" indent="0" algn="l">
              <a:buNone/>
              <a:defRPr sz="2000" b="1">
                <a:solidFill>
                  <a:schemeClr val="accent2"/>
                </a:solidFill>
                <a:latin typeface="+mj-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76518" y="6640449"/>
            <a:ext cx="4141787" cy="288925"/>
          </a:xfrm>
        </p:spPr>
        <p:txBody>
          <a:bodyPr lIns="0" bIns="45720" anchor="b">
            <a:noAutofit/>
          </a:bodyPr>
          <a:lstStyle>
            <a:lvl1pPr marL="0" indent="0">
              <a:buNone/>
              <a:defRPr sz="1600">
                <a:solidFill>
                  <a:schemeClr val="tx1"/>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userDrawn="1"/>
        </p:nvPicPr>
        <p:blipFill>
          <a:blip r:embed="rId2"/>
          <a:stretch>
            <a:fillRect/>
          </a:stretch>
        </p:blipFill>
        <p:spPr>
          <a:xfrm>
            <a:off x="933562" y="1006176"/>
            <a:ext cx="1856232" cy="320040"/>
          </a:xfrm>
          <a:prstGeom prst="rect">
            <a:avLst/>
          </a:prstGeom>
        </p:spPr>
      </p:pic>
    </p:spTree>
    <p:extLst>
      <p:ext uri="{BB962C8B-B14F-4D97-AF65-F5344CB8AC3E}">
        <p14:creationId xmlns:p14="http://schemas.microsoft.com/office/powerpoint/2010/main" val="4138382229"/>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885838" y="620396"/>
            <a:ext cx="10955450" cy="660272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3" name="Title 1"/>
          <p:cNvSpPr>
            <a:spLocks noGrp="1"/>
          </p:cNvSpPr>
          <p:nvPr>
            <p:ph type="ctrTitle" hasCustomPrompt="1"/>
          </p:nvPr>
        </p:nvSpPr>
        <p:spPr>
          <a:xfrm>
            <a:off x="2478657" y="924570"/>
            <a:ext cx="8680410" cy="1646102"/>
          </a:xfrm>
          <a:prstGeom prst="rect">
            <a:avLst/>
          </a:prstGeom>
        </p:spPr>
        <p:txBody>
          <a:bodyPr lIns="0" tIns="45720" rIns="0" bIns="45720" anchor="t" anchorCtr="0">
            <a:noAutofit/>
          </a:bodyPr>
          <a:lstStyle>
            <a:lvl1pPr algn="l">
              <a:defRPr sz="5400"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478657" y="6093208"/>
            <a:ext cx="6791864" cy="704406"/>
          </a:xfrm>
          <a:prstGeom prst="rect">
            <a:avLst/>
          </a:prstGeom>
        </p:spPr>
        <p:txBody>
          <a:bodyPr lIns="0" tIns="0" rIns="0" bIns="0" anchor="b">
            <a:noAutofit/>
          </a:bodyPr>
          <a:lstStyle>
            <a:lvl1pPr marL="0" indent="0" algn="l">
              <a:buNone/>
              <a:defRPr sz="2800" b="0">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760018" y="6479875"/>
            <a:ext cx="1529750" cy="317739"/>
          </a:xfrm>
        </p:spPr>
        <p:txBody>
          <a:bodyPr lIns="0" tIns="0" rIns="0" bIns="0" anchor="b">
            <a:noAutofit/>
          </a:bodyPr>
          <a:lstStyle>
            <a:lvl1pPr marL="0" indent="0" algn="r">
              <a:buNone/>
              <a:defRPr sz="1400">
                <a:solidFill>
                  <a:schemeClr val="accent3"/>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55263" y="6479875"/>
            <a:ext cx="1529750" cy="317739"/>
          </a:xfrm>
        </p:spPr>
        <p:txBody>
          <a:bodyPr lIns="0" tIns="0" rIns="0" bIns="0" anchor="b">
            <a:noAutofit/>
          </a:bodyPr>
          <a:lstStyle>
            <a:lvl1pPr marL="0" indent="0" algn="l">
              <a:buNone/>
              <a:defRPr sz="1400">
                <a:solidFill>
                  <a:schemeClr val="tx2"/>
                </a:solidFill>
                <a:latin typeface="+mj-lt"/>
              </a:defRPr>
            </a:lvl1pPr>
            <a:lvl2pPr marL="455612" indent="0">
              <a:buNone/>
              <a:defRPr/>
            </a:lvl2pPr>
            <a:lvl3pPr marL="765175" indent="0">
              <a:buNone/>
              <a:defRPr/>
            </a:lvl3pPr>
            <a:lvl4pPr marL="1243584" indent="0">
              <a:buNone/>
              <a:defRPr/>
            </a:lvl4pPr>
            <a:lvl5pPr marL="1962668" indent="0">
              <a:buNone/>
              <a:defRPr/>
            </a:lvl5pPr>
          </a:lstStyle>
          <a:p>
            <a:pPr lvl="0"/>
            <a:r>
              <a:rPr lang="en-US"/>
              <a:t>Add presenter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85838" cy="620396"/>
          </a:xfrm>
          <a:prstGeom prst="rect">
            <a:avLst/>
          </a:prstGeom>
        </p:spPr>
      </p:pic>
    </p:spTree>
    <p:extLst>
      <p:ext uri="{BB962C8B-B14F-4D97-AF65-F5344CB8AC3E}">
        <p14:creationId xmlns:p14="http://schemas.microsoft.com/office/powerpoint/2010/main" val="20339878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443" y="6702265"/>
            <a:ext cx="1331976" cy="228600"/>
          </a:xfrm>
          <a:prstGeom prst="rect">
            <a:avLst/>
          </a:prstGeom>
        </p:spPr>
      </p:pic>
      <p:sp>
        <p:nvSpPr>
          <p:cNvPr id="4" name="Rectangle 3"/>
          <p:cNvSpPr/>
          <p:nvPr/>
        </p:nvSpPr>
        <p:spPr>
          <a:xfrm>
            <a:off x="375443" y="1229710"/>
            <a:ext cx="12090401" cy="3479450"/>
          </a:xfrm>
          <a:prstGeom prst="rect">
            <a:avLst/>
          </a:prstGeom>
          <a:solidFill>
            <a:schemeClr val="tx2">
              <a:lumMod val="9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40" name="Straight Connector 39"/>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75444" y="567058"/>
            <a:ext cx="118872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5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438" y="6702265"/>
            <a:ext cx="1331976" cy="228600"/>
          </a:xfrm>
          <a:prstGeom prst="rect">
            <a:avLst/>
          </a:prstGeom>
        </p:spPr>
      </p:pic>
      <p:sp>
        <p:nvSpPr>
          <p:cNvPr id="9" name="Slide title"/>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D6C0180-5175-1FAE-F507-06F493297D45}"/>
              </a:ext>
            </a:extLst>
          </p:cNvPr>
          <p:cNvSpPr/>
          <p:nvPr userDrawn="1"/>
        </p:nvSpPr>
        <p:spPr>
          <a:xfrm>
            <a:off x="1" y="0"/>
            <a:ext cx="1828800" cy="7223125"/>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Tree>
    <p:extLst>
      <p:ext uri="{BB962C8B-B14F-4D97-AF65-F5344CB8AC3E}">
        <p14:creationId xmlns:p14="http://schemas.microsoft.com/office/powerpoint/2010/main" val="1497479054"/>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with a sidebar option">
    <p:spTree>
      <p:nvGrpSpPr>
        <p:cNvPr id="1" name=""/>
        <p:cNvGrpSpPr/>
        <p:nvPr/>
      </p:nvGrpSpPr>
      <p:grpSpPr>
        <a:xfrm>
          <a:off x="0" y="0"/>
          <a:ext cx="0" cy="0"/>
          <a:chOff x="0" y="0"/>
          <a:chExt cx="0" cy="0"/>
        </a:xfrm>
      </p:grpSpPr>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2230438" y="6585155"/>
            <a:ext cx="1023540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0438" y="6702265"/>
            <a:ext cx="1331976" cy="228600"/>
          </a:xfrm>
          <a:prstGeom prst="rect">
            <a:avLst/>
          </a:prstGeom>
        </p:spPr>
      </p:pic>
      <p:cxnSp>
        <p:nvCxnSpPr>
          <p:cNvPr id="10" name="Straight Connector 9"/>
          <p:cNvCxnSpPr/>
          <p:nvPr/>
        </p:nvCxnSpPr>
        <p:spPr>
          <a:xfrm>
            <a:off x="2230438" y="463763"/>
            <a:ext cx="10235406"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230438" y="1833214"/>
            <a:ext cx="10235406"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FD6C0180-5175-1FAE-F507-06F493297D45}"/>
              </a:ext>
            </a:extLst>
          </p:cNvPr>
          <p:cNvSpPr/>
          <p:nvPr userDrawn="1"/>
        </p:nvSpPr>
        <p:spPr>
          <a:xfrm>
            <a:off x="1" y="0"/>
            <a:ext cx="1828800" cy="7223125"/>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13" name="Slide title">
            <a:extLst>
              <a:ext uri="{FF2B5EF4-FFF2-40B4-BE49-F238E27FC236}">
                <a16:creationId xmlns:a16="http://schemas.microsoft.com/office/drawing/2014/main" id="{231CA5E3-6619-2D46-2443-9C018D3ADD50}"/>
              </a:ext>
            </a:extLst>
          </p:cNvPr>
          <p:cNvSpPr>
            <a:spLocks noGrp="1" noChangeArrowheads="1"/>
          </p:cNvSpPr>
          <p:nvPr>
            <p:ph type="title"/>
          </p:nvPr>
        </p:nvSpPr>
        <p:spPr bwMode="gray">
          <a:xfrm>
            <a:off x="2230438" y="567058"/>
            <a:ext cx="10235406"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Subtitle 2">
            <a:extLst>
              <a:ext uri="{FF2B5EF4-FFF2-40B4-BE49-F238E27FC236}">
                <a16:creationId xmlns:a16="http://schemas.microsoft.com/office/drawing/2014/main" id="{8D825E53-F168-04A9-7469-3729A131FDDA}"/>
              </a:ext>
            </a:extLst>
          </p:cNvPr>
          <p:cNvSpPr>
            <a:spLocks noGrp="1"/>
          </p:cNvSpPr>
          <p:nvPr>
            <p:ph type="subTitle" idx="1" hasCustomPrompt="1"/>
          </p:nvPr>
        </p:nvSpPr>
        <p:spPr>
          <a:xfrm>
            <a:off x="2230437" y="1136158"/>
            <a:ext cx="10235405" cy="563128"/>
          </a:xfrm>
          <a:prstGeom prst="rect">
            <a:avLst/>
          </a:prstGeom>
        </p:spPr>
        <p:txBody>
          <a:bodyPr lIns="0" rIns="0">
            <a:noAutofit/>
          </a:bodyPr>
          <a:lstStyle>
            <a:lvl1pPr marL="0" indent="0" algn="l">
              <a:buNone/>
              <a:defRPr sz="1800" b="1">
                <a:solidFill>
                  <a:schemeClr val="accent3"/>
                </a:solidFill>
                <a:latin typeface="+mn-lt"/>
              </a:defRPr>
            </a:lvl1pPr>
            <a:lvl2pPr marL="490667" indent="0" algn="ctr">
              <a:buNone/>
              <a:defRPr>
                <a:solidFill>
                  <a:schemeClr val="tx1">
                    <a:tint val="75000"/>
                  </a:schemeClr>
                </a:solidFill>
              </a:defRPr>
            </a:lvl2pPr>
            <a:lvl3pPr marL="981334" indent="0" algn="ctr">
              <a:buNone/>
              <a:defRPr>
                <a:solidFill>
                  <a:schemeClr val="tx1">
                    <a:tint val="75000"/>
                  </a:schemeClr>
                </a:solidFill>
              </a:defRPr>
            </a:lvl3pPr>
            <a:lvl4pPr marL="1472001" indent="0" algn="ctr">
              <a:buNone/>
              <a:defRPr>
                <a:solidFill>
                  <a:schemeClr val="tx1">
                    <a:tint val="75000"/>
                  </a:schemeClr>
                </a:solidFill>
              </a:defRPr>
            </a:lvl4pPr>
            <a:lvl5pPr marL="1962668" indent="0" algn="ctr">
              <a:buNone/>
              <a:defRPr>
                <a:solidFill>
                  <a:schemeClr val="tx1">
                    <a:tint val="75000"/>
                  </a:schemeClr>
                </a:solidFill>
              </a:defRPr>
            </a:lvl5pPr>
            <a:lvl6pPr marL="2453335" indent="0" algn="ctr">
              <a:buNone/>
              <a:defRPr>
                <a:solidFill>
                  <a:schemeClr val="tx1">
                    <a:tint val="75000"/>
                  </a:schemeClr>
                </a:solidFill>
              </a:defRPr>
            </a:lvl6pPr>
            <a:lvl7pPr marL="2944002" indent="0" algn="ctr">
              <a:buNone/>
              <a:defRPr>
                <a:solidFill>
                  <a:schemeClr val="tx1">
                    <a:tint val="75000"/>
                  </a:schemeClr>
                </a:solidFill>
              </a:defRPr>
            </a:lvl7pPr>
            <a:lvl8pPr marL="3434669" indent="0" algn="ctr">
              <a:buNone/>
              <a:defRPr>
                <a:solidFill>
                  <a:schemeClr val="tx1">
                    <a:tint val="75000"/>
                  </a:schemeClr>
                </a:solidFill>
              </a:defRPr>
            </a:lvl8pPr>
            <a:lvl9pPr marL="3925336"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656725011"/>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0" y="0"/>
            <a:ext cx="4789283" cy="7223125"/>
          </a:xfrm>
          <a:prstGeom prst="rect">
            <a:avLst/>
          </a:prstGeom>
          <a:solidFill>
            <a:schemeClr val="tx2">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2000">
              <a:solidFill>
                <a:schemeClr val="tx1"/>
              </a:solidFill>
            </a:endParaRPr>
          </a:p>
        </p:txBody>
      </p:sp>
      <p:sp>
        <p:nvSpPr>
          <p:cNvPr id="27"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30" name="Straight Connector 29"/>
          <p:cNvCxnSpPr/>
          <p:nvPr/>
        </p:nvCxnSpPr>
        <p:spPr>
          <a:xfrm>
            <a:off x="5182120" y="6585155"/>
            <a:ext cx="728372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120" y="6702265"/>
            <a:ext cx="1331976" cy="228600"/>
          </a:xfrm>
          <a:prstGeom prst="rect">
            <a:avLst/>
          </a:prstGeom>
        </p:spPr>
      </p:pic>
      <p:sp>
        <p:nvSpPr>
          <p:cNvPr id="9" name="Slide title"/>
          <p:cNvSpPr>
            <a:spLocks noGrp="1" noChangeArrowheads="1"/>
          </p:cNvSpPr>
          <p:nvPr>
            <p:ph type="title"/>
          </p:nvPr>
        </p:nvSpPr>
        <p:spPr bwMode="gray">
          <a:xfrm>
            <a:off x="5182120" y="567058"/>
            <a:ext cx="7080524"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5182120" y="455926"/>
            <a:ext cx="7283724" cy="7837"/>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5182120" y="1833214"/>
            <a:ext cx="7080524" cy="4643437"/>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48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75444" y="567058"/>
            <a:ext cx="12090400" cy="435173"/>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1"/>
            </p:custDataLst>
          </p:nvPr>
        </p:nvSpPr>
        <p:spPr>
          <a:xfrm>
            <a:off x="375444" y="1278372"/>
            <a:ext cx="12090400" cy="463440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973643" y="6702265"/>
            <a:ext cx="492201"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200" b="0" baseline="0" smtClean="0">
                <a:solidFill>
                  <a:srgbClr val="080808"/>
                </a:solidFill>
                <a:latin typeface="+mj-lt"/>
              </a:rPr>
              <a:pPr algn="r"/>
              <a:t>‹#›</a:t>
            </a:fld>
            <a:endParaRPr lang="fr-FR" sz="1200" b="0">
              <a:solidFill>
                <a:srgbClr val="080808"/>
              </a:solidFill>
              <a:latin typeface="+mj-lt"/>
            </a:endParaRPr>
          </a:p>
        </p:txBody>
      </p:sp>
      <p:cxnSp>
        <p:nvCxnSpPr>
          <p:cNvPr id="12" name="Straight Connector 11"/>
          <p:cNvCxnSpPr/>
          <p:nvPr/>
        </p:nvCxnSpPr>
        <p:spPr>
          <a:xfrm>
            <a:off x="375444" y="455926"/>
            <a:ext cx="12090400"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92837" y="6585155"/>
            <a:ext cx="1207300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Number">
            <a:extLst>
              <a:ext uri="{FF2B5EF4-FFF2-40B4-BE49-F238E27FC236}">
                <a16:creationId xmlns:a16="http://schemas.microsoft.com/office/drawing/2014/main" id="{BB7F04E5-7739-7487-0513-85E3673FF0CF}"/>
              </a:ext>
            </a:extLst>
          </p:cNvPr>
          <p:cNvSpPr/>
          <p:nvPr userDrawn="1"/>
        </p:nvSpPr>
        <p:spPr>
          <a:xfrm>
            <a:off x="392837" y="6702265"/>
            <a:ext cx="2747685" cy="15633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l"/>
            <a:r>
              <a:rPr lang="en-US" sz="1200" b="0" baseline="0">
                <a:solidFill>
                  <a:srgbClr val="080808"/>
                </a:solidFill>
                <a:latin typeface="+mj-lt"/>
              </a:rPr>
              <a:t>Who Does What, by When?</a:t>
            </a:r>
            <a:endParaRPr lang="fr-FR" sz="1200" b="0">
              <a:solidFill>
                <a:srgbClr val="080808"/>
              </a:solidFill>
              <a:latin typeface="+mj-lt"/>
            </a:endParaRPr>
          </a:p>
        </p:txBody>
      </p:sp>
    </p:spTree>
    <p:custDataLst>
      <p:tags r:id="rId20"/>
    </p:custDataLst>
    <p:extLst>
      <p:ext uri="{BB962C8B-B14F-4D97-AF65-F5344CB8AC3E}">
        <p14:creationId xmlns:p14="http://schemas.microsoft.com/office/powerpoint/2010/main" val="601067926"/>
      </p:ext>
    </p:extLst>
  </p:cSld>
  <p:clrMap bg1="lt1" tx1="dk1" bg2="lt2" tx2="dk2" accent1="accent1" accent2="accent2" accent3="accent3" accent4="accent4" accent5="accent5" accent6="accent6" hlink="hlink" folHlink="folHlink"/>
  <p:sldLayoutIdLst>
    <p:sldLayoutId id="2147483693" r:id="rId1"/>
    <p:sldLayoutId id="2147483683" r:id="rId2"/>
    <p:sldLayoutId id="2147483691" r:id="rId3"/>
    <p:sldLayoutId id="2147483692" r:id="rId4"/>
    <p:sldLayoutId id="2147483689" r:id="rId5"/>
    <p:sldLayoutId id="2147483682" r:id="rId6"/>
    <p:sldLayoutId id="2147483690" r:id="rId7"/>
    <p:sldLayoutId id="2147483694" r:id="rId8"/>
    <p:sldLayoutId id="2147483678" r:id="rId9"/>
    <p:sldLayoutId id="2147483679" r:id="rId10"/>
    <p:sldLayoutId id="2147483681" r:id="rId11"/>
    <p:sldLayoutId id="2147483680" r:id="rId12"/>
    <p:sldLayoutId id="2147483663" r:id="rId13"/>
    <p:sldLayoutId id="2147483664" r:id="rId14"/>
    <p:sldLayoutId id="2147483677" r:id="rId15"/>
    <p:sldLayoutId id="2147483685" r:id="rId16"/>
    <p:sldLayoutId id="2147483662" r:id="rId17"/>
    <p:sldLayoutId id="2147483686" r:id="rId18"/>
  </p:sldLayoutIdLst>
  <p:txStyles>
    <p:titleStyle>
      <a:lvl1pPr algn="l" defTabSz="981334" rtl="0" eaLnBrk="1" latinLnBrk="0" hangingPunct="1">
        <a:spcBef>
          <a:spcPct val="0"/>
        </a:spcBef>
        <a:buNone/>
        <a:defRPr sz="3600" kern="1200">
          <a:solidFill>
            <a:schemeClr val="tx1"/>
          </a:solidFill>
          <a:latin typeface="+mj-lt"/>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hyperlink" Target="https://apcentral.collegeboard.org/exam-administration-ordering-scores/scores/available-reports/report-descriptions" TargetMode="External"/><Relationship Id="rId2" Type="http://schemas.openxmlformats.org/officeDocument/2006/relationships/hyperlink" Target="https://digitalportfolio.collegeboard.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ccount.collegeboard.org/professional/dashboard" TargetMode="External"/><Relationship Id="rId2" Type="http://schemas.openxmlformats.org/officeDocument/2006/relationships/hyperlink" Target="https://account.collegeboard.org/professional/login" TargetMode="Externa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cb.org/apeducatorinqui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cb.org/apeducatorinquiry"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professionals.collegeboard.com/profdownload/SSD_Coordinator_Form.pdf" TargetMode="External"/><Relationship Id="rId7" Type="http://schemas.openxmlformats.org/officeDocument/2006/relationships/image" Target="../media/image13.emf"/><Relationship Id="rId2" Type="http://schemas.openxmlformats.org/officeDocument/2006/relationships/hyperlink" Target="http://cb.org/apeducatorinquiry" TargetMode="External"/><Relationship Id="rId1" Type="http://schemas.openxmlformats.org/officeDocument/2006/relationships/slideLayout" Target="../slideLayouts/slideLayout8.xml"/><Relationship Id="rId6" Type="http://schemas.openxmlformats.org/officeDocument/2006/relationships/hyperlink" Target="tel:+1-212-713-8333" TargetMode="External"/><Relationship Id="rId5" Type="http://schemas.openxmlformats.org/officeDocument/2006/relationships/hyperlink" Target="tel:844-255-7728" TargetMode="External"/><Relationship Id="rId4" Type="http://schemas.openxmlformats.org/officeDocument/2006/relationships/hyperlink" Target="mailto:ssd@info.collegeboar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a:latin typeface="Arial" panose="020B0604020202020204" pitchFamily="34" charset="0"/>
                <a:cs typeface="Arial" panose="020B0604020202020204" pitchFamily="34" charset="0"/>
              </a:rPr>
              <a:t>Who Does What, By When?</a:t>
            </a:r>
          </a:p>
        </p:txBody>
      </p:sp>
      <p:sp>
        <p:nvSpPr>
          <p:cNvPr id="14" name="Subtitle 13"/>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Getting Started with AP</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The Basics</a:t>
            </a:r>
          </a:p>
        </p:txBody>
      </p:sp>
      <p:sp>
        <p:nvSpPr>
          <p:cNvPr id="15" name="Text Placeholder 14"/>
          <p:cNvSpPr>
            <a:spLocks noGrp="1"/>
          </p:cNvSpPr>
          <p:nvPr>
            <p:ph type="body" sz="quarter" idx="11"/>
          </p:nvPr>
        </p:nvSpPr>
        <p:spPr/>
        <p:txBody>
          <a:bodyPr/>
          <a:lstStyle/>
          <a:p>
            <a:r>
              <a:rPr lang="en-US">
                <a:latin typeface="Arial" panose="020B0604020202020204" pitchFamily="34" charset="0"/>
                <a:cs typeface="Arial" panose="020B0604020202020204" pitchFamily="34" charset="0"/>
              </a:rPr>
              <a:t>Summer 2022</a:t>
            </a:r>
          </a:p>
        </p:txBody>
      </p:sp>
      <p:sp>
        <p:nvSpPr>
          <p:cNvPr id="16"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err="1">
              <a:solidFill>
                <a:srgbClr val="FFFFFF"/>
              </a:solidFill>
            </a:endParaRPr>
          </a:p>
        </p:txBody>
      </p:sp>
      <p:pic>
        <p:nvPicPr>
          <p:cNvPr id="9" name="Picture Placeholder 6">
            <a:extLst>
              <a:ext uri="{FF2B5EF4-FFF2-40B4-BE49-F238E27FC236}">
                <a16:creationId xmlns:a16="http://schemas.microsoft.com/office/drawing/2014/main" id="{E22DCBD4-57AB-8B63-9068-80FF2828D01A}"/>
              </a:ext>
            </a:extLst>
          </p:cNvPr>
          <p:cNvPicPr>
            <a:picLocks noChangeAspect="1"/>
          </p:cNvPicPr>
          <p:nvPr/>
        </p:nvPicPr>
        <p:blipFill>
          <a:blip r:embed="rId2"/>
          <a:srcRect l="845" r="845"/>
          <a:stretch/>
        </p:blipFill>
        <p:spPr>
          <a:xfrm>
            <a:off x="6391656" y="356616"/>
            <a:ext cx="6116511" cy="6129909"/>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Tree>
    <p:extLst>
      <p:ext uri="{BB962C8B-B14F-4D97-AF65-F5344CB8AC3E}">
        <p14:creationId xmlns:p14="http://schemas.microsoft.com/office/powerpoint/2010/main" val="2471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57C-B83B-3040-8942-8EC51932C403}"/>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353723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CC04ED-4407-6892-65B9-B0E73D490D64}"/>
              </a:ext>
            </a:extLst>
          </p:cNvPr>
          <p:cNvSpPr/>
          <p:nvPr/>
        </p:nvSpPr>
        <p:spPr>
          <a:xfrm>
            <a:off x="8548216" y="1549062"/>
            <a:ext cx="3840480" cy="4764651"/>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7" name="Rectangle 6">
            <a:extLst>
              <a:ext uri="{FF2B5EF4-FFF2-40B4-BE49-F238E27FC236}">
                <a16:creationId xmlns:a16="http://schemas.microsoft.com/office/drawing/2014/main" id="{BEBADFA4-696A-ADFC-DDAE-28AB89A88112}"/>
              </a:ext>
            </a:extLst>
          </p:cNvPr>
          <p:cNvSpPr/>
          <p:nvPr/>
        </p:nvSpPr>
        <p:spPr>
          <a:xfrm>
            <a:off x="375444" y="1549062"/>
            <a:ext cx="3840480" cy="4764651"/>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6" name="Picture 5">
            <a:extLst>
              <a:ext uri="{FF2B5EF4-FFF2-40B4-BE49-F238E27FC236}">
                <a16:creationId xmlns:a16="http://schemas.microsoft.com/office/drawing/2014/main" id="{309BBC2B-CECF-07AB-07A4-515C31021516}"/>
              </a:ext>
            </a:extLst>
          </p:cNvPr>
          <p:cNvPicPr>
            <a:picLocks noChangeAspect="1"/>
          </p:cNvPicPr>
          <p:nvPr/>
        </p:nvPicPr>
        <p:blipFill>
          <a:blip r:embed="rId2"/>
          <a:srcRect/>
          <a:stretch/>
        </p:blipFill>
        <p:spPr>
          <a:xfrm>
            <a:off x="1047751" y="2266416"/>
            <a:ext cx="2499470" cy="1683797"/>
          </a:xfrm>
          <a:prstGeom prst="rect">
            <a:avLst/>
          </a:prstGeom>
        </p:spPr>
      </p:pic>
      <p:sp>
        <p:nvSpPr>
          <p:cNvPr id="26" name="Rectangle 25">
            <a:extLst>
              <a:ext uri="{FF2B5EF4-FFF2-40B4-BE49-F238E27FC236}">
                <a16:creationId xmlns:a16="http://schemas.microsoft.com/office/drawing/2014/main" id="{4FEED0B8-C102-1D2D-5A96-1D03062FB082}"/>
              </a:ext>
            </a:extLst>
          </p:cNvPr>
          <p:cNvSpPr/>
          <p:nvPr/>
        </p:nvSpPr>
        <p:spPr>
          <a:xfrm>
            <a:off x="4461830" y="1549062"/>
            <a:ext cx="3840480" cy="4764651"/>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19" name="Title 18"/>
          <p:cNvSpPr>
            <a:spLocks noGrp="1"/>
          </p:cNvSpPr>
          <p:nvPr>
            <p:ph type="title"/>
          </p:nvPr>
        </p:nvSpPr>
        <p:spPr/>
        <p:txBody>
          <a:bodyPr/>
          <a:lstStyle/>
          <a:p>
            <a:r>
              <a:rPr lang="en-US">
                <a:latin typeface="Arial" panose="020B0604020202020204" pitchFamily="34" charset="0"/>
                <a:cs typeface="Arial" panose="020B0604020202020204" pitchFamily="34" charset="0"/>
              </a:rPr>
              <a:t>Getting Started</a:t>
            </a:r>
            <a:endParaRPr lang="en-US" strike="sngStrike">
              <a:latin typeface="Arial" panose="020B0604020202020204" pitchFamily="34" charset="0"/>
              <a:cs typeface="Arial" panose="020B0604020202020204" pitchFamily="34" charset="0"/>
            </a:endParaRPr>
          </a:p>
        </p:txBody>
      </p:sp>
      <p:sp>
        <p:nvSpPr>
          <p:cNvPr id="4"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23" name="Rectangle 22"/>
          <p:cNvSpPr/>
          <p:nvPr/>
        </p:nvSpPr>
        <p:spPr>
          <a:xfrm>
            <a:off x="548418" y="4408057"/>
            <a:ext cx="3494533" cy="661720"/>
          </a:xfrm>
          <a:prstGeom prst="rect">
            <a:avLst/>
          </a:prstGeom>
        </p:spPr>
        <p:txBody>
          <a:bodyPr wrap="square" lIns="0" tIns="0" rIns="0">
            <a:spAutoFit/>
          </a:bodyPr>
          <a:lstStyle/>
          <a:p>
            <a:pPr algn="ctr"/>
            <a:r>
              <a:rPr lang="en-US" sz="2000" b="1">
                <a:latin typeface="Arial" panose="020B0604020202020204" pitchFamily="34" charset="0"/>
                <a:cs typeface="Arial" panose="020B0604020202020204" pitchFamily="34" charset="0"/>
              </a:rPr>
              <a:t>College Board</a:t>
            </a:r>
          </a:p>
          <a:p>
            <a:pPr algn="ctr"/>
            <a:r>
              <a:rPr lang="en-US" sz="2000" b="1">
                <a:latin typeface="Arial" panose="020B0604020202020204" pitchFamily="34" charset="0"/>
                <a:cs typeface="Arial" panose="020B0604020202020204" pitchFamily="34" charset="0"/>
              </a:rPr>
              <a:t>Professional Account	</a:t>
            </a:r>
          </a:p>
        </p:txBody>
      </p:sp>
      <p:sp>
        <p:nvSpPr>
          <p:cNvPr id="34" name="Rectangle 33"/>
          <p:cNvSpPr/>
          <p:nvPr/>
        </p:nvSpPr>
        <p:spPr>
          <a:xfrm>
            <a:off x="923660" y="5178344"/>
            <a:ext cx="2744048" cy="646331"/>
          </a:xfrm>
          <a:prstGeom prst="rect">
            <a:avLst/>
          </a:prstGeom>
        </p:spPr>
        <p:txBody>
          <a:bodyPr wrap="square" lIns="0" tIns="0" rIns="0" bIns="45720" anchor="t">
            <a:spAutoFit/>
          </a:bodyPr>
          <a:lstStyle/>
          <a:p>
            <a:pPr algn="ctr"/>
            <a:r>
              <a:rPr lang="en-US" sz="1300" dirty="0">
                <a:latin typeface="Arial"/>
                <a:cs typeface="Arial"/>
              </a:rPr>
              <a:t>You’ll learn what a College Board</a:t>
            </a:r>
            <a:r>
              <a:rPr lang="en-US" sz="1300" dirty="0">
                <a:solidFill>
                  <a:srgbClr val="FF0000"/>
                </a:solidFill>
                <a:latin typeface="Arial"/>
                <a:cs typeface="Arial"/>
              </a:rPr>
              <a:t> </a:t>
            </a:r>
            <a:r>
              <a:rPr lang="en-US" sz="1300" dirty="0">
                <a:latin typeface="Arial"/>
                <a:cs typeface="Arial"/>
              </a:rPr>
              <a:t>professional account is, why </a:t>
            </a:r>
            <a:br>
              <a:rPr lang="en-US" sz="1300" dirty="0">
                <a:latin typeface="Arial" panose="020B0604020202020204" pitchFamily="34" charset="0"/>
                <a:cs typeface="Arial" panose="020B0604020202020204" pitchFamily="34" charset="0"/>
              </a:rPr>
            </a:br>
            <a:r>
              <a:rPr lang="en-US" sz="1300" dirty="0">
                <a:latin typeface="Arial"/>
                <a:cs typeface="Arial"/>
              </a:rPr>
              <a:t>you need one, and how to get one.</a:t>
            </a:r>
          </a:p>
        </p:txBody>
      </p:sp>
      <p:sp>
        <p:nvSpPr>
          <p:cNvPr id="44" name="Rectangle 43"/>
          <p:cNvSpPr/>
          <p:nvPr/>
        </p:nvSpPr>
        <p:spPr>
          <a:xfrm>
            <a:off x="4634804" y="4408057"/>
            <a:ext cx="3494533" cy="661720"/>
          </a:xfrm>
          <a:prstGeom prst="rect">
            <a:avLst/>
          </a:prstGeom>
        </p:spPr>
        <p:txBody>
          <a:bodyPr wrap="square" lIns="0" tIns="0" rIns="0">
            <a:spAutoFit/>
          </a:bodyPr>
          <a:lstStyle/>
          <a:p>
            <a:pPr algn="ctr"/>
            <a:r>
              <a:rPr lang="en-US" sz="2000" b="1">
                <a:latin typeface="Arial" panose="020B0604020202020204" pitchFamily="34" charset="0"/>
                <a:cs typeface="Arial" panose="020B0604020202020204" pitchFamily="34" charset="0"/>
              </a:rPr>
              <a:t>Role </a:t>
            </a:r>
            <a:br>
              <a:rPr lang="en-US" sz="2000" b="1">
                <a:latin typeface="Arial" panose="020B0604020202020204" pitchFamily="34" charset="0"/>
                <a:cs typeface="Arial" panose="020B0604020202020204" pitchFamily="34" charset="0"/>
              </a:rPr>
            </a:br>
            <a:r>
              <a:rPr lang="en-US" sz="2000" b="1">
                <a:latin typeface="Arial" panose="020B0604020202020204" pitchFamily="34" charset="0"/>
                <a:cs typeface="Arial" panose="020B0604020202020204" pitchFamily="34" charset="0"/>
              </a:rPr>
              <a:t>Matrix</a:t>
            </a:r>
          </a:p>
        </p:txBody>
      </p:sp>
      <p:sp>
        <p:nvSpPr>
          <p:cNvPr id="45" name="Rectangle 44"/>
          <p:cNvSpPr/>
          <p:nvPr/>
        </p:nvSpPr>
        <p:spPr>
          <a:xfrm>
            <a:off x="5010046" y="5178344"/>
            <a:ext cx="2744048" cy="646331"/>
          </a:xfrm>
          <a:prstGeom prst="rect">
            <a:avLst/>
          </a:prstGeom>
        </p:spPr>
        <p:txBody>
          <a:bodyPr wrap="square" lIns="0" tIns="0" rIns="0">
            <a:spAutoFit/>
          </a:bodyPr>
          <a:lstStyle/>
          <a:p>
            <a:pPr algn="ctr"/>
            <a:r>
              <a:rPr lang="en-US" sz="1300" dirty="0">
                <a:latin typeface="Arial" panose="020B0604020202020204" pitchFamily="34" charset="0"/>
                <a:cs typeface="Arial" panose="020B0604020202020204" pitchFamily="34" charset="0"/>
              </a:rPr>
              <a:t>You’ll learn what the roles are when working with AP</a:t>
            </a:r>
            <a:r>
              <a:rPr lang="en-US" sz="1300" baseline="30000" dirty="0">
                <a:latin typeface="Arial" panose="020B0604020202020204" pitchFamily="34" charset="0"/>
                <a:cs typeface="Arial" panose="020B0604020202020204" pitchFamily="34" charset="0"/>
              </a:rPr>
              <a:t>®</a:t>
            </a:r>
            <a:r>
              <a:rPr lang="en-US" sz="1300" dirty="0">
                <a:latin typeface="Arial" panose="020B0604020202020204" pitchFamily="34" charset="0"/>
                <a:cs typeface="Arial" panose="020B0604020202020204" pitchFamily="34" charset="0"/>
              </a:rPr>
              <a:t> and who in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your district might need that role. </a:t>
            </a:r>
          </a:p>
        </p:txBody>
      </p:sp>
      <p:sp>
        <p:nvSpPr>
          <p:cNvPr id="48" name="Rectangle 47"/>
          <p:cNvSpPr/>
          <p:nvPr/>
        </p:nvSpPr>
        <p:spPr>
          <a:xfrm>
            <a:off x="8721190" y="4408057"/>
            <a:ext cx="3494533" cy="661720"/>
          </a:xfrm>
          <a:prstGeom prst="rect">
            <a:avLst/>
          </a:prstGeom>
        </p:spPr>
        <p:txBody>
          <a:bodyPr wrap="square" lIns="0" tIns="0" rIns="0">
            <a:spAutoFit/>
          </a:bodyPr>
          <a:lstStyle/>
          <a:p>
            <a:pPr algn="ctr"/>
            <a:r>
              <a:rPr lang="en-US" sz="2000" b="1">
                <a:latin typeface="Arial" panose="020B0604020202020204" pitchFamily="34" charset="0"/>
                <a:cs typeface="Arial" panose="020B0604020202020204" pitchFamily="34" charset="0"/>
              </a:rPr>
              <a:t>Tool </a:t>
            </a:r>
            <a:br>
              <a:rPr lang="en-US" sz="2000" b="1">
                <a:latin typeface="Arial" panose="020B0604020202020204" pitchFamily="34" charset="0"/>
                <a:cs typeface="Arial" panose="020B0604020202020204" pitchFamily="34" charset="0"/>
              </a:rPr>
            </a:br>
            <a:r>
              <a:rPr lang="en-US" sz="2000" b="1">
                <a:latin typeface="Arial" panose="020B0604020202020204" pitchFamily="34" charset="0"/>
                <a:cs typeface="Arial" panose="020B0604020202020204" pitchFamily="34" charset="0"/>
              </a:rPr>
              <a:t>Access</a:t>
            </a:r>
          </a:p>
        </p:txBody>
      </p:sp>
      <p:sp>
        <p:nvSpPr>
          <p:cNvPr id="49" name="Rectangle 48"/>
          <p:cNvSpPr/>
          <p:nvPr/>
        </p:nvSpPr>
        <p:spPr>
          <a:xfrm>
            <a:off x="9096432" y="5178344"/>
            <a:ext cx="2744048" cy="646331"/>
          </a:xfrm>
          <a:prstGeom prst="rect">
            <a:avLst/>
          </a:prstGeom>
        </p:spPr>
        <p:txBody>
          <a:bodyPr wrap="square" lIns="0" tIns="0" rIns="0">
            <a:spAutoFit/>
          </a:bodyPr>
          <a:lstStyle/>
          <a:p>
            <a:pPr algn="ctr"/>
            <a:r>
              <a:rPr lang="en-US" sz="1300">
                <a:latin typeface="Arial" panose="020B0604020202020204" pitchFamily="34" charset="0"/>
                <a:cs typeface="Arial" panose="020B0604020202020204" pitchFamily="34" charset="0"/>
              </a:rPr>
              <a:t>You’ll learn about the tools you’ll need to get the most out of your </a:t>
            </a:r>
            <a:br>
              <a:rPr lang="en-US" sz="1300">
                <a:latin typeface="Arial" panose="020B0604020202020204" pitchFamily="34" charset="0"/>
                <a:cs typeface="Arial" panose="020B0604020202020204" pitchFamily="34" charset="0"/>
              </a:rPr>
            </a:br>
            <a:r>
              <a:rPr lang="en-US" sz="1300">
                <a:latin typeface="Arial" panose="020B0604020202020204" pitchFamily="34" charset="0"/>
                <a:cs typeface="Arial" panose="020B0604020202020204" pitchFamily="34" charset="0"/>
              </a:rPr>
              <a:t>AP account. </a:t>
            </a:r>
          </a:p>
        </p:txBody>
      </p:sp>
      <p:pic>
        <p:nvPicPr>
          <p:cNvPr id="22" name="Picture 21">
            <a:extLst>
              <a:ext uri="{FF2B5EF4-FFF2-40B4-BE49-F238E27FC236}">
                <a16:creationId xmlns:a16="http://schemas.microsoft.com/office/drawing/2014/main" id="{553F5CDD-EF70-6BBB-85C9-C36847C91095}"/>
              </a:ext>
            </a:extLst>
          </p:cNvPr>
          <p:cNvPicPr>
            <a:picLocks noChangeAspect="1"/>
          </p:cNvPicPr>
          <p:nvPr/>
        </p:nvPicPr>
        <p:blipFill>
          <a:blip r:embed="rId3"/>
          <a:srcRect/>
          <a:stretch/>
        </p:blipFill>
        <p:spPr>
          <a:xfrm>
            <a:off x="466884" y="1974956"/>
            <a:ext cx="3657600" cy="2194560"/>
          </a:xfrm>
          <a:prstGeom prst="rect">
            <a:avLst/>
          </a:prstGeom>
        </p:spPr>
      </p:pic>
      <p:grpSp>
        <p:nvGrpSpPr>
          <p:cNvPr id="12" name="Group 11">
            <a:extLst>
              <a:ext uri="{FF2B5EF4-FFF2-40B4-BE49-F238E27FC236}">
                <a16:creationId xmlns:a16="http://schemas.microsoft.com/office/drawing/2014/main" id="{7C1941A4-BE00-3161-A9A7-1C54908FA0E7}"/>
              </a:ext>
            </a:extLst>
          </p:cNvPr>
          <p:cNvGrpSpPr/>
          <p:nvPr/>
        </p:nvGrpSpPr>
        <p:grpSpPr>
          <a:xfrm>
            <a:off x="9281160" y="2217080"/>
            <a:ext cx="2386584" cy="1623400"/>
            <a:chOff x="9281160" y="2198792"/>
            <a:chExt cx="2386584" cy="1623400"/>
          </a:xfrm>
        </p:grpSpPr>
        <p:sp>
          <p:nvSpPr>
            <p:cNvPr id="11" name="Rectangle 10">
              <a:extLst>
                <a:ext uri="{FF2B5EF4-FFF2-40B4-BE49-F238E27FC236}">
                  <a16:creationId xmlns:a16="http://schemas.microsoft.com/office/drawing/2014/main" id="{D2027A57-161B-08C0-26D9-C26AEBDEF00A}"/>
                </a:ext>
              </a:extLst>
            </p:cNvPr>
            <p:cNvSpPr/>
            <p:nvPr/>
          </p:nvSpPr>
          <p:spPr>
            <a:xfrm>
              <a:off x="9281160" y="2198792"/>
              <a:ext cx="2386584" cy="16234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8" name="Picture 7">
              <a:extLst>
                <a:ext uri="{FF2B5EF4-FFF2-40B4-BE49-F238E27FC236}">
                  <a16:creationId xmlns:a16="http://schemas.microsoft.com/office/drawing/2014/main" id="{9DE73110-845E-DA18-9D97-89208E9426D7}"/>
                </a:ext>
              </a:extLst>
            </p:cNvPr>
            <p:cNvPicPr>
              <a:picLocks noChangeAspect="1"/>
            </p:cNvPicPr>
            <p:nvPr/>
          </p:nvPicPr>
          <p:blipFill>
            <a:blip r:embed="rId4"/>
            <a:srcRect/>
            <a:stretch/>
          </p:blipFill>
          <p:spPr>
            <a:xfrm>
              <a:off x="9375604" y="2523661"/>
              <a:ext cx="2197696" cy="973663"/>
            </a:xfrm>
            <a:prstGeom prst="rect">
              <a:avLst/>
            </a:prstGeom>
          </p:spPr>
        </p:pic>
      </p:grpSp>
      <p:grpSp>
        <p:nvGrpSpPr>
          <p:cNvPr id="10" name="Group 9">
            <a:extLst>
              <a:ext uri="{FF2B5EF4-FFF2-40B4-BE49-F238E27FC236}">
                <a16:creationId xmlns:a16="http://schemas.microsoft.com/office/drawing/2014/main" id="{3EB3D7D6-0AC2-F783-D116-CF1F0B10FE38}"/>
              </a:ext>
            </a:extLst>
          </p:cNvPr>
          <p:cNvGrpSpPr/>
          <p:nvPr/>
        </p:nvGrpSpPr>
        <p:grpSpPr>
          <a:xfrm>
            <a:off x="5138928" y="2198792"/>
            <a:ext cx="2487168" cy="1692024"/>
            <a:chOff x="5129784" y="2884696"/>
            <a:chExt cx="2487168" cy="1692024"/>
          </a:xfrm>
        </p:grpSpPr>
        <p:sp>
          <p:nvSpPr>
            <p:cNvPr id="9" name="Rectangle 8">
              <a:extLst>
                <a:ext uri="{FF2B5EF4-FFF2-40B4-BE49-F238E27FC236}">
                  <a16:creationId xmlns:a16="http://schemas.microsoft.com/office/drawing/2014/main" id="{F97BACA5-E770-EF96-8CE5-10E4E83F46AC}"/>
                </a:ext>
              </a:extLst>
            </p:cNvPr>
            <p:cNvSpPr/>
            <p:nvPr/>
          </p:nvSpPr>
          <p:spPr>
            <a:xfrm>
              <a:off x="5129784" y="2884696"/>
              <a:ext cx="2487168" cy="169202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pic>
          <p:nvPicPr>
            <p:cNvPr id="5" name="Picture 4" descr="Table&#10;&#10;Description automatically generated">
              <a:extLst>
                <a:ext uri="{FF2B5EF4-FFF2-40B4-BE49-F238E27FC236}">
                  <a16:creationId xmlns:a16="http://schemas.microsoft.com/office/drawing/2014/main" id="{3C800F3A-08F2-6FC0-CCA8-8DEC87005BED}"/>
                </a:ext>
              </a:extLst>
            </p:cNvPr>
            <p:cNvPicPr>
              <a:picLocks noChangeAspect="1"/>
            </p:cNvPicPr>
            <p:nvPr/>
          </p:nvPicPr>
          <p:blipFill>
            <a:blip r:embed="rId5"/>
            <a:stretch>
              <a:fillRect/>
            </a:stretch>
          </p:blipFill>
          <p:spPr>
            <a:xfrm>
              <a:off x="5267565" y="3124001"/>
              <a:ext cx="2211607" cy="1213414"/>
            </a:xfrm>
            <a:prstGeom prst="rect">
              <a:avLst/>
            </a:prstGeom>
          </p:spPr>
        </p:pic>
      </p:grpSp>
      <p:pic>
        <p:nvPicPr>
          <p:cNvPr id="24" name="Picture 23">
            <a:extLst>
              <a:ext uri="{FF2B5EF4-FFF2-40B4-BE49-F238E27FC236}">
                <a16:creationId xmlns:a16="http://schemas.microsoft.com/office/drawing/2014/main" id="{F61965CD-15D1-DD38-8E2A-0ACAD91BE467}"/>
              </a:ext>
            </a:extLst>
          </p:cNvPr>
          <p:cNvPicPr>
            <a:picLocks noChangeAspect="1"/>
          </p:cNvPicPr>
          <p:nvPr/>
        </p:nvPicPr>
        <p:blipFill>
          <a:blip r:embed="rId3"/>
          <a:srcRect/>
          <a:stretch/>
        </p:blipFill>
        <p:spPr>
          <a:xfrm>
            <a:off x="4553270" y="1974956"/>
            <a:ext cx="3657600" cy="2194560"/>
          </a:xfrm>
          <a:prstGeom prst="rect">
            <a:avLst/>
          </a:prstGeom>
        </p:spPr>
      </p:pic>
      <p:pic>
        <p:nvPicPr>
          <p:cNvPr id="20" name="Picture 19">
            <a:extLst>
              <a:ext uri="{FF2B5EF4-FFF2-40B4-BE49-F238E27FC236}">
                <a16:creationId xmlns:a16="http://schemas.microsoft.com/office/drawing/2014/main" id="{CA8C1B27-4A07-1ADA-9304-D96A2C287E82}"/>
              </a:ext>
            </a:extLst>
          </p:cNvPr>
          <p:cNvPicPr>
            <a:picLocks noChangeAspect="1"/>
          </p:cNvPicPr>
          <p:nvPr/>
        </p:nvPicPr>
        <p:blipFill>
          <a:blip r:embed="rId3"/>
          <a:srcRect/>
          <a:stretch/>
        </p:blipFill>
        <p:spPr>
          <a:xfrm>
            <a:off x="8639656" y="1974956"/>
            <a:ext cx="3657600" cy="2194560"/>
          </a:xfrm>
          <a:prstGeom prst="rect">
            <a:avLst/>
          </a:prstGeom>
        </p:spPr>
      </p:pic>
    </p:spTree>
    <p:extLst>
      <p:ext uri="{BB962C8B-B14F-4D97-AF65-F5344CB8AC3E}">
        <p14:creationId xmlns:p14="http://schemas.microsoft.com/office/powerpoint/2010/main" val="81119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latin typeface="Arial" panose="020B0604020202020204" pitchFamily="34" charset="0"/>
                <a:cs typeface="Arial" panose="020B0604020202020204" pitchFamily="34" charset="0"/>
              </a:rPr>
              <a:t>Your College Board Professional Account</a:t>
            </a:r>
            <a:endParaRPr lang="en-US" strike="sngStrike">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55E3844C-C064-F748-A8CC-0CB24CC88C0C}"/>
              </a:ext>
            </a:extLst>
          </p:cNvPr>
          <p:cNvSpPr>
            <a:spLocks noGrp="1"/>
          </p:cNvSpPr>
          <p:nvPr>
            <p:ph type="body" sz="quarter" idx="10"/>
          </p:nvPr>
        </p:nvSpPr>
        <p:spPr/>
        <p:txBody>
          <a:bodyPr lIns="0" tIns="0" rIns="0" bIns="0"/>
          <a:lstStyle/>
          <a:p>
            <a:r>
              <a:rPr lang="en-US" dirty="0">
                <a:latin typeface="Arial" panose="020B0604020202020204" pitchFamily="34" charset="0"/>
                <a:cs typeface="Arial" panose="020B0604020202020204" pitchFamily="34" charset="0"/>
              </a:rPr>
              <a:t>A College Board professional account is free and establishes you as an educational professional with College Board.</a:t>
            </a:r>
          </a:p>
          <a:p>
            <a:r>
              <a:rPr lang="en-US" dirty="0">
                <a:latin typeface="Arial" panose="020B0604020202020204" pitchFamily="34" charset="0"/>
                <a:cs typeface="Arial" panose="020B0604020202020204" pitchFamily="34" charset="0"/>
              </a:rPr>
              <a:t>You have access to tools and services designed specifically for education professionals.</a:t>
            </a:r>
          </a:p>
          <a:p>
            <a:endParaRPr lang="en-US" dirty="0">
              <a:latin typeface="Arial" panose="020B0604020202020204" pitchFamily="34" charset="0"/>
              <a:cs typeface="Arial" panose="020B0604020202020204" pitchFamily="34" charset="0"/>
            </a:endParaRPr>
          </a:p>
        </p:txBody>
      </p:sp>
      <p:sp>
        <p:nvSpPr>
          <p:cNvPr id="6" name="Subtitle 5">
            <a:extLst>
              <a:ext uri="{FF2B5EF4-FFF2-40B4-BE49-F238E27FC236}">
                <a16:creationId xmlns:a16="http://schemas.microsoft.com/office/drawing/2014/main" id="{42E6398E-69D1-9547-B6DC-29B59BD1E022}"/>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Why do I need one?</a:t>
            </a:r>
          </a:p>
        </p:txBody>
      </p:sp>
      <p:graphicFrame>
        <p:nvGraphicFramePr>
          <p:cNvPr id="3" name="Table 3">
            <a:extLst>
              <a:ext uri="{FF2B5EF4-FFF2-40B4-BE49-F238E27FC236}">
                <a16:creationId xmlns:a16="http://schemas.microsoft.com/office/drawing/2014/main" id="{936E46CC-C923-A34C-B895-036E2675A3AA}"/>
              </a:ext>
            </a:extLst>
          </p:cNvPr>
          <p:cNvGraphicFramePr>
            <a:graphicFrameLocks noGrp="1"/>
          </p:cNvGraphicFramePr>
          <p:nvPr>
            <p:extLst>
              <p:ext uri="{D42A27DB-BD31-4B8C-83A1-F6EECF244321}">
                <p14:modId xmlns:p14="http://schemas.microsoft.com/office/powerpoint/2010/main" val="3342137417"/>
              </p:ext>
            </p:extLst>
          </p:nvPr>
        </p:nvGraphicFramePr>
        <p:xfrm>
          <a:off x="657101" y="2929229"/>
          <a:ext cx="11705296" cy="3364992"/>
        </p:xfrm>
        <a:graphic>
          <a:graphicData uri="http://schemas.openxmlformats.org/drawingml/2006/table">
            <a:tbl>
              <a:tblPr firstRow="1" bandRow="1">
                <a:tableStyleId>{00A15C55-8517-42AA-B614-E9B94910E393}</a:tableStyleId>
              </a:tblPr>
              <a:tblGrid>
                <a:gridCol w="6603884">
                  <a:extLst>
                    <a:ext uri="{9D8B030D-6E8A-4147-A177-3AD203B41FA5}">
                      <a16:colId xmlns:a16="http://schemas.microsoft.com/office/drawing/2014/main" val="1479396417"/>
                    </a:ext>
                  </a:extLst>
                </a:gridCol>
                <a:gridCol w="5101412">
                  <a:extLst>
                    <a:ext uri="{9D8B030D-6E8A-4147-A177-3AD203B41FA5}">
                      <a16:colId xmlns:a16="http://schemas.microsoft.com/office/drawing/2014/main" val="2862058872"/>
                    </a:ext>
                  </a:extLst>
                </a:gridCol>
              </a:tblGrid>
              <a:tr h="370840">
                <a:tc>
                  <a:txBody>
                    <a:bodyPr/>
                    <a:lstStyle/>
                    <a:p>
                      <a:pPr algn="l"/>
                      <a:r>
                        <a:rPr lang="en-US">
                          <a:solidFill>
                            <a:schemeClr val="tx1"/>
                          </a:solidFill>
                          <a:latin typeface="Arial" panose="020B0604020202020204" pitchFamily="34" charset="0"/>
                          <a:cs typeface="Arial" panose="020B0604020202020204" pitchFamily="34" charset="0"/>
                        </a:rPr>
                        <a:t>Tools for AP</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l"/>
                      <a:r>
                        <a:rPr lang="en-US" dirty="0">
                          <a:solidFill>
                            <a:schemeClr val="tx1"/>
                          </a:solidFill>
                          <a:latin typeface="Arial" panose="020B0604020202020204" pitchFamily="34" charset="0"/>
                          <a:cs typeface="Arial" panose="020B0604020202020204" pitchFamily="34" charset="0"/>
                        </a:rPr>
                        <a:t>Other Useful College Board Tools</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63022526"/>
                  </a:ext>
                </a:extLst>
              </a:tr>
              <a:tr h="370840">
                <a:tc>
                  <a:txBody>
                    <a:bodyPr/>
                    <a:lstStyle/>
                    <a:p>
                      <a:r>
                        <a:rPr lang="en-US" dirty="0">
                          <a:latin typeface="Arial" panose="020B0604020202020204" pitchFamily="34" charset="0"/>
                          <a:cs typeface="Arial" panose="020B0604020202020204" pitchFamily="34" charset="0"/>
                        </a:rPr>
                        <a:t>AP/Pre-AP</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Course Audit</a:t>
                      </a:r>
                    </a:p>
                  </a:txBody>
                  <a:tcPr marT="73152" marB="73152">
                    <a:lnL w="12700" cmpd="sng">
                      <a:noFill/>
                    </a:lnL>
                    <a:lnR w="9525"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r>
                        <a:rPr lang="en-US">
                          <a:latin typeface="Arial" panose="020B0604020202020204" pitchFamily="34" charset="0"/>
                          <a:cs typeface="Arial" panose="020B0604020202020204" pitchFamily="34" charset="0"/>
                        </a:rPr>
                        <a:t>Bulk Registration</a:t>
                      </a:r>
                    </a:p>
                  </a:txBody>
                  <a:tcPr marT="73152" marB="73152">
                    <a:lnL w="9525" cap="flat" cmpd="sng" algn="ctr">
                      <a:solidFill>
                        <a:schemeClr val="tx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25705437"/>
                  </a:ext>
                </a:extLst>
              </a:tr>
              <a:tr h="370840">
                <a:tc>
                  <a:txBody>
                    <a:bodyPr/>
                    <a:lstStyle/>
                    <a:p>
                      <a:r>
                        <a:rPr lang="en-US">
                          <a:latin typeface="Arial" panose="020B0604020202020204" pitchFamily="34" charset="0"/>
                          <a:cs typeface="Arial" panose="020B0604020202020204" pitchFamily="34" charset="0"/>
                        </a:rPr>
                        <a:t>AP Insight</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a:latin typeface="Arial" panose="020B0604020202020204" pitchFamily="34" charset="0"/>
                          <a:cs typeface="Arial" panose="020B0604020202020204" pitchFamily="34" charset="0"/>
                        </a:rPr>
                        <a:t>College Board Online Store</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57607921"/>
                  </a:ext>
                </a:extLst>
              </a:tr>
              <a:tr h="370840">
                <a:tc>
                  <a:txBody>
                    <a:bodyPr/>
                    <a:lstStyle/>
                    <a:p>
                      <a:r>
                        <a:rPr lang="en-US" dirty="0">
                          <a:latin typeface="Arial" panose="020B0604020202020204" pitchFamily="34" charset="0"/>
                          <a:cs typeface="Arial" panose="020B0604020202020204" pitchFamily="34" charset="0"/>
                        </a:rPr>
                        <a:t>AP Potential</a:t>
                      </a:r>
                      <a:r>
                        <a:rPr lang="en-US" baseline="30000" dirty="0">
                          <a:latin typeface="Arial" panose="020B0604020202020204" pitchFamily="34" charset="0"/>
                          <a:cs typeface="Arial" panose="020B0604020202020204" pitchFamily="34" charset="0"/>
                        </a:rPr>
                        <a:t>TM</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a:latin typeface="Arial" panose="020B0604020202020204" pitchFamily="34" charset="0"/>
                          <a:cs typeface="Arial" panose="020B0604020202020204" pitchFamily="34" charset="0"/>
                        </a:rPr>
                        <a:t>Financial Aid Services</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2406273"/>
                  </a:ext>
                </a:extLst>
              </a:tr>
              <a:tr h="370840">
                <a:tc>
                  <a:txBody>
                    <a:bodyPr/>
                    <a:lstStyle/>
                    <a:p>
                      <a:r>
                        <a:rPr lang="en-US" dirty="0">
                          <a:latin typeface="Arial" panose="020B0604020202020204" pitchFamily="34" charset="0"/>
                          <a:cs typeface="Arial" panose="020B0604020202020204" pitchFamily="34" charset="0"/>
                        </a:rPr>
                        <a:t>AP Registration &amp; Ordering</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latin typeface="Arial" panose="020B0604020202020204" pitchFamily="34" charset="0"/>
                          <a:cs typeface="Arial" panose="020B0604020202020204" pitchFamily="34" charset="0"/>
                        </a:rPr>
                        <a:t>PSAT/NMSQT</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Ordering</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2235026"/>
                  </a:ext>
                </a:extLst>
              </a:tr>
              <a:tr h="370840">
                <a:tc>
                  <a:txBody>
                    <a:bodyPr/>
                    <a:lstStyle/>
                    <a:p>
                      <a:r>
                        <a:rPr lang="en-US">
                          <a:latin typeface="Arial" panose="020B0604020202020204" pitchFamily="34" charset="0"/>
                          <a:cs typeface="Arial" panose="020B0604020202020204" pitchFamily="34" charset="0"/>
                        </a:rPr>
                        <a:t>AP Teacher Community</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latin typeface="Arial" panose="020B0604020202020204" pitchFamily="34" charset="0"/>
                          <a:cs typeface="Arial" panose="020B0604020202020204" pitchFamily="34" charset="0"/>
                        </a:rPr>
                        <a:t>SpringBoard</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Online and Training Site</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8154783"/>
                  </a:ext>
                </a:extLst>
              </a:tr>
              <a:tr h="370840">
                <a:tc>
                  <a:txBody>
                    <a:bodyPr/>
                    <a:lstStyle/>
                    <a:p>
                      <a:r>
                        <a:rPr lang="en-US">
                          <a:latin typeface="Arial" panose="020B0604020202020204" pitchFamily="34" charset="0"/>
                          <a:cs typeface="Arial" panose="020B0604020202020204" pitchFamily="34" charset="0"/>
                        </a:rPr>
                        <a:t>Online Reports</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81334"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SpringBoard Online Community </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5275059"/>
                  </a:ext>
                </a:extLst>
              </a:tr>
              <a:tr h="370840">
                <a:tc>
                  <a:txBody>
                    <a:bodyPr/>
                    <a:lstStyle/>
                    <a:p>
                      <a:r>
                        <a:rPr lang="en-US" dirty="0">
                          <a:latin typeface="Arial" panose="020B0604020202020204" pitchFamily="34" charset="0"/>
                          <a:cs typeface="Arial" panose="020B0604020202020204" pitchFamily="34" charset="0"/>
                        </a:rPr>
                        <a:t>SSD Online – Disabilities Accommodations Management</a:t>
                      </a:r>
                    </a:p>
                  </a:txBody>
                  <a:tcPr marT="73152" marB="73152">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dirty="0">
                          <a:latin typeface="Arial" panose="020B0604020202020204" pitchFamily="34" charset="0"/>
                          <a:cs typeface="Arial" panose="020B0604020202020204" pitchFamily="34" charset="0"/>
                        </a:rPr>
                        <a:t>State Reports</a:t>
                      </a:r>
                    </a:p>
                  </a:txBody>
                  <a:tcPr marT="73152" marB="73152">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7734315"/>
                  </a:ext>
                </a:extLst>
              </a:tr>
            </a:tbl>
          </a:graphicData>
        </a:graphic>
      </p:graphicFrame>
    </p:spTree>
    <p:extLst>
      <p:ext uri="{BB962C8B-B14F-4D97-AF65-F5344CB8AC3E}">
        <p14:creationId xmlns:p14="http://schemas.microsoft.com/office/powerpoint/2010/main" val="410654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ight Arrow 29">
            <a:extLst>
              <a:ext uri="{FF2B5EF4-FFF2-40B4-BE49-F238E27FC236}">
                <a16:creationId xmlns:a16="http://schemas.microsoft.com/office/drawing/2014/main" id="{AF0321B3-69A2-A6D1-675C-105524CB70E5}"/>
              </a:ext>
            </a:extLst>
          </p:cNvPr>
          <p:cNvSpPr/>
          <p:nvPr/>
        </p:nvSpPr>
        <p:spPr>
          <a:xfrm>
            <a:off x="3058387" y="2017666"/>
            <a:ext cx="6882100" cy="572318"/>
          </a:xfrm>
          <a:prstGeom prst="rightArrow">
            <a:avLst/>
          </a:prstGeom>
          <a:solidFill>
            <a:schemeClr val="accent1">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endParaRPr lang="en-US" sz="2000" b="1">
              <a:solidFill>
                <a:schemeClr val="tx2"/>
              </a:solidFill>
              <a:latin typeface="+mj-lt"/>
            </a:endParaRPr>
          </a:p>
        </p:txBody>
      </p:sp>
      <p:sp>
        <p:nvSpPr>
          <p:cNvPr id="2" name="Title 1"/>
          <p:cNvSpPr>
            <a:spLocks noGrp="1"/>
          </p:cNvSpPr>
          <p:nvPr>
            <p:ph type="title"/>
          </p:nvPr>
        </p:nvSpPr>
        <p:spPr>
          <a:xfrm>
            <a:off x="2230438" y="567058"/>
            <a:ext cx="10235406" cy="435173"/>
          </a:xfrm>
        </p:spPr>
        <p:txBody>
          <a:bodyPr/>
          <a:lstStyle/>
          <a:p>
            <a:r>
              <a:rPr lang="en-US" b="1" dirty="0">
                <a:latin typeface="Arial" panose="020B0604020202020204" pitchFamily="34" charset="0"/>
                <a:cs typeface="Arial" panose="020B0604020202020204" pitchFamily="34" charset="0"/>
              </a:rPr>
              <a:t>Q: </a:t>
            </a:r>
            <a:r>
              <a:rPr lang="en-US" dirty="0">
                <a:latin typeface="Arial" panose="020B0604020202020204" pitchFamily="34" charset="0"/>
                <a:cs typeface="Arial" panose="020B0604020202020204" pitchFamily="34" charset="0"/>
              </a:rPr>
              <a:t>How do I create a professional account?</a:t>
            </a:r>
          </a:p>
        </p:txBody>
      </p:sp>
      <p:sp>
        <p:nvSpPr>
          <p:cNvPr id="6" name="Oval 5"/>
          <p:cNvSpPr/>
          <p:nvPr/>
        </p:nvSpPr>
        <p:spPr>
          <a:xfrm>
            <a:off x="2230438" y="1812608"/>
            <a:ext cx="963631" cy="963631"/>
          </a:xfrm>
          <a:prstGeom prst="ellipse">
            <a:avLst/>
          </a:prstGeom>
          <a:solidFill>
            <a:schemeClr val="accent4">
              <a:lumMod val="40000"/>
              <a:lumOff val="60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en-US" sz="1500" b="1" dirty="0">
                <a:latin typeface="Arial" panose="020B0604020202020204" pitchFamily="34" charset="0"/>
                <a:cs typeface="Arial" panose="020B0604020202020204" pitchFamily="34" charset="0"/>
              </a:rPr>
              <a:t>Visit the Web</a:t>
            </a:r>
          </a:p>
        </p:txBody>
      </p:sp>
      <p:sp>
        <p:nvSpPr>
          <p:cNvPr id="5" name="BainBulletsConfiguration" hidden="1"/>
          <p:cNvSpPr txBox="1"/>
          <p:nvPr/>
        </p:nvSpPr>
        <p:spPr>
          <a:xfrm>
            <a:off x="12700" y="12700"/>
            <a:ext cx="8890000" cy="88092"/>
          </a:xfrm>
          <a:prstGeom prst="rect">
            <a:avLst/>
          </a:prstGeom>
          <a:noFill/>
        </p:spPr>
        <p:txBody>
          <a:bodyPr vert="horz" wrap="square" lIns="36000" tIns="36000" rIns="36000" bIns="36000" rtlCol="0">
            <a:spAutoFit/>
          </a:bodyPr>
          <a:lstStyle/>
          <a:p>
            <a:endParaRPr lang="en-US" sz="100">
              <a:solidFill>
                <a:srgbClr val="FFFFFF"/>
              </a:solidFill>
            </a:endParaRPr>
          </a:p>
        </p:txBody>
      </p:sp>
      <p:sp>
        <p:nvSpPr>
          <p:cNvPr id="31" name="Oval 30"/>
          <p:cNvSpPr/>
          <p:nvPr/>
        </p:nvSpPr>
        <p:spPr>
          <a:xfrm>
            <a:off x="4800454" y="1812608"/>
            <a:ext cx="963631" cy="963631"/>
          </a:xfrm>
          <a:prstGeom prst="ellipse">
            <a:avLst/>
          </a:prstGeom>
          <a:solidFill>
            <a:schemeClr val="accent4">
              <a:lumMod val="60000"/>
              <a:lumOff val="40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normAutofit/>
          </a:bodyPr>
          <a:lstStyle/>
          <a:p>
            <a:pPr algn="ctr"/>
            <a:r>
              <a:rPr lang="en-US" sz="1500" b="1">
                <a:latin typeface="Arial" panose="020B0604020202020204" pitchFamily="34" charset="0"/>
                <a:cs typeface="Arial" panose="020B0604020202020204" pitchFamily="34" charset="0"/>
              </a:rPr>
              <a:t>Sign Up</a:t>
            </a:r>
          </a:p>
        </p:txBody>
      </p:sp>
      <p:sp>
        <p:nvSpPr>
          <p:cNvPr id="32" name="Oval 31"/>
          <p:cNvSpPr/>
          <p:nvPr/>
        </p:nvSpPr>
        <p:spPr>
          <a:xfrm>
            <a:off x="7370470" y="1812608"/>
            <a:ext cx="963631" cy="963631"/>
          </a:xfrm>
          <a:prstGeom prst="ellipse">
            <a:avLst/>
          </a:prstGeom>
          <a:solidFill>
            <a:schemeClr val="accent4"/>
          </a:solidFill>
          <a:ln w="57150">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en-US" sz="1300" b="1">
                <a:latin typeface="Arial" panose="020B0604020202020204" pitchFamily="34" charset="0"/>
                <a:cs typeface="Arial" panose="020B0604020202020204" pitchFamily="34" charset="0"/>
              </a:rPr>
              <a:t>Select Your Role</a:t>
            </a:r>
          </a:p>
        </p:txBody>
      </p:sp>
      <p:sp>
        <p:nvSpPr>
          <p:cNvPr id="33" name="Oval 32"/>
          <p:cNvSpPr/>
          <p:nvPr/>
        </p:nvSpPr>
        <p:spPr>
          <a:xfrm>
            <a:off x="9940487" y="1812608"/>
            <a:ext cx="963631" cy="963631"/>
          </a:xfrm>
          <a:prstGeom prst="ellipse">
            <a:avLst/>
          </a:prstGeom>
          <a:solidFill>
            <a:schemeClr val="accent4">
              <a:lumMod val="75000"/>
            </a:schemeClr>
          </a:solidFill>
          <a:ln w="57150">
            <a:no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r>
              <a:rPr lang="en-US" sz="1500" b="1">
                <a:latin typeface="Arial" panose="020B0604020202020204" pitchFamily="34" charset="0"/>
                <a:cs typeface="Arial" panose="020B0604020202020204" pitchFamily="34" charset="0"/>
              </a:rPr>
              <a:t>Enter Your Info</a:t>
            </a:r>
          </a:p>
        </p:txBody>
      </p:sp>
      <p:sp>
        <p:nvSpPr>
          <p:cNvPr id="34" name="Rectangle 33"/>
          <p:cNvSpPr/>
          <p:nvPr/>
        </p:nvSpPr>
        <p:spPr>
          <a:xfrm>
            <a:off x="4800455" y="3028775"/>
            <a:ext cx="2167872" cy="1677382"/>
          </a:xfrm>
          <a:prstGeom prst="rect">
            <a:avLst/>
          </a:prstGeom>
        </p:spPr>
        <p:txBody>
          <a:bodyPr wrap="square" lIns="0" tIns="0" rIns="0" bIns="0">
            <a:spAutoFit/>
          </a:bodyPr>
          <a:lstStyle/>
          <a:p>
            <a:pPr>
              <a:spcAft>
                <a:spcPts val="600"/>
              </a:spcAft>
            </a:pPr>
            <a:r>
              <a:rPr lang="en-US">
                <a:latin typeface="Arial" panose="020B0604020202020204" pitchFamily="34" charset="0"/>
                <a:cs typeface="Arial" panose="020B0604020202020204" pitchFamily="34" charset="0"/>
              </a:rPr>
              <a:t>Click </a:t>
            </a:r>
            <a:r>
              <a:rPr lang="en-US" b="1">
                <a:latin typeface="Arial" panose="020B0604020202020204" pitchFamily="34" charset="0"/>
                <a:cs typeface="Arial" panose="020B0604020202020204" pitchFamily="34" charset="0"/>
              </a:rPr>
              <a:t>Create Account</a:t>
            </a:r>
          </a:p>
          <a:p>
            <a:pPr>
              <a:buClr>
                <a:schemeClr val="accent3"/>
              </a:buClr>
            </a:pPr>
            <a:r>
              <a:rPr lang="en-US" sz="1600">
                <a:latin typeface="Arial" panose="020B0604020202020204" pitchFamily="34" charset="0"/>
                <a:cs typeface="Arial" panose="020B0604020202020204" pitchFamily="34" charset="0"/>
              </a:rPr>
              <a:t>It’s located under the Sign In button</a:t>
            </a:r>
          </a:p>
          <a:p>
            <a:pPr>
              <a:buClr>
                <a:schemeClr val="accent3"/>
              </a:buClr>
            </a:pPr>
            <a:endParaRPr lang="en-US">
              <a:latin typeface="Arial" panose="020B0604020202020204" pitchFamily="34" charset="0"/>
              <a:cs typeface="Arial" panose="020B0604020202020204" pitchFamily="34" charset="0"/>
            </a:endParaRPr>
          </a:p>
          <a:p>
            <a:endParaRPr lang="en-US" b="1">
              <a:latin typeface="Arial" panose="020B0604020202020204" pitchFamily="34" charset="0"/>
              <a:cs typeface="Arial" panose="020B0604020202020204" pitchFamily="34" charset="0"/>
            </a:endParaRPr>
          </a:p>
        </p:txBody>
      </p:sp>
      <p:sp>
        <p:nvSpPr>
          <p:cNvPr id="25" name="Rectangle 24"/>
          <p:cNvSpPr/>
          <p:nvPr/>
        </p:nvSpPr>
        <p:spPr>
          <a:xfrm>
            <a:off x="15986381" y="8786515"/>
            <a:ext cx="2142079" cy="523220"/>
          </a:xfrm>
          <a:prstGeom prst="rect">
            <a:avLst/>
          </a:prstGeom>
        </p:spPr>
        <p:txBody>
          <a:bodyPr wrap="square">
            <a:spAutoFit/>
          </a:bodyPr>
          <a:lstStyle/>
          <a:p>
            <a:pPr marL="171450" indent="-171450">
              <a:buClr>
                <a:schemeClr val="accent3"/>
              </a:buClr>
              <a:buFont typeface="Arial" panose="020B0604020202020204" pitchFamily="34" charset="0"/>
              <a:buChar char="•"/>
            </a:pPr>
            <a:r>
              <a:rPr lang="en-US" sz="1400">
                <a:latin typeface="Arial" panose="020B0604020202020204" pitchFamily="34" charset="0"/>
                <a:cs typeface="Arial" panose="020B0604020202020204" pitchFamily="34" charset="0"/>
              </a:rPr>
              <a:t>This is a bullet.</a:t>
            </a:r>
          </a:p>
          <a:p>
            <a:pPr marL="171450" indent="-171450">
              <a:buClr>
                <a:schemeClr val="accent3"/>
              </a:buClr>
              <a:buFont typeface="Arial" panose="020B0604020202020204" pitchFamily="34" charset="0"/>
              <a:buChar char="•"/>
            </a:pPr>
            <a:r>
              <a:rPr lang="en-US" sz="1400">
                <a:latin typeface="Arial" panose="020B0604020202020204" pitchFamily="34" charset="0"/>
                <a:cs typeface="Arial" panose="020B0604020202020204" pitchFamily="34" charset="0"/>
              </a:rPr>
              <a:t>This is another bullet.</a:t>
            </a:r>
          </a:p>
        </p:txBody>
      </p:sp>
      <p:pic>
        <p:nvPicPr>
          <p:cNvPr id="1026" name="Picture 2">
            <a:extLst>
              <a:ext uri="{FF2B5EF4-FFF2-40B4-BE49-F238E27FC236}">
                <a16:creationId xmlns:a16="http://schemas.microsoft.com/office/drawing/2014/main" id="{96FE9190-6C69-8941-9CCC-E50EF04DA2F0}"/>
              </a:ext>
            </a:extLst>
          </p:cNvPr>
          <p:cNvPicPr>
            <a:picLocks noChangeAspect="1" noChangeArrowheads="1"/>
          </p:cNvPicPr>
          <p:nvPr/>
        </p:nvPicPr>
        <p:blipFill rotWithShape="1">
          <a:blip r:embed="rId2"/>
          <a:srcRect l="9460" t="6446" r="10597" b="29278"/>
          <a:stretch/>
        </p:blipFill>
        <p:spPr bwMode="auto">
          <a:xfrm>
            <a:off x="7348141" y="3768160"/>
            <a:ext cx="1913132" cy="1862048"/>
          </a:xfrm>
          <a:prstGeom prst="rect">
            <a:avLst/>
          </a:prstGeom>
          <a:noFill/>
          <a:ln w="6350">
            <a:solidFill>
              <a:schemeClr val="accent6"/>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B91123-2608-8D49-B97D-E8B769A81267}"/>
              </a:ext>
            </a:extLst>
          </p:cNvPr>
          <p:cNvPicPr>
            <a:picLocks noChangeAspect="1" noChangeArrowheads="1"/>
          </p:cNvPicPr>
          <p:nvPr/>
        </p:nvPicPr>
        <p:blipFill rotWithShape="1">
          <a:blip r:embed="rId3"/>
          <a:srcRect l="22316" t="54771" r="20490" b="13113"/>
          <a:stretch/>
        </p:blipFill>
        <p:spPr bwMode="auto">
          <a:xfrm>
            <a:off x="4800198" y="4331775"/>
            <a:ext cx="1908454" cy="1253836"/>
          </a:xfrm>
          <a:prstGeom prst="rect">
            <a:avLst/>
          </a:prstGeom>
          <a:noFill/>
          <a:ln w="6350">
            <a:solidFill>
              <a:schemeClr val="accent6"/>
            </a:solidFill>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15F542BB-FAC9-A7AA-F8FA-D69C1F153A38}"/>
              </a:ext>
            </a:extLst>
          </p:cNvPr>
          <p:cNvPicPr>
            <a:picLocks noChangeAspect="1"/>
          </p:cNvPicPr>
          <p:nvPr/>
        </p:nvPicPr>
        <p:blipFill>
          <a:blip r:embed="rId4"/>
          <a:stretch>
            <a:fillRect/>
          </a:stretch>
        </p:blipFill>
        <p:spPr>
          <a:xfrm>
            <a:off x="457200" y="417800"/>
            <a:ext cx="914400" cy="914400"/>
          </a:xfrm>
          <a:prstGeom prst="rect">
            <a:avLst/>
          </a:prstGeom>
        </p:spPr>
      </p:pic>
      <p:sp>
        <p:nvSpPr>
          <p:cNvPr id="20" name="Rectangle 19">
            <a:extLst>
              <a:ext uri="{FF2B5EF4-FFF2-40B4-BE49-F238E27FC236}">
                <a16:creationId xmlns:a16="http://schemas.microsoft.com/office/drawing/2014/main" id="{C6C11315-91C7-5B4B-8C0A-81D915945412}"/>
              </a:ext>
            </a:extLst>
          </p:cNvPr>
          <p:cNvSpPr/>
          <p:nvPr/>
        </p:nvSpPr>
        <p:spPr>
          <a:xfrm>
            <a:off x="2230438" y="2936465"/>
            <a:ext cx="2338941" cy="553998"/>
          </a:xfrm>
          <a:prstGeom prst="rect">
            <a:avLst/>
          </a:prstGeom>
        </p:spPr>
        <p:txBody>
          <a:bodyPr wrap="square" lIns="0" tIns="0" rIns="0" bIns="0">
            <a:spAutoFit/>
          </a:bodyPr>
          <a:lstStyle/>
          <a:p>
            <a:r>
              <a:rPr lang="en-US">
                <a:latin typeface="Arial" panose="020B0604020202020204" pitchFamily="34" charset="0"/>
                <a:cs typeface="Arial" panose="020B0604020202020204" pitchFamily="34" charset="0"/>
              </a:rPr>
              <a:t>Go to </a:t>
            </a:r>
            <a:br>
              <a:rPr lang="en-US">
                <a:latin typeface="Arial" panose="020B0604020202020204" pitchFamily="34" charset="0"/>
                <a:cs typeface="Arial" panose="020B0604020202020204" pitchFamily="34" charset="0"/>
              </a:rPr>
            </a:br>
            <a:r>
              <a:rPr lang="en-US" b="1" err="1">
                <a:latin typeface="Arial" panose="020B0604020202020204" pitchFamily="34" charset="0"/>
                <a:cs typeface="Arial" panose="020B0604020202020204" pitchFamily="34" charset="0"/>
              </a:rPr>
              <a:t>collegeboard.org</a:t>
            </a:r>
            <a:endParaRPr lang="en-US" b="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5ECD1A3-A20B-C108-3854-A5C284BEF557}"/>
              </a:ext>
            </a:extLst>
          </p:cNvPr>
          <p:cNvSpPr/>
          <p:nvPr/>
        </p:nvSpPr>
        <p:spPr>
          <a:xfrm>
            <a:off x="7370470" y="3028775"/>
            <a:ext cx="2167872" cy="276999"/>
          </a:xfrm>
          <a:prstGeom prst="rect">
            <a:avLst/>
          </a:prstGeom>
        </p:spPr>
        <p:txBody>
          <a:bodyPr wrap="square" lIns="0" tIns="0" rIns="0" bIns="0">
            <a:spAutoFit/>
          </a:bodyPr>
          <a:lstStyle/>
          <a:p>
            <a:r>
              <a:rPr lang="en-US">
                <a:latin typeface="Arial" panose="020B0604020202020204" pitchFamily="34" charset="0"/>
                <a:cs typeface="Arial" panose="020B0604020202020204" pitchFamily="34" charset="0"/>
              </a:rPr>
              <a:t>Select</a:t>
            </a:r>
            <a:r>
              <a:rPr lang="en-US" b="1">
                <a:latin typeface="Arial" panose="020B0604020202020204" pitchFamily="34" charset="0"/>
                <a:cs typeface="Arial" panose="020B0604020202020204" pitchFamily="34" charset="0"/>
              </a:rPr>
              <a:t> Educator</a:t>
            </a:r>
          </a:p>
        </p:txBody>
      </p:sp>
      <p:sp>
        <p:nvSpPr>
          <p:cNvPr id="22" name="Rectangle 21">
            <a:extLst>
              <a:ext uri="{FF2B5EF4-FFF2-40B4-BE49-F238E27FC236}">
                <a16:creationId xmlns:a16="http://schemas.microsoft.com/office/drawing/2014/main" id="{4A7E4A13-C933-73A6-CF10-26998E72B17C}"/>
              </a:ext>
            </a:extLst>
          </p:cNvPr>
          <p:cNvSpPr/>
          <p:nvPr/>
        </p:nvSpPr>
        <p:spPr>
          <a:xfrm>
            <a:off x="9940487" y="3028775"/>
            <a:ext cx="2392745" cy="1862048"/>
          </a:xfrm>
          <a:prstGeom prst="rect">
            <a:avLst/>
          </a:prstGeom>
        </p:spPr>
        <p:txBody>
          <a:bodyPr wrap="square" lIns="0" tIns="0" rIns="0" bIns="0">
            <a:spAutoFit/>
          </a:bodyPr>
          <a:lstStyle/>
          <a:p>
            <a:pPr>
              <a:spcAft>
                <a:spcPts val="600"/>
              </a:spcAft>
            </a:pPr>
            <a:r>
              <a:rPr lang="en-US" dirty="0">
                <a:latin typeface="Arial" panose="020B0604020202020204" pitchFamily="34" charset="0"/>
                <a:cs typeface="Arial" panose="020B0604020202020204" pitchFamily="34" charset="0"/>
              </a:rPr>
              <a:t>Enter your information</a:t>
            </a:r>
          </a:p>
          <a:p>
            <a:pPr marL="171450" indent="-171450">
              <a:buClr>
                <a:schemeClr val="accent3"/>
              </a:buClr>
              <a:buFont typeface="Arial" panose="020B0604020202020204" pitchFamily="34" charset="0"/>
              <a:buChar char="•"/>
            </a:pPr>
            <a:r>
              <a:rPr lang="en-US" sz="1600" dirty="0">
                <a:latin typeface="Arial" panose="020B0604020202020204" pitchFamily="34" charset="0"/>
                <a:cs typeface="Arial" panose="020B0604020202020204" pitchFamily="34" charset="0"/>
              </a:rPr>
              <a:t>Select your professional organization from the list of options.</a:t>
            </a:r>
          </a:p>
          <a:p>
            <a:pPr marL="171450" indent="-171450">
              <a:buClr>
                <a:schemeClr val="accent3"/>
              </a:buClr>
              <a:buFont typeface="Arial" panose="020B0604020202020204" pitchFamily="34" charset="0"/>
              <a:buChar char="•"/>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Review</a:t>
            </a:r>
            <a:r>
              <a:rPr lang="en-US" sz="1600" dirty="0">
                <a:latin typeface="Arial" panose="020B0604020202020204" pitchFamily="34" charset="0"/>
                <a:cs typeface="Arial" panose="020B0604020202020204" pitchFamily="34" charset="0"/>
              </a:rPr>
              <a:t>, then </a:t>
            </a:r>
            <a:r>
              <a:rPr lang="en-US" sz="1600" b="1" dirty="0">
                <a:latin typeface="Arial" panose="020B0604020202020204" pitchFamily="34" charset="0"/>
                <a:cs typeface="Arial" panose="020B0604020202020204" pitchFamily="34" charset="0"/>
              </a:rPr>
              <a:t>Save</a:t>
            </a:r>
            <a:r>
              <a:rPr lang="en-US" sz="1600" dirty="0">
                <a:latin typeface="Arial" panose="020B0604020202020204" pitchFamily="34" charset="0"/>
                <a:cs typeface="Arial" panose="020B0604020202020204" pitchFamily="34" charset="0"/>
              </a:rPr>
              <a:t> your profile.</a:t>
            </a:r>
          </a:p>
          <a:p>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CD635CD-756C-73F9-E55A-0D9372D3DC4D}"/>
              </a:ext>
            </a:extLst>
          </p:cNvPr>
          <p:cNvSpPr txBox="1"/>
          <p:nvPr/>
        </p:nvSpPr>
        <p:spPr>
          <a:xfrm>
            <a:off x="3058387" y="5260769"/>
            <a:ext cx="72768" cy="380480"/>
          </a:xfrm>
          <a:prstGeom prst="rect">
            <a:avLst/>
          </a:prstGeom>
          <a:noFill/>
        </p:spPr>
        <p:txBody>
          <a:bodyPr wrap="none" lIns="36000" tIns="36000" rIns="36000" bIns="36000" rtlCol="0">
            <a:spAutoFit/>
          </a:bodyPr>
          <a:lstStyle/>
          <a:p>
            <a:endParaRPr lang="en-US" sz="2000" err="1"/>
          </a:p>
        </p:txBody>
      </p:sp>
      <p:sp>
        <p:nvSpPr>
          <p:cNvPr id="4" name="Right Arrow 3">
            <a:extLst>
              <a:ext uri="{FF2B5EF4-FFF2-40B4-BE49-F238E27FC236}">
                <a16:creationId xmlns:a16="http://schemas.microsoft.com/office/drawing/2014/main" id="{333163F0-ED79-F776-12D8-0EF9B3C35824}"/>
              </a:ext>
            </a:extLst>
          </p:cNvPr>
          <p:cNvSpPr/>
          <p:nvPr/>
        </p:nvSpPr>
        <p:spPr>
          <a:xfrm>
            <a:off x="4636063" y="5215700"/>
            <a:ext cx="662725" cy="271771"/>
          </a:xfrm>
          <a:prstGeom prst="rightArrow">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mj-lt"/>
            </a:endParaRPr>
          </a:p>
        </p:txBody>
      </p:sp>
      <p:sp>
        <p:nvSpPr>
          <p:cNvPr id="29" name="Right Arrow 28">
            <a:extLst>
              <a:ext uri="{FF2B5EF4-FFF2-40B4-BE49-F238E27FC236}">
                <a16:creationId xmlns:a16="http://schemas.microsoft.com/office/drawing/2014/main" id="{BB39950B-869F-2969-8343-2DA17539FDAD}"/>
              </a:ext>
            </a:extLst>
          </p:cNvPr>
          <p:cNvSpPr/>
          <p:nvPr/>
        </p:nvSpPr>
        <p:spPr>
          <a:xfrm>
            <a:off x="7208875" y="5127294"/>
            <a:ext cx="404037" cy="271771"/>
          </a:xfrm>
          <a:prstGeom prst="rightArrow">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mj-lt"/>
            </a:endParaRPr>
          </a:p>
        </p:txBody>
      </p:sp>
      <p:pic>
        <p:nvPicPr>
          <p:cNvPr id="35" name="Picture 4">
            <a:extLst>
              <a:ext uri="{FF2B5EF4-FFF2-40B4-BE49-F238E27FC236}">
                <a16:creationId xmlns:a16="http://schemas.microsoft.com/office/drawing/2014/main" id="{D537FDE3-A0F4-EE45-9A74-CD1AB3E4D56D}"/>
              </a:ext>
            </a:extLst>
          </p:cNvPr>
          <p:cNvPicPr>
            <a:picLocks noChangeAspect="1" noChangeArrowheads="1"/>
          </p:cNvPicPr>
          <p:nvPr/>
        </p:nvPicPr>
        <p:blipFill>
          <a:blip r:embed="rId5"/>
          <a:srcRect/>
          <a:stretch/>
        </p:blipFill>
        <p:spPr bwMode="auto">
          <a:xfrm>
            <a:off x="2227386" y="3768160"/>
            <a:ext cx="1908454" cy="1048178"/>
          </a:xfrm>
          <a:prstGeom prst="rect">
            <a:avLst/>
          </a:prstGeom>
          <a:noFill/>
          <a:ln w="6350">
            <a:solidFill>
              <a:schemeClr val="accent6"/>
            </a:solidFill>
          </a:ln>
          <a:extLst>
            <a:ext uri="{909E8E84-426E-40DD-AFC4-6F175D3DCCD1}">
              <a14:hiddenFill xmlns:a14="http://schemas.microsoft.com/office/drawing/2010/main">
                <a:solidFill>
                  <a:srgbClr val="FFFFFF"/>
                </a:solidFill>
              </a14:hiddenFill>
            </a:ext>
          </a:extLst>
        </p:spPr>
      </p:pic>
      <p:pic>
        <p:nvPicPr>
          <p:cNvPr id="8" name="Picture 7" descr="Graphical user interface, text, application, email&#10;&#10;Description automatically generated">
            <a:extLst>
              <a:ext uri="{FF2B5EF4-FFF2-40B4-BE49-F238E27FC236}">
                <a16:creationId xmlns:a16="http://schemas.microsoft.com/office/drawing/2014/main" id="{C9F222C3-B47A-D414-A1EA-A1D9476D2769}"/>
              </a:ext>
            </a:extLst>
          </p:cNvPr>
          <p:cNvPicPr>
            <a:picLocks noChangeAspect="1"/>
          </p:cNvPicPr>
          <p:nvPr/>
        </p:nvPicPr>
        <p:blipFill rotWithShape="1">
          <a:blip r:embed="rId6"/>
          <a:srcRect b="22177"/>
          <a:stretch/>
        </p:blipFill>
        <p:spPr>
          <a:xfrm>
            <a:off x="9936185" y="4802783"/>
            <a:ext cx="2167872" cy="1397992"/>
          </a:xfrm>
          <a:prstGeom prst="rect">
            <a:avLst/>
          </a:prstGeom>
          <a:ln w="6350">
            <a:solidFill>
              <a:schemeClr val="accent6"/>
            </a:solidFill>
          </a:ln>
        </p:spPr>
      </p:pic>
    </p:spTree>
    <p:extLst>
      <p:ext uri="{BB962C8B-B14F-4D97-AF65-F5344CB8AC3E}">
        <p14:creationId xmlns:p14="http://schemas.microsoft.com/office/powerpoint/2010/main" val="334429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a:xfrm>
            <a:off x="375444" y="567058"/>
            <a:ext cx="12070080" cy="435173"/>
          </a:xfrm>
        </p:spPr>
        <p:txBody>
          <a:bodyPr/>
          <a:lstStyle/>
          <a:p>
            <a:r>
              <a:rPr lang="en-US"/>
              <a:t>Working with Access Codes and Tools</a:t>
            </a:r>
          </a:p>
        </p:txBody>
      </p:sp>
      <p:sp>
        <p:nvSpPr>
          <p:cNvPr id="7" name="Text Placeholder 6">
            <a:extLst>
              <a:ext uri="{FF2B5EF4-FFF2-40B4-BE49-F238E27FC236}">
                <a16:creationId xmlns:a16="http://schemas.microsoft.com/office/drawing/2014/main" id="{55E3844C-C064-F748-A8CC-0CB24CC88C0C}"/>
              </a:ext>
            </a:extLst>
          </p:cNvPr>
          <p:cNvSpPr>
            <a:spLocks noGrp="1"/>
          </p:cNvSpPr>
          <p:nvPr>
            <p:ph type="body" sz="quarter" idx="10"/>
          </p:nvPr>
        </p:nvSpPr>
        <p:spPr>
          <a:xfrm>
            <a:off x="376238" y="1788204"/>
            <a:ext cx="3079343" cy="4643437"/>
          </a:xfrm>
        </p:spPr>
        <p:txBody>
          <a:bodyPr lIns="0" tIns="0" rIns="0" bIns="0" numCol="1"/>
          <a:lstStyle/>
          <a:p>
            <a:r>
              <a:rPr lang="en-US" altLang="zh-CN" dirty="0">
                <a:latin typeface="Arial" panose="020B0604020202020204" pitchFamily="34" charset="0"/>
                <a:cs typeface="Arial" panose="020B0604020202020204" pitchFamily="34" charset="0"/>
              </a:rPr>
              <a:t>Now that you’ve created your professional account, it’s time to decide what tools and services you’ll need access to.</a:t>
            </a:r>
          </a:p>
          <a:p>
            <a:r>
              <a:rPr lang="en-US" altLang="zh-CN" dirty="0">
                <a:latin typeface="Arial" panose="020B0604020202020204" pitchFamily="34" charset="0"/>
                <a:cs typeface="Arial" panose="020B0604020202020204" pitchFamily="34" charset="0"/>
              </a:rPr>
              <a:t>This Role Matrix is designed to help you decide.</a:t>
            </a:r>
          </a:p>
        </p:txBody>
      </p:sp>
      <p:sp>
        <p:nvSpPr>
          <p:cNvPr id="6" name="Subtitle 5">
            <a:extLst>
              <a:ext uri="{FF2B5EF4-FFF2-40B4-BE49-F238E27FC236}">
                <a16:creationId xmlns:a16="http://schemas.microsoft.com/office/drawing/2014/main" id="{42E6398E-69D1-9547-B6DC-29B59BD1E022}"/>
              </a:ext>
            </a:extLst>
          </p:cNvPr>
          <p:cNvSpPr>
            <a:spLocks noGrp="1"/>
          </p:cNvSpPr>
          <p:nvPr>
            <p:ph type="subTitle" idx="1"/>
          </p:nvPr>
        </p:nvSpPr>
        <p:spPr/>
        <p:txBody>
          <a:bodyPr/>
          <a:lstStyle/>
          <a:p>
            <a:r>
              <a:rPr lang="en-US">
                <a:latin typeface="Arial" panose="020B0604020202020204" pitchFamily="34" charset="0"/>
                <a:cs typeface="Arial" panose="020B0604020202020204" pitchFamily="34" charset="0"/>
              </a:rPr>
              <a:t>I have my professional account. Now what?</a:t>
            </a:r>
          </a:p>
        </p:txBody>
      </p:sp>
      <p:graphicFrame>
        <p:nvGraphicFramePr>
          <p:cNvPr id="8" name="Table 3">
            <a:extLst>
              <a:ext uri="{FF2B5EF4-FFF2-40B4-BE49-F238E27FC236}">
                <a16:creationId xmlns:a16="http://schemas.microsoft.com/office/drawing/2014/main" id="{F25DB386-7C47-1D75-2B74-4D944B532615}"/>
              </a:ext>
            </a:extLst>
          </p:cNvPr>
          <p:cNvGraphicFramePr>
            <a:graphicFrameLocks noGrp="1"/>
          </p:cNvGraphicFramePr>
          <p:nvPr>
            <p:extLst>
              <p:ext uri="{D42A27DB-BD31-4B8C-83A1-F6EECF244321}">
                <p14:modId xmlns:p14="http://schemas.microsoft.com/office/powerpoint/2010/main" val="1338417559"/>
              </p:ext>
            </p:extLst>
          </p:nvPr>
        </p:nvGraphicFramePr>
        <p:xfrm>
          <a:off x="3659165" y="1765824"/>
          <a:ext cx="8786359" cy="4674526"/>
        </p:xfrm>
        <a:graphic>
          <a:graphicData uri="http://schemas.openxmlformats.org/drawingml/2006/table">
            <a:tbl>
              <a:tblPr firstRow="1" bandRow="1">
                <a:tableStyleId>{00A15C55-8517-42AA-B614-E9B94910E393}</a:tableStyleId>
              </a:tblPr>
              <a:tblGrid>
                <a:gridCol w="1348770">
                  <a:extLst>
                    <a:ext uri="{9D8B030D-6E8A-4147-A177-3AD203B41FA5}">
                      <a16:colId xmlns:a16="http://schemas.microsoft.com/office/drawing/2014/main" val="2068325677"/>
                    </a:ext>
                  </a:extLst>
                </a:gridCol>
                <a:gridCol w="3455581">
                  <a:extLst>
                    <a:ext uri="{9D8B030D-6E8A-4147-A177-3AD203B41FA5}">
                      <a16:colId xmlns:a16="http://schemas.microsoft.com/office/drawing/2014/main" val="862293628"/>
                    </a:ext>
                  </a:extLst>
                </a:gridCol>
                <a:gridCol w="2200940">
                  <a:extLst>
                    <a:ext uri="{9D8B030D-6E8A-4147-A177-3AD203B41FA5}">
                      <a16:colId xmlns:a16="http://schemas.microsoft.com/office/drawing/2014/main" val="1053191190"/>
                    </a:ext>
                  </a:extLst>
                </a:gridCol>
                <a:gridCol w="1781068">
                  <a:extLst>
                    <a:ext uri="{9D8B030D-6E8A-4147-A177-3AD203B41FA5}">
                      <a16:colId xmlns:a16="http://schemas.microsoft.com/office/drawing/2014/main" val="2979456271"/>
                    </a:ext>
                  </a:extLst>
                </a:gridCol>
              </a:tblGrid>
              <a:tr h="257951">
                <a:tc>
                  <a:txBody>
                    <a:bodyPr/>
                    <a:lstStyle/>
                    <a:p>
                      <a:pPr algn="l"/>
                      <a:r>
                        <a:rPr lang="en-US" sz="900">
                          <a:solidFill>
                            <a:schemeClr val="tx1"/>
                          </a:solidFill>
                          <a:latin typeface="Arial" panose="020B0604020202020204" pitchFamily="34" charset="0"/>
                          <a:cs typeface="Arial" panose="020B0604020202020204" pitchFamily="34" charset="0"/>
                        </a:rPr>
                        <a:t>Tool/Service</a:t>
                      </a:r>
                    </a:p>
                  </a:txBody>
                  <a:tcPr>
                    <a:lnL w="12700" cmpd="sng">
                      <a:noFill/>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l"/>
                      <a:r>
                        <a:rPr lang="en-US" sz="900">
                          <a:solidFill>
                            <a:schemeClr val="tx1"/>
                          </a:solidFill>
                          <a:latin typeface="Arial" panose="020B0604020202020204" pitchFamily="34" charset="0"/>
                          <a:cs typeface="Arial" panose="020B0604020202020204" pitchFamily="34" charset="0"/>
                        </a:rPr>
                        <a:t>What’s it for?</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l"/>
                      <a:r>
                        <a:rPr lang="en-US" sz="900">
                          <a:solidFill>
                            <a:schemeClr val="tx1"/>
                          </a:solidFill>
                          <a:latin typeface="Arial" panose="020B0604020202020204" pitchFamily="34" charset="0"/>
                          <a:cs typeface="Arial" panose="020B0604020202020204" pitchFamily="34" charset="0"/>
                        </a:rPr>
                        <a:t>Who needs it?</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l"/>
                      <a:r>
                        <a:rPr lang="en-US" sz="900">
                          <a:solidFill>
                            <a:schemeClr val="tx1"/>
                          </a:solidFill>
                          <a:latin typeface="Arial" panose="020B0604020202020204" pitchFamily="34" charset="0"/>
                          <a:cs typeface="Arial" panose="020B0604020202020204" pitchFamily="34" charset="0"/>
                        </a:rPr>
                        <a:t>When’s it used?</a:t>
                      </a:r>
                    </a:p>
                  </a:txBody>
                  <a:tcPr>
                    <a:lnL w="9525"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925377214"/>
                  </a:ext>
                </a:extLst>
              </a:tr>
              <a:tr h="504501">
                <a:tc>
                  <a:txBody>
                    <a:bodyPr/>
                    <a:lstStyle/>
                    <a:p>
                      <a:pPr algn="l"/>
                      <a:r>
                        <a:rPr lang="en-US" sz="900" b="1" kern="1200" dirty="0">
                          <a:solidFill>
                            <a:schemeClr val="dk1"/>
                          </a:solidFill>
                          <a:effectLst/>
                          <a:latin typeface="Arial" panose="020B0604020202020204" pitchFamily="34" charset="0"/>
                          <a:cs typeface="Arial" panose="020B0604020202020204" pitchFamily="34" charset="0"/>
                        </a:rPr>
                        <a:t>AP</a:t>
                      </a:r>
                      <a:r>
                        <a:rPr lang="en-US" sz="900" b="1" kern="1200" baseline="30000" dirty="0">
                          <a:solidFill>
                            <a:schemeClr val="dk1"/>
                          </a:solidFill>
                          <a:effectLst/>
                          <a:latin typeface="Arial" panose="020B0604020202020204" pitchFamily="34" charset="0"/>
                          <a:cs typeface="Arial" panose="020B0604020202020204" pitchFamily="34" charset="0"/>
                        </a:rPr>
                        <a:t>®</a:t>
                      </a:r>
                      <a:r>
                        <a:rPr lang="en-US" sz="900" b="1" kern="1200" dirty="0">
                          <a:solidFill>
                            <a:schemeClr val="dk1"/>
                          </a:solidFill>
                          <a:effectLst/>
                          <a:latin typeface="Arial" panose="020B0604020202020204" pitchFamily="34" charset="0"/>
                          <a:cs typeface="Arial" panose="020B0604020202020204" pitchFamily="34" charset="0"/>
                        </a:rPr>
                        <a:t> Registration &amp; Ordering  </a:t>
                      </a:r>
                      <a:endParaRPr lang="en-US" sz="900" b="1" dirty="0">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l"/>
                      <a:r>
                        <a:rPr lang="en-US" sz="900" b="0" kern="1200" dirty="0">
                          <a:solidFill>
                            <a:schemeClr val="dk1"/>
                          </a:solidFill>
                          <a:effectLst/>
                          <a:latin typeface="Arial" panose="020B0604020202020204" pitchFamily="34" charset="0"/>
                          <a:cs typeface="Arial" panose="020B0604020202020204" pitchFamily="34" charset="0"/>
                        </a:rPr>
                        <a:t>Organize and submit your school’s AP Exam order. This is currently a school-level tool, but districts can have access to monitor their schools order status</a:t>
                      </a:r>
                      <a:endParaRPr lang="en-US" sz="900" dirty="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School AP coordinator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District AP coordinator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School principal </a:t>
                      </a: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l"/>
                      <a:r>
                        <a:rPr lang="en-US" sz="900" b="0" kern="1200">
                          <a:solidFill>
                            <a:schemeClr val="dk1"/>
                          </a:solidFill>
                          <a:effectLst/>
                          <a:latin typeface="Arial" panose="020B0604020202020204" pitchFamily="34" charset="0"/>
                          <a:cs typeface="Arial" panose="020B0604020202020204" pitchFamily="34" charset="0"/>
                        </a:rPr>
                        <a:t>August 2, 2021 </a:t>
                      </a:r>
                      <a:endParaRPr lang="en-US" sz="90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0781657"/>
                  </a:ext>
                </a:extLst>
              </a:tr>
              <a:tr h="643205">
                <a:tc>
                  <a:txBody>
                    <a:bodyPr/>
                    <a:lstStyle/>
                    <a:p>
                      <a:pPr algn="l"/>
                      <a:r>
                        <a:rPr lang="en-US" sz="900" b="1" kern="1200" dirty="0">
                          <a:solidFill>
                            <a:schemeClr val="dk1"/>
                          </a:solidFill>
                          <a:effectLst/>
                          <a:latin typeface="Arial" panose="020B0604020202020204" pitchFamily="34" charset="0"/>
                          <a:cs typeface="Arial" panose="020B0604020202020204" pitchFamily="34" charset="0"/>
                        </a:rPr>
                        <a:t>AP &amp; Pre-AP</a:t>
                      </a:r>
                      <a:r>
                        <a:rPr lang="en-US" sz="900" b="1" kern="1200" baseline="30000" dirty="0">
                          <a:solidFill>
                            <a:schemeClr val="dk1"/>
                          </a:solidFill>
                          <a:effectLst/>
                          <a:latin typeface="Arial" panose="020B0604020202020204" pitchFamily="34" charset="0"/>
                          <a:cs typeface="Arial" panose="020B0604020202020204" pitchFamily="34" charset="0"/>
                        </a:rPr>
                        <a:t>®</a:t>
                      </a:r>
                      <a:r>
                        <a:rPr lang="en-US" sz="900" b="1" kern="1200" dirty="0">
                          <a:solidFill>
                            <a:schemeClr val="dk1"/>
                          </a:solidFill>
                          <a:effectLst/>
                          <a:latin typeface="Arial" panose="020B0604020202020204" pitchFamily="34" charset="0"/>
                          <a:cs typeface="Arial" panose="020B0604020202020204" pitchFamily="34" charset="0"/>
                        </a:rPr>
                        <a:t> Classroom Access Management </a:t>
                      </a:r>
                      <a:endParaRPr lang="en-US" sz="900" b="1" dirty="0">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rtl="0" fontAlgn="base"/>
                      <a:r>
                        <a:rPr lang="en-US" sz="900" b="0" kern="1200" dirty="0">
                          <a:solidFill>
                            <a:schemeClr val="dk1"/>
                          </a:solidFill>
                          <a:effectLst/>
                          <a:latin typeface="Arial" panose="020B0604020202020204" pitchFamily="34" charset="0"/>
                          <a:cs typeface="Arial" panose="020B0604020202020204" pitchFamily="34" charset="0"/>
                        </a:rPr>
                        <a:t>The AP Classroom provides resources aligned to each AP course. These resources include: </a:t>
                      </a:r>
                      <a:r>
                        <a:rPr lang="en-US" sz="900" b="1" kern="1200" dirty="0">
                          <a:solidFill>
                            <a:schemeClr val="dk1"/>
                          </a:solidFill>
                          <a:effectLst/>
                          <a:latin typeface="Arial" panose="020B0604020202020204" pitchFamily="34" charset="0"/>
                          <a:cs typeface="Arial" panose="020B0604020202020204" pitchFamily="34" charset="0"/>
                        </a:rPr>
                        <a:t>Topic Questions, AP Daily Videos, Progress Check, and My Reports</a:t>
                      </a:r>
                      <a:endParaRPr lang="en-US" sz="900" b="1"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AP teacher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School principal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District curriculum &amp; advanced academics leaders </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a:latin typeface="Arial" panose="020B0604020202020204" pitchFamily="34" charset="0"/>
                          <a:cs typeface="Arial" panose="020B0604020202020204" pitchFamily="34" charset="0"/>
                        </a:rPr>
                        <a:t>July 1 for previous school year</a:t>
                      </a:r>
                    </a:p>
                    <a:p>
                      <a:pPr algn="l"/>
                      <a:r>
                        <a:rPr lang="en-US" sz="900">
                          <a:latin typeface="Arial" panose="020B0604020202020204" pitchFamily="34" charset="0"/>
                          <a:cs typeface="Arial" panose="020B0604020202020204" pitchFamily="34" charset="0"/>
                        </a:rPr>
                        <a:t>August 1 for new school year</a:t>
                      </a: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60429812"/>
                  </a:ext>
                </a:extLst>
              </a:tr>
              <a:tr h="900583">
                <a:tc>
                  <a:txBody>
                    <a:bodyPr/>
                    <a:lstStyle/>
                    <a:p>
                      <a:pPr algn="l"/>
                      <a:r>
                        <a:rPr lang="en-US" sz="900" b="1" kern="1200" dirty="0">
                          <a:solidFill>
                            <a:schemeClr val="dk1"/>
                          </a:solidFill>
                          <a:effectLst/>
                          <a:latin typeface="Arial" panose="020B0604020202020204" pitchFamily="34" charset="0"/>
                          <a:cs typeface="Arial" panose="020B0604020202020204" pitchFamily="34" charset="0"/>
                        </a:rPr>
                        <a:t>AP/Pre-AP Course Audit </a:t>
                      </a:r>
                      <a:endParaRPr lang="en-US" sz="900" b="1" dirty="0">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b="0" kern="1200">
                          <a:solidFill>
                            <a:schemeClr val="dk1"/>
                          </a:solidFill>
                          <a:effectLst/>
                          <a:latin typeface="Arial" panose="020B0604020202020204" pitchFamily="34" charset="0"/>
                          <a:cs typeface="Arial" panose="020B0604020202020204" pitchFamily="34" charset="0"/>
                        </a:rPr>
                        <a:t>Any course that a school labels “AP” must receive authorization through a process called the AP Course Audit, which confirms teacher awareness of course scope and occasional exam changes and ensures that confidential practice exams and other resources are only accessible to real AP teachers verified by a school administrator. </a:t>
                      </a:r>
                      <a:endParaRPr lang="en-US" sz="90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AP teacher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AP Course Audit school administrator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District curriculum &amp; assessment/</a:t>
                      </a:r>
                      <a:br>
                        <a:rPr lang="en-US" sz="900" b="0" kern="1200" dirty="0">
                          <a:solidFill>
                            <a:schemeClr val="dk1"/>
                          </a:solidFill>
                          <a:effectLst/>
                          <a:latin typeface="Arial" panose="020B0604020202020204" pitchFamily="34" charset="0"/>
                          <a:cs typeface="Arial" panose="020B0604020202020204" pitchFamily="34" charset="0"/>
                        </a:rPr>
                      </a:br>
                      <a:r>
                        <a:rPr lang="en-US" sz="900" b="0" kern="1200" dirty="0">
                          <a:solidFill>
                            <a:schemeClr val="dk1"/>
                          </a:solidFill>
                          <a:effectLst/>
                          <a:latin typeface="Arial" panose="020B0604020202020204" pitchFamily="34" charset="0"/>
                          <a:cs typeface="Arial" panose="020B0604020202020204" pitchFamily="34" charset="0"/>
                        </a:rPr>
                        <a:t>accountability leaders </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a:latin typeface="Arial" panose="020B0604020202020204" pitchFamily="34" charset="0"/>
                          <a:cs typeface="Arial" panose="020B0604020202020204" pitchFamily="34" charset="0"/>
                        </a:rPr>
                        <a:t>March 1, 2021</a:t>
                      </a: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1282168"/>
                  </a:ext>
                </a:extLst>
              </a:tr>
              <a:tr h="630408">
                <a:tc>
                  <a:txBody>
                    <a:bodyPr/>
                    <a:lstStyle/>
                    <a:p>
                      <a:pPr algn="l"/>
                      <a:r>
                        <a:rPr lang="en-US" sz="900" b="1" kern="1200" dirty="0">
                          <a:solidFill>
                            <a:schemeClr val="dk1"/>
                          </a:solidFill>
                          <a:effectLst/>
                          <a:latin typeface="Arial" panose="020B0604020202020204" pitchFamily="34" charset="0"/>
                          <a:cs typeface="Arial" panose="020B0604020202020204" pitchFamily="34" charset="0"/>
                        </a:rPr>
                        <a:t>AP Digital Portfolio </a:t>
                      </a:r>
                      <a:endParaRPr lang="en-US" sz="900" b="1" dirty="0">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b="0" kern="1200" dirty="0">
                          <a:solidFill>
                            <a:schemeClr val="dk1"/>
                          </a:solidFill>
                          <a:effectLst/>
                          <a:latin typeface="Arial" panose="020B0604020202020204" pitchFamily="34" charset="0"/>
                          <a:cs typeface="Arial" panose="020B0604020202020204" pitchFamily="34" charset="0"/>
                        </a:rPr>
                        <a:t>For AP Computer Science Principles (CSP) and AP Capstone</a:t>
                      </a:r>
                      <a:r>
                        <a:rPr lang="en-US" sz="900" b="0" kern="1200" baseline="30000" dirty="0">
                          <a:solidFill>
                            <a:schemeClr val="dk1"/>
                          </a:solidFill>
                          <a:effectLst/>
                          <a:latin typeface="Arial" panose="020B0604020202020204" pitchFamily="34" charset="0"/>
                          <a:cs typeface="Arial" panose="020B0604020202020204" pitchFamily="34" charset="0"/>
                        </a:rPr>
                        <a:t>TM</a:t>
                      </a:r>
                      <a:r>
                        <a:rPr lang="en-US" sz="900" b="0" kern="1200" dirty="0">
                          <a:solidFill>
                            <a:schemeClr val="dk1"/>
                          </a:solidFill>
                          <a:effectLst/>
                          <a:latin typeface="Arial" panose="020B0604020202020204" pitchFamily="34" charset="0"/>
                          <a:cs typeface="Arial" panose="020B0604020202020204" pitchFamily="34" charset="0"/>
                        </a:rPr>
                        <a:t>, students must submit performance tasks to the AP Program using the </a:t>
                      </a:r>
                      <a:r>
                        <a:rPr lang="en-US" sz="900" b="0" u="sng" strike="noStrike" kern="1200" dirty="0">
                          <a:solidFill>
                            <a:schemeClr val="dk1"/>
                          </a:solidFill>
                          <a:effectLst/>
                          <a:latin typeface="Arial" panose="020B0604020202020204" pitchFamily="34" charset="0"/>
                          <a:cs typeface="Arial" panose="020B0604020202020204" pitchFamily="34" charset="0"/>
                          <a:hlinkClick r:id="rId2"/>
                        </a:rPr>
                        <a:t>AP Digital Portfolio</a:t>
                      </a:r>
                      <a:r>
                        <a:rPr lang="en-US" sz="900" b="0" kern="1200" dirty="0">
                          <a:solidFill>
                            <a:schemeClr val="dk1"/>
                          </a:solidFill>
                          <a:effectLst/>
                          <a:latin typeface="Arial" panose="020B0604020202020204" pitchFamily="34" charset="0"/>
                          <a:cs typeface="Arial" panose="020B0604020202020204" pitchFamily="34" charset="0"/>
                        </a:rPr>
                        <a:t>, a web-based application to get their work validated and scored by College Board. </a:t>
                      </a:r>
                      <a:endParaRPr lang="en-US" sz="900" dirty="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AP Capstone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CSP teachers </a:t>
                      </a:r>
                    </a:p>
                    <a:p>
                      <a:pPr marL="171450" indent="-171450" algn="l">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a:latin typeface="Arial" panose="020B0604020202020204" pitchFamily="34" charset="0"/>
                          <a:cs typeface="Arial" panose="020B0604020202020204" pitchFamily="34" charset="0"/>
                        </a:rPr>
                        <a:t>September 2021</a:t>
                      </a: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71007923"/>
                  </a:ext>
                </a:extLst>
              </a:tr>
              <a:tr h="495320">
                <a:tc>
                  <a:txBody>
                    <a:bodyPr/>
                    <a:lstStyle/>
                    <a:p>
                      <a:pPr algn="l"/>
                      <a:r>
                        <a:rPr lang="en-US" sz="900" b="1" kern="1200" dirty="0">
                          <a:solidFill>
                            <a:schemeClr val="dk1"/>
                          </a:solidFill>
                          <a:effectLst/>
                          <a:latin typeface="Arial" panose="020B0604020202020204" pitchFamily="34" charset="0"/>
                          <a:cs typeface="Arial" panose="020B0604020202020204" pitchFamily="34" charset="0"/>
                        </a:rPr>
                        <a:t>AP Potential</a:t>
                      </a:r>
                      <a:r>
                        <a:rPr lang="en-US" sz="900" b="1" kern="1200" baseline="30000" dirty="0">
                          <a:solidFill>
                            <a:schemeClr val="dk1"/>
                          </a:solidFill>
                          <a:effectLst/>
                          <a:latin typeface="Arial" panose="020B0604020202020204" pitchFamily="34" charset="0"/>
                          <a:cs typeface="Arial" panose="020B0604020202020204" pitchFamily="34" charset="0"/>
                        </a:rPr>
                        <a:t>TM</a:t>
                      </a:r>
                      <a:r>
                        <a:rPr lang="en-US" sz="900" b="1" kern="1200" dirty="0">
                          <a:solidFill>
                            <a:schemeClr val="dk1"/>
                          </a:solidFill>
                          <a:effectLst/>
                          <a:latin typeface="Arial" panose="020B0604020202020204" pitchFamily="34" charset="0"/>
                          <a:cs typeface="Arial" panose="020B0604020202020204" pitchFamily="34" charset="0"/>
                        </a:rPr>
                        <a:t> </a:t>
                      </a:r>
                      <a:endParaRPr lang="en-US" sz="900" b="1" dirty="0">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dirty="0">
                          <a:latin typeface="Arial" panose="020B0604020202020204" pitchFamily="34" charset="0"/>
                          <a:cs typeface="Arial" panose="020B0604020202020204" pitchFamily="34" charset="0"/>
                        </a:rPr>
                        <a:t>Get AP course recommendations based on past SAT</a:t>
                      </a:r>
                      <a:r>
                        <a:rPr lang="en-US" sz="900" baseline="300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PSAT/NMSQT</a:t>
                      </a:r>
                      <a:r>
                        <a:rPr lang="en-US" sz="900" baseline="300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PSAT</a:t>
                      </a:r>
                      <a:r>
                        <a:rPr lang="en-US" sz="900" baseline="30000" dirty="0">
                          <a:latin typeface="Arial" panose="020B0604020202020204" pitchFamily="34" charset="0"/>
                          <a:cs typeface="Arial" panose="020B0604020202020204" pitchFamily="34" charset="0"/>
                        </a:rPr>
                        <a:t>TM </a:t>
                      </a:r>
                      <a:r>
                        <a:rPr lang="en-US" sz="900" baseline="0" dirty="0">
                          <a:latin typeface="Arial" panose="020B0604020202020204" pitchFamily="34" charset="0"/>
                          <a:cs typeface="Arial" panose="020B0604020202020204" pitchFamily="34" charset="0"/>
                        </a:rPr>
                        <a:t>10</a:t>
                      </a:r>
                      <a:r>
                        <a:rPr lang="en-US" sz="900" dirty="0">
                          <a:latin typeface="Arial" panose="020B0604020202020204" pitchFamily="34" charset="0"/>
                          <a:cs typeface="Arial" panose="020B0604020202020204" pitchFamily="34" charset="0"/>
                        </a:rPr>
                        <a:t>, and PSAT</a:t>
                      </a:r>
                      <a:r>
                        <a:rPr lang="en-US" sz="900" baseline="30000" dirty="0">
                          <a:latin typeface="Arial" panose="020B0604020202020204" pitchFamily="34" charset="0"/>
                          <a:cs typeface="Arial" panose="020B0604020202020204" pitchFamily="34" charset="0"/>
                        </a:rPr>
                        <a:t>TM</a:t>
                      </a:r>
                      <a:r>
                        <a:rPr lang="en-US" sz="900" dirty="0">
                          <a:latin typeface="Arial" panose="020B0604020202020204" pitchFamily="34" charset="0"/>
                          <a:cs typeface="Arial" panose="020B0604020202020204" pitchFamily="34" charset="0"/>
                        </a:rPr>
                        <a:t> 8/9 scores.</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a:solidFill>
                            <a:schemeClr val="dk1"/>
                          </a:solidFill>
                          <a:effectLst/>
                          <a:latin typeface="Arial" panose="020B0604020202020204" pitchFamily="34" charset="0"/>
                          <a:cs typeface="Arial" panose="020B0604020202020204" pitchFamily="34" charset="0"/>
                        </a:rPr>
                        <a:t>District administrators </a:t>
                      </a:r>
                    </a:p>
                    <a:p>
                      <a:pPr marL="171450" indent="-171450" algn="l" rtl="0" fontAlgn="base">
                        <a:buFont typeface="Arial" panose="020B0604020202020204" pitchFamily="34" charset="0"/>
                        <a:buChar char="•"/>
                      </a:pPr>
                      <a:r>
                        <a:rPr lang="en-US" sz="900" b="0" kern="1200">
                          <a:solidFill>
                            <a:schemeClr val="dk1"/>
                          </a:solidFill>
                          <a:effectLst/>
                          <a:latin typeface="Arial" panose="020B0604020202020204" pitchFamily="34" charset="0"/>
                          <a:cs typeface="Arial" panose="020B0604020202020204" pitchFamily="34" charset="0"/>
                        </a:rPr>
                        <a:t>Campus administrators</a:t>
                      </a:r>
                      <a:endParaRPr lang="en-US" sz="900" b="0" i="0" kern="120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b="0" kern="1200">
                          <a:solidFill>
                            <a:schemeClr val="dk1"/>
                          </a:solidFill>
                          <a:effectLst/>
                          <a:latin typeface="Arial" panose="020B0604020202020204" pitchFamily="34" charset="0"/>
                          <a:cs typeface="Arial" panose="020B0604020202020204" pitchFamily="34" charset="0"/>
                        </a:rPr>
                        <a:t>After SAT, PSAT/NMSQT, PSAT 10, or PSAT 8/9 administration. </a:t>
                      </a:r>
                      <a:endParaRPr lang="en-US" sz="90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6625551"/>
                  </a:ext>
                </a:extLst>
              </a:tr>
              <a:tr h="513482">
                <a:tc>
                  <a:txBody>
                    <a:bodyPr/>
                    <a:lstStyle/>
                    <a:p>
                      <a:pPr algn="l"/>
                      <a:r>
                        <a:rPr lang="en-US" sz="900" b="1" kern="1200">
                          <a:solidFill>
                            <a:schemeClr val="dk1"/>
                          </a:solidFill>
                          <a:effectLst/>
                          <a:latin typeface="Arial" panose="020B0604020202020204" pitchFamily="34" charset="0"/>
                          <a:cs typeface="Arial" panose="020B0604020202020204" pitchFamily="34" charset="0"/>
                        </a:rPr>
                        <a:t>Online Reports - AP Score Reports for Educators </a:t>
                      </a:r>
                      <a:endParaRPr lang="en-US" sz="900" b="1">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b="0" kern="1200">
                          <a:solidFill>
                            <a:schemeClr val="dk1"/>
                          </a:solidFill>
                          <a:effectLst/>
                          <a:latin typeface="Arial" panose="020B0604020202020204" pitchFamily="34" charset="0"/>
                          <a:cs typeface="Arial" panose="020B0604020202020204" pitchFamily="34" charset="0"/>
                        </a:rPr>
                        <a:t>Detailed analysis of  students' performance. </a:t>
                      </a:r>
                      <a:r>
                        <a:rPr lang="en-US" sz="900" b="0" u="sng" strike="noStrike" kern="1200">
                          <a:solidFill>
                            <a:schemeClr val="dk1"/>
                          </a:solidFill>
                          <a:effectLst/>
                          <a:latin typeface="Arial" panose="020B0604020202020204" pitchFamily="34" charset="0"/>
                          <a:cs typeface="Arial" panose="020B0604020202020204" pitchFamily="34" charset="0"/>
                          <a:hlinkClick r:id="rId3"/>
                        </a:rPr>
                        <a:t>Report Descriptions</a:t>
                      </a:r>
                      <a:r>
                        <a:rPr lang="en-US" sz="900" b="0" kern="1200">
                          <a:solidFill>
                            <a:schemeClr val="dk1"/>
                          </a:solidFill>
                          <a:effectLst/>
                          <a:latin typeface="Arial" panose="020B0604020202020204" pitchFamily="34" charset="0"/>
                          <a:cs typeface="Arial" panose="020B0604020202020204" pitchFamily="34" charset="0"/>
                        </a:rPr>
                        <a:t> provide details on each report and type of access each user can have. </a:t>
                      </a:r>
                      <a:endParaRPr lang="en-US" sz="90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a:solidFill>
                            <a:schemeClr val="dk1"/>
                          </a:solidFill>
                          <a:effectLst/>
                          <a:latin typeface="Arial" panose="020B0604020202020204" pitchFamily="34" charset="0"/>
                          <a:cs typeface="Arial" panose="020B0604020202020204" pitchFamily="34" charset="0"/>
                        </a:rPr>
                        <a:t>Teachers </a:t>
                      </a:r>
                    </a:p>
                    <a:p>
                      <a:pPr marL="171450" indent="-171450" algn="l" rtl="0" fontAlgn="base">
                        <a:buFont typeface="Arial" panose="020B0604020202020204" pitchFamily="34" charset="0"/>
                        <a:buChar char="•"/>
                      </a:pPr>
                      <a:r>
                        <a:rPr lang="en-US" sz="900" b="0" kern="1200">
                          <a:solidFill>
                            <a:schemeClr val="dk1"/>
                          </a:solidFill>
                          <a:effectLst/>
                          <a:latin typeface="Arial" panose="020B0604020202020204" pitchFamily="34" charset="0"/>
                          <a:cs typeface="Arial" panose="020B0604020202020204" pitchFamily="34" charset="0"/>
                        </a:rPr>
                        <a:t>District administrators </a:t>
                      </a:r>
                    </a:p>
                    <a:p>
                      <a:pPr marL="171450" indent="-171450" algn="l" rtl="0" fontAlgn="base">
                        <a:buFont typeface="Arial" panose="020B0604020202020204" pitchFamily="34" charset="0"/>
                        <a:buChar char="•"/>
                      </a:pPr>
                      <a:r>
                        <a:rPr lang="en-US" sz="900" b="0" kern="1200">
                          <a:solidFill>
                            <a:schemeClr val="dk1"/>
                          </a:solidFill>
                          <a:effectLst/>
                          <a:latin typeface="Arial" panose="020B0604020202020204" pitchFamily="34" charset="0"/>
                          <a:cs typeface="Arial" panose="020B0604020202020204" pitchFamily="34" charset="0"/>
                        </a:rPr>
                        <a:t>Campus administrators </a:t>
                      </a:r>
                      <a:endParaRPr lang="en-US" sz="900" b="0" i="0" kern="120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b="0" kern="1200">
                          <a:solidFill>
                            <a:schemeClr val="dk1"/>
                          </a:solidFill>
                          <a:effectLst/>
                          <a:latin typeface="Arial" panose="020B0604020202020204" pitchFamily="34" charset="0"/>
                          <a:cs typeface="Arial" panose="020B0604020202020204" pitchFamily="34" charset="0"/>
                        </a:rPr>
                        <a:t>Spring 2022 </a:t>
                      </a:r>
                      <a:endParaRPr lang="en-US" sz="900">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8549817"/>
                  </a:ext>
                </a:extLst>
              </a:tr>
              <a:tr h="697987">
                <a:tc>
                  <a:txBody>
                    <a:bodyPr/>
                    <a:lstStyle/>
                    <a:p>
                      <a:pPr algn="l"/>
                      <a:r>
                        <a:rPr lang="en-US" sz="900" b="1" kern="1200">
                          <a:solidFill>
                            <a:schemeClr val="dk1"/>
                          </a:solidFill>
                          <a:effectLst/>
                          <a:latin typeface="Arial" panose="020B0604020202020204" pitchFamily="34" charset="0"/>
                          <a:cs typeface="Arial" panose="020B0604020202020204" pitchFamily="34" charset="0"/>
                        </a:rPr>
                        <a:t>SSD Online - Student Supports and Accommodations Management </a:t>
                      </a:r>
                      <a:endParaRPr lang="en-US" sz="900" b="1">
                        <a:latin typeface="Arial" panose="020B0604020202020204" pitchFamily="34" charset="0"/>
                        <a:cs typeface="Arial" panose="020B0604020202020204" pitchFamily="34" charset="0"/>
                      </a:endParaRPr>
                    </a:p>
                  </a:txBody>
                  <a:tcPr marB="0">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900" b="0" kern="1200">
                          <a:solidFill>
                            <a:schemeClr val="dk1"/>
                          </a:solidFill>
                          <a:effectLst/>
                          <a:latin typeface="Arial" panose="020B0604020202020204" pitchFamily="34" charset="0"/>
                          <a:cs typeface="Arial" panose="020B0604020202020204" pitchFamily="34" charset="0"/>
                        </a:rPr>
                        <a:t>SSD Online allows schools to request or manage accommodations. </a:t>
                      </a:r>
                      <a:endParaRPr lang="en-US" sz="900">
                        <a:latin typeface="Arial" panose="020B0604020202020204" pitchFamily="34" charset="0"/>
                        <a:cs typeface="Arial" panose="020B0604020202020204" pitchFamily="34" charset="0"/>
                      </a:endParaRPr>
                    </a:p>
                  </a:txBody>
                  <a:tcPr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SSD coordinator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Campus administrator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District administrator  </a:t>
                      </a:r>
                    </a:p>
                    <a:p>
                      <a:pPr marL="171450" indent="-171450" algn="l" rtl="0" fontAlgn="base">
                        <a:buFont typeface="Arial" panose="020B0604020202020204" pitchFamily="34" charset="0"/>
                        <a:buChar char="•"/>
                      </a:pPr>
                      <a:r>
                        <a:rPr lang="en-US" sz="900" b="0" kern="1200" dirty="0">
                          <a:solidFill>
                            <a:schemeClr val="dk1"/>
                          </a:solidFill>
                          <a:effectLst/>
                          <a:latin typeface="Arial" panose="020B0604020202020204" pitchFamily="34" charset="0"/>
                          <a:cs typeface="Arial" panose="020B0604020202020204" pitchFamily="34" charset="0"/>
                        </a:rPr>
                        <a:t>District SPED/504, ELL leaders</a:t>
                      </a:r>
                      <a:endParaRPr lang="en-US" sz="900" b="0" i="0" kern="1200" dirty="0">
                        <a:solidFill>
                          <a:schemeClr val="dk1"/>
                        </a:solidFill>
                        <a:effectLst/>
                        <a:latin typeface="Arial" panose="020B0604020202020204" pitchFamily="34" charset="0"/>
                        <a:ea typeface="+mn-ea"/>
                        <a:cs typeface="Arial" panose="020B0604020202020204" pitchFamily="34" charset="0"/>
                      </a:endParaRPr>
                    </a:p>
                  </a:txBody>
                  <a:tcPr marB="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rtl="0" fontAlgn="base"/>
                      <a:r>
                        <a:rPr lang="en-US" sz="900" b="0" kern="1200" dirty="0">
                          <a:solidFill>
                            <a:schemeClr val="dk1"/>
                          </a:solidFill>
                          <a:effectLst/>
                          <a:latin typeface="Arial" panose="020B0604020202020204" pitchFamily="34" charset="0"/>
                          <a:cs typeface="Arial" panose="020B0604020202020204" pitchFamily="34" charset="0"/>
                        </a:rPr>
                        <a:t>Deadline to submit requests:  </a:t>
                      </a:r>
                    </a:p>
                    <a:p>
                      <a:pPr algn="l" rtl="0" fontAlgn="base"/>
                      <a:r>
                        <a:rPr lang="en-US" sz="900" b="0" kern="1200" dirty="0">
                          <a:solidFill>
                            <a:schemeClr val="dk1"/>
                          </a:solidFill>
                          <a:effectLst/>
                          <a:latin typeface="Arial" panose="020B0604020202020204" pitchFamily="34" charset="0"/>
                          <a:cs typeface="Arial" panose="020B0604020202020204" pitchFamily="34" charset="0"/>
                        </a:rPr>
                        <a:t>January 18, 2022 </a:t>
                      </a:r>
                    </a:p>
                    <a:p>
                      <a:pPr algn="l"/>
                      <a:endParaRPr lang="en-US" sz="900" dirty="0">
                        <a:latin typeface="Arial" panose="020B0604020202020204" pitchFamily="34" charset="0"/>
                        <a:cs typeface="Arial" panose="020B0604020202020204" pitchFamily="34" charset="0"/>
                      </a:endParaRPr>
                    </a:p>
                  </a:txBody>
                  <a:tcPr marB="0">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003517"/>
                  </a:ext>
                </a:extLst>
              </a:tr>
            </a:tbl>
          </a:graphicData>
        </a:graphic>
      </p:graphicFrame>
    </p:spTree>
    <p:extLst>
      <p:ext uri="{BB962C8B-B14F-4D97-AF65-F5344CB8AC3E}">
        <p14:creationId xmlns:p14="http://schemas.microsoft.com/office/powerpoint/2010/main" val="232123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5E3844C-C064-F748-A8CC-0CB24CC88C0C}"/>
              </a:ext>
            </a:extLst>
          </p:cNvPr>
          <p:cNvSpPr>
            <a:spLocks noGrp="1"/>
          </p:cNvSpPr>
          <p:nvPr>
            <p:ph type="body" sz="quarter" idx="10"/>
          </p:nvPr>
        </p:nvSpPr>
        <p:spPr/>
        <p:txBody>
          <a:bodyPr>
            <a:normAutofit/>
          </a:bodyPr>
          <a:lstStyle/>
          <a:p>
            <a:pPr marL="271145" indent="-271145"/>
            <a:r>
              <a:rPr lang="en-US" altLang="zh-CN" dirty="0">
                <a:latin typeface="Arial" panose="020B0604020202020204" pitchFamily="34" charset="0"/>
                <a:cs typeface="Arial" panose="020B0604020202020204" pitchFamily="34" charset="0"/>
              </a:rPr>
              <a:t>There are a couple ways to add access. </a:t>
            </a:r>
            <a:endParaRPr lang="en-US" dirty="0">
              <a:latin typeface="Arial" panose="020B0604020202020204" pitchFamily="34" charset="0"/>
              <a:cs typeface="Arial" panose="020B0604020202020204" pitchFamily="34" charset="0"/>
            </a:endParaRPr>
          </a:p>
          <a:p>
            <a:pPr lvl="1" indent="-118745"/>
            <a:r>
              <a:rPr lang="en-US" altLang="zh-CN" dirty="0">
                <a:latin typeface="Arial" panose="020B0604020202020204" pitchFamily="34" charset="0"/>
                <a:cs typeface="Arial" panose="020B0604020202020204" pitchFamily="34" charset="0"/>
              </a:rPr>
              <a:t>If you don’t yet have an account, and you choose to create one directly from a prompt in the tool or service you want to use, it works like this: </a:t>
            </a:r>
            <a:endParaRPr lang="en-US" altLang="zh-CN" dirty="0">
              <a:latin typeface="Arial" panose="020B0604020202020204" pitchFamily="34" charset="0"/>
              <a:ea typeface="Roboto"/>
              <a:cs typeface="Arial" panose="020B0604020202020204" pitchFamily="34" charset="0"/>
            </a:endParaRPr>
          </a:p>
          <a:p>
            <a:pPr lvl="1" indent="-118745"/>
            <a:r>
              <a:rPr lang="en-US" altLang="zh-CN" dirty="0">
                <a:latin typeface="Arial" panose="020B0604020202020204" pitchFamily="34" charset="0"/>
                <a:cs typeface="Arial" panose="020B0604020202020204" pitchFamily="34" charset="0"/>
              </a:rPr>
              <a:t>During the sign-up process, you’ll be automatically guided to a page where you can enter your access code for that service (if required) </a:t>
            </a:r>
            <a:endParaRPr lang="en-US" dirty="0">
              <a:latin typeface="Arial" panose="020B0604020202020204" pitchFamily="34" charset="0"/>
              <a:ea typeface="Roboto"/>
              <a:cs typeface="Arial" panose="020B0604020202020204" pitchFamily="34" charset="0"/>
            </a:endParaRPr>
          </a:p>
          <a:p>
            <a:pPr marL="271145" indent="-271145"/>
            <a:r>
              <a:rPr lang="en-US" altLang="zh-CN" dirty="0">
                <a:latin typeface="Arial" panose="020B0604020202020204" pitchFamily="34" charset="0"/>
                <a:cs typeface="Arial" panose="020B0604020202020204" pitchFamily="34" charset="0"/>
              </a:rPr>
              <a:t>You can then proceed to either use the service immediately or go to your account homepage.</a:t>
            </a:r>
          </a:p>
          <a:p>
            <a:pPr marL="574357" lvl="1" indent="-271145"/>
            <a:r>
              <a:rPr lang="en-US" altLang="zh-CN" dirty="0">
                <a:latin typeface="Arial" panose="020B0604020202020204" pitchFamily="34" charset="0"/>
                <a:cs typeface="Arial" panose="020B0604020202020204" pitchFamily="34" charset="0"/>
              </a:rPr>
              <a:t>If you already have an account, and you’re adding access to a tool or service, it works like this: </a:t>
            </a:r>
            <a:endParaRPr lang="en-US" altLang="zh-CN" dirty="0">
              <a:latin typeface="Arial" panose="020B0604020202020204" pitchFamily="34" charset="0"/>
              <a:ea typeface="Roboto"/>
              <a:cs typeface="Arial" panose="020B0604020202020204" pitchFamily="34" charset="0"/>
            </a:endParaRPr>
          </a:p>
          <a:p>
            <a:pPr marL="574357" lvl="1" indent="-271145"/>
            <a:r>
              <a:rPr lang="en-US" altLang="zh-CN" u="sng" dirty="0">
                <a:latin typeface="Arial" panose="020B0604020202020204" pitchFamily="34" charset="0"/>
                <a:cs typeface="Arial" panose="020B0604020202020204" pitchFamily="34" charset="0"/>
                <a:hlinkClick r:id="rId2"/>
              </a:rPr>
              <a:t>Sign in</a:t>
            </a:r>
            <a:r>
              <a:rPr lang="en-US" altLang="zh-CN" dirty="0">
                <a:latin typeface="Arial" panose="020B0604020202020204" pitchFamily="34" charset="0"/>
                <a:cs typeface="Arial" panose="020B0604020202020204" pitchFamily="34" charset="0"/>
              </a:rPr>
              <a:t> and go to </a:t>
            </a:r>
            <a:r>
              <a:rPr lang="en-US" altLang="zh-CN" u="sng" dirty="0">
                <a:latin typeface="Arial" panose="020B0604020202020204" pitchFamily="34" charset="0"/>
                <a:cs typeface="Arial" panose="020B0604020202020204" pitchFamily="34" charset="0"/>
                <a:hlinkClick r:id="rId3"/>
              </a:rPr>
              <a:t>My College Board Professional Account</a:t>
            </a:r>
            <a:r>
              <a:rPr lang="en-US" altLang="zh-CN" dirty="0">
                <a:latin typeface="Arial" panose="020B0604020202020204" pitchFamily="34" charset="0"/>
                <a:cs typeface="Arial" panose="020B0604020202020204" pitchFamily="34" charset="0"/>
              </a:rPr>
              <a:t> </a:t>
            </a:r>
            <a:endParaRPr lang="en-US" altLang="zh-CN" dirty="0">
              <a:latin typeface="Arial" panose="020B0604020202020204" pitchFamily="34" charset="0"/>
              <a:ea typeface="Roboto"/>
              <a:cs typeface="Arial" panose="020B0604020202020204" pitchFamily="34" charset="0"/>
            </a:endParaRPr>
          </a:p>
          <a:p>
            <a:pPr marL="574357" lvl="1" indent="-271145"/>
            <a:r>
              <a:rPr lang="en-US" altLang="zh-CN" dirty="0">
                <a:latin typeface="Arial" panose="020B0604020202020204" pitchFamily="34" charset="0"/>
                <a:cs typeface="Arial" panose="020B0604020202020204" pitchFamily="34" charset="0"/>
              </a:rPr>
              <a:t>In the “Add Additional Tools and Services” section, find the item you want access to and select “Get access” (or “Request access,” depending on which it is) </a:t>
            </a:r>
            <a:endParaRPr lang="en-US" altLang="zh-CN" dirty="0">
              <a:latin typeface="Arial" panose="020B0604020202020204" pitchFamily="34" charset="0"/>
              <a:ea typeface="Roboto"/>
              <a:cs typeface="Arial" panose="020B0604020202020204" pitchFamily="34" charset="0"/>
            </a:endParaRPr>
          </a:p>
          <a:p>
            <a:pPr marL="574357" lvl="1" indent="-271145"/>
            <a:r>
              <a:rPr lang="en-US" altLang="zh-CN" dirty="0">
                <a:latin typeface="Arial" panose="020B0604020202020204" pitchFamily="34" charset="0"/>
                <a:cs typeface="Arial" panose="020B0604020202020204" pitchFamily="34" charset="0"/>
              </a:rPr>
              <a:t>From there, you’ll be guided through the process of getting access </a:t>
            </a:r>
            <a:endParaRPr lang="en-US" altLang="zh-CN" dirty="0">
              <a:latin typeface="Arial" panose="020B0604020202020204" pitchFamily="34" charset="0"/>
              <a:ea typeface="Roboto"/>
              <a:cs typeface="Arial" panose="020B0604020202020204" pitchFamily="34" charset="0"/>
            </a:endParaRPr>
          </a:p>
          <a:p>
            <a:pPr marL="0" indent="0">
              <a:buNone/>
            </a:pPr>
            <a:br>
              <a:rPr lang="en-US" altLang="zh-CN" dirty="0">
                <a:latin typeface="Arial" panose="020B0604020202020204" pitchFamily="34" charset="0"/>
                <a:cs typeface="Arial" panose="020B0604020202020204" pitchFamily="34" charset="0"/>
              </a:rPr>
            </a:br>
            <a:r>
              <a:rPr lang="en-US" altLang="zh-CN" dirty="0">
                <a:latin typeface="Arial" panose="020B0604020202020204" pitchFamily="34" charset="0"/>
                <a:cs typeface="Arial" panose="020B0604020202020204" pitchFamily="34" charset="0"/>
              </a:rPr>
              <a:t> </a:t>
            </a:r>
            <a:endParaRPr lang="en-US" altLang="zh-CN" dirty="0">
              <a:latin typeface="Arial" panose="020B0604020202020204" pitchFamily="34" charset="0"/>
              <a:ea typeface="Roboto"/>
              <a:cs typeface="Arial" panose="020B0604020202020204" pitchFamily="34" charset="0"/>
            </a:endParaRPr>
          </a:p>
          <a:p>
            <a:pPr marL="271145" indent="-271145"/>
            <a:endParaRPr lang="en-US" dirty="0">
              <a:latin typeface="Arial" panose="020B0604020202020204" pitchFamily="34" charset="0"/>
              <a:ea typeface="Roboto"/>
              <a:cs typeface="Arial" panose="020B0604020202020204" pitchFamily="34" charset="0"/>
            </a:endParaRPr>
          </a:p>
        </p:txBody>
      </p:sp>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p:txBody>
          <a:bodyPr/>
          <a:lstStyle/>
          <a:p>
            <a:r>
              <a:rPr lang="en-US" b="1"/>
              <a:t>Q: </a:t>
            </a:r>
            <a:r>
              <a:rPr lang="en-US"/>
              <a:t>How do I access the tools?</a:t>
            </a:r>
          </a:p>
        </p:txBody>
      </p:sp>
      <p:sp>
        <p:nvSpPr>
          <p:cNvPr id="6" name="Subtitle 5">
            <a:extLst>
              <a:ext uri="{FF2B5EF4-FFF2-40B4-BE49-F238E27FC236}">
                <a16:creationId xmlns:a16="http://schemas.microsoft.com/office/drawing/2014/main" id="{42E6398E-69D1-9547-B6DC-29B59BD1E022}"/>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I have an account and know what the tools do.</a:t>
            </a:r>
          </a:p>
        </p:txBody>
      </p:sp>
      <p:pic>
        <p:nvPicPr>
          <p:cNvPr id="3" name="Picture 2">
            <a:extLst>
              <a:ext uri="{FF2B5EF4-FFF2-40B4-BE49-F238E27FC236}">
                <a16:creationId xmlns:a16="http://schemas.microsoft.com/office/drawing/2014/main" id="{8FE64292-6041-89FD-D0DA-74FFFC88596B}"/>
              </a:ext>
            </a:extLst>
          </p:cNvPr>
          <p:cNvPicPr>
            <a:picLocks noChangeAspect="1"/>
          </p:cNvPicPr>
          <p:nvPr/>
        </p:nvPicPr>
        <p:blipFill>
          <a:blip r:embed="rId4"/>
          <a:stretch>
            <a:fillRect/>
          </a:stretch>
        </p:blipFill>
        <p:spPr>
          <a:xfrm>
            <a:off x="457200" y="417800"/>
            <a:ext cx="914400" cy="914400"/>
          </a:xfrm>
          <a:prstGeom prst="rect">
            <a:avLst/>
          </a:prstGeom>
        </p:spPr>
      </p:pic>
    </p:spTree>
    <p:extLst>
      <p:ext uri="{BB962C8B-B14F-4D97-AF65-F5344CB8AC3E}">
        <p14:creationId xmlns:p14="http://schemas.microsoft.com/office/powerpoint/2010/main" val="398642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5E3844C-C064-F748-A8CC-0CB24CC88C0C}"/>
              </a:ext>
            </a:extLst>
          </p:cNvPr>
          <p:cNvSpPr>
            <a:spLocks noGrp="1"/>
          </p:cNvSpPr>
          <p:nvPr>
            <p:ph type="body" sz="quarter" idx="10"/>
          </p:nvPr>
        </p:nvSpPr>
        <p:spPr/>
        <p:txBody>
          <a:bodyPr lIns="0" tIns="0" rIns="0" bIns="0">
            <a:normAutofit/>
          </a:bodyPr>
          <a:lstStyle/>
          <a:p>
            <a:pPr marL="0" indent="0">
              <a:buNone/>
            </a:pPr>
            <a:r>
              <a:rPr lang="en-US" altLang="zh-CN">
                <a:latin typeface="Arial" panose="020B0604020202020204" pitchFamily="34" charset="0"/>
                <a:cs typeface="Arial" panose="020B0604020202020204" pitchFamily="34" charset="0"/>
              </a:rPr>
              <a:t>It depends on the tool you want to access. This table explains who to contact and when codes expire.</a:t>
            </a:r>
          </a:p>
          <a:p>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CC5B068-C893-134A-BF4B-587328D6ED4C}"/>
              </a:ext>
            </a:extLst>
          </p:cNvPr>
          <p:cNvSpPr>
            <a:spLocks noGrp="1"/>
          </p:cNvSpPr>
          <p:nvPr>
            <p:ph type="title"/>
          </p:nvPr>
        </p:nvSpPr>
        <p:spPr/>
        <p:txBody>
          <a:bodyPr/>
          <a:lstStyle/>
          <a:p>
            <a:r>
              <a:rPr lang="en-US" b="1"/>
              <a:t>Q: </a:t>
            </a:r>
            <a:r>
              <a:rPr lang="en-US"/>
              <a:t>How do I get an access code?</a:t>
            </a:r>
          </a:p>
        </p:txBody>
      </p:sp>
      <p:sp>
        <p:nvSpPr>
          <p:cNvPr id="6" name="Subtitle 5">
            <a:extLst>
              <a:ext uri="{FF2B5EF4-FFF2-40B4-BE49-F238E27FC236}">
                <a16:creationId xmlns:a16="http://schemas.microsoft.com/office/drawing/2014/main" id="{42E6398E-69D1-9547-B6DC-29B59BD1E022}"/>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I have an account and know what the tools do.</a:t>
            </a:r>
          </a:p>
        </p:txBody>
      </p:sp>
      <p:sp>
        <p:nvSpPr>
          <p:cNvPr id="3" name="TextBox 2">
            <a:extLst>
              <a:ext uri="{FF2B5EF4-FFF2-40B4-BE49-F238E27FC236}">
                <a16:creationId xmlns:a16="http://schemas.microsoft.com/office/drawing/2014/main" id="{1F02ECEA-5AB5-F837-CED5-38BF11D556E7}"/>
              </a:ext>
            </a:extLst>
          </p:cNvPr>
          <p:cNvSpPr txBox="1"/>
          <p:nvPr/>
        </p:nvSpPr>
        <p:spPr>
          <a:xfrm>
            <a:off x="9527001" y="5799985"/>
            <a:ext cx="2913321" cy="257369"/>
          </a:xfrm>
          <a:prstGeom prst="rect">
            <a:avLst/>
          </a:prstGeom>
          <a:noFill/>
        </p:spPr>
        <p:txBody>
          <a:bodyPr wrap="square" lIns="36000" tIns="36000" rIns="36000" bIns="36000" rtlCol="0">
            <a:spAutoFit/>
          </a:bodyPr>
          <a:lstStyle/>
          <a:p>
            <a:pPr algn="r"/>
            <a:r>
              <a:rPr lang="en-US" sz="1200" i="1" dirty="0">
                <a:solidFill>
                  <a:schemeClr val="accent5"/>
                </a:solidFill>
                <a:latin typeface="Arial" panose="020B0604020202020204" pitchFamily="34" charset="0"/>
                <a:cs typeface="Arial" panose="020B0604020202020204" pitchFamily="34" charset="0"/>
              </a:rPr>
              <a:t>Continued on next slide</a:t>
            </a:r>
          </a:p>
        </p:txBody>
      </p:sp>
      <p:pic>
        <p:nvPicPr>
          <p:cNvPr id="9" name="Picture 8">
            <a:extLst>
              <a:ext uri="{FF2B5EF4-FFF2-40B4-BE49-F238E27FC236}">
                <a16:creationId xmlns:a16="http://schemas.microsoft.com/office/drawing/2014/main" id="{0CE04FF8-BAF8-D864-EEE7-1DC95376CA1E}"/>
              </a:ext>
            </a:extLst>
          </p:cNvPr>
          <p:cNvPicPr>
            <a:picLocks noChangeAspect="1"/>
          </p:cNvPicPr>
          <p:nvPr/>
        </p:nvPicPr>
        <p:blipFill>
          <a:blip r:embed="rId3"/>
          <a:stretch>
            <a:fillRect/>
          </a:stretch>
        </p:blipFill>
        <p:spPr>
          <a:xfrm>
            <a:off x="457200" y="417800"/>
            <a:ext cx="914400" cy="914400"/>
          </a:xfrm>
          <a:prstGeom prst="rect">
            <a:avLst/>
          </a:prstGeom>
        </p:spPr>
      </p:pic>
      <p:graphicFrame>
        <p:nvGraphicFramePr>
          <p:cNvPr id="10" name="Table 6">
            <a:extLst>
              <a:ext uri="{FF2B5EF4-FFF2-40B4-BE49-F238E27FC236}">
                <a16:creationId xmlns:a16="http://schemas.microsoft.com/office/drawing/2014/main" id="{6E703381-0290-483F-E551-AF6E4366731B}"/>
              </a:ext>
            </a:extLst>
          </p:cNvPr>
          <p:cNvGraphicFramePr>
            <a:graphicFrameLocks noGrp="1"/>
          </p:cNvGraphicFramePr>
          <p:nvPr>
            <p:extLst>
              <p:ext uri="{D42A27DB-BD31-4B8C-83A1-F6EECF244321}">
                <p14:modId xmlns:p14="http://schemas.microsoft.com/office/powerpoint/2010/main" val="676911474"/>
              </p:ext>
            </p:extLst>
          </p:nvPr>
        </p:nvGraphicFramePr>
        <p:xfrm>
          <a:off x="2230437" y="2285907"/>
          <a:ext cx="10235404" cy="3029512"/>
        </p:xfrm>
        <a:graphic>
          <a:graphicData uri="http://schemas.openxmlformats.org/drawingml/2006/table">
            <a:tbl>
              <a:tblPr firstRow="1" bandRow="1">
                <a:tableStyleId>{00A15C55-8517-42AA-B614-E9B94910E393}</a:tableStyleId>
              </a:tblPr>
              <a:tblGrid>
                <a:gridCol w="2063771">
                  <a:extLst>
                    <a:ext uri="{9D8B030D-6E8A-4147-A177-3AD203B41FA5}">
                      <a16:colId xmlns:a16="http://schemas.microsoft.com/office/drawing/2014/main" val="3704831898"/>
                    </a:ext>
                  </a:extLst>
                </a:gridCol>
                <a:gridCol w="2071868">
                  <a:extLst>
                    <a:ext uri="{9D8B030D-6E8A-4147-A177-3AD203B41FA5}">
                      <a16:colId xmlns:a16="http://schemas.microsoft.com/office/drawing/2014/main" val="3088379628"/>
                    </a:ext>
                  </a:extLst>
                </a:gridCol>
                <a:gridCol w="2071868">
                  <a:extLst>
                    <a:ext uri="{9D8B030D-6E8A-4147-A177-3AD203B41FA5}">
                      <a16:colId xmlns:a16="http://schemas.microsoft.com/office/drawing/2014/main" val="2956038684"/>
                    </a:ext>
                  </a:extLst>
                </a:gridCol>
                <a:gridCol w="4027897">
                  <a:extLst>
                    <a:ext uri="{9D8B030D-6E8A-4147-A177-3AD203B41FA5}">
                      <a16:colId xmlns:a16="http://schemas.microsoft.com/office/drawing/2014/main" val="271904093"/>
                    </a:ext>
                  </a:extLst>
                </a:gridCol>
              </a:tblGrid>
              <a:tr h="766372">
                <a:tc>
                  <a:txBody>
                    <a:bodyPr/>
                    <a:lstStyle/>
                    <a:p>
                      <a:r>
                        <a:rPr lang="en-US" sz="1600" b="1" dirty="0">
                          <a:solidFill>
                            <a:schemeClr val="tx1"/>
                          </a:solidFill>
                          <a:latin typeface="Arial"/>
                          <a:cs typeface="Arial"/>
                        </a:rPr>
                        <a:t>Tool/Service</a:t>
                      </a:r>
                    </a:p>
                  </a:txBody>
                  <a:tcPr>
                    <a:lnL w="12700" cmpd="sng">
                      <a:noFill/>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How do I get </a:t>
                      </a:r>
                      <a:br>
                        <a:rPr lang="en-US" sz="1600" dirty="0">
                          <a:solidFill>
                            <a:srgbClr val="1E1E1E"/>
                          </a:solidFill>
                          <a:latin typeface="Arial"/>
                          <a:cs typeface="Arial"/>
                        </a:rPr>
                      </a:br>
                      <a:r>
                        <a:rPr lang="en-US" sz="1600" dirty="0">
                          <a:solidFill>
                            <a:schemeClr val="tx1"/>
                          </a:solidFill>
                          <a:latin typeface="Arial"/>
                          <a:cs typeface="Arial"/>
                        </a:rPr>
                        <a:t>an access code?</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When does it expire?</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Contact?</a:t>
                      </a:r>
                    </a:p>
                  </a:txBody>
                  <a:tcPr>
                    <a:lnL w="9525"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8913466"/>
                  </a:ext>
                </a:extLst>
              </a:tr>
              <a:tr h="766372">
                <a:tc>
                  <a:txBody>
                    <a:bodyPr/>
                    <a:lstStyle/>
                    <a:p>
                      <a:r>
                        <a:rPr lang="en-US" sz="1050" b="1" kern="1200" dirty="0">
                          <a:solidFill>
                            <a:schemeClr val="tx1"/>
                          </a:solidFill>
                          <a:effectLst/>
                          <a:latin typeface="Arial" panose="020B0604020202020204" pitchFamily="34" charset="0"/>
                          <a:cs typeface="Arial" panose="020B0604020202020204" pitchFamily="34" charset="0"/>
                        </a:rPr>
                        <a:t>AP Registration &amp; Ordering and AP &amp; Pre-AP Classroom Access Management </a:t>
                      </a:r>
                      <a:endParaRPr lang="en-US" sz="1050" b="1"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panose="020B0604020202020204" pitchFamily="34" charset="0"/>
                          <a:cs typeface="Arial" panose="020B0604020202020204" pitchFamily="34" charset="0"/>
                        </a:rPr>
                        <a:t>Codes are sent each year on Aug. 1 to the school’s AP coordinator. </a:t>
                      </a:r>
                      <a:endParaRPr lang="en-US" sz="1050" dirty="0">
                        <a:solidFill>
                          <a:schemeClr val="tx1"/>
                        </a:solidFill>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dirty="0">
                          <a:solidFill>
                            <a:schemeClr val="tx1"/>
                          </a:solidFill>
                          <a:latin typeface="Arial"/>
                          <a:cs typeface="Arial"/>
                        </a:rPr>
                        <a:t>Yearly</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panose="020B0604020202020204" pitchFamily="34" charset="0"/>
                          <a:cs typeface="Arial" panose="020B0604020202020204" pitchFamily="34" charset="0"/>
                        </a:rPr>
                        <a:t>AP Services for Educators Call Center Hours:</a:t>
                      </a:r>
                      <a:r>
                        <a:rPr lang="en-US" sz="1050" b="0" kern="1200" dirty="0">
                          <a:solidFill>
                            <a:schemeClr val="tx1"/>
                          </a:solidFill>
                          <a:effectLst/>
                          <a:latin typeface="Arial" panose="020B0604020202020204" pitchFamily="34" charset="0"/>
                          <a:cs typeface="Arial" panose="020B0604020202020204" pitchFamily="34" charset="0"/>
                        </a:rPr>
                        <a:t> </a:t>
                      </a:r>
                      <a:br>
                        <a:rPr lang="en-US" sz="1050" b="0" kern="1200" dirty="0">
                          <a:solidFill>
                            <a:schemeClr val="tx1"/>
                          </a:solidFill>
                          <a:effectLst/>
                          <a:latin typeface="Arial" panose="020B0604020202020204" pitchFamily="34" charset="0"/>
                          <a:cs typeface="Arial" panose="020B0604020202020204" pitchFamily="34" charset="0"/>
                        </a:rPr>
                      </a:br>
                      <a:r>
                        <a:rPr lang="en-US" sz="1050" b="0" kern="1200" dirty="0">
                          <a:solidFill>
                            <a:schemeClr val="tx1"/>
                          </a:solidFill>
                          <a:effectLst/>
                          <a:latin typeface="Arial" panose="020B0604020202020204" pitchFamily="34" charset="0"/>
                          <a:cs typeface="Arial" panose="020B0604020202020204" pitchFamily="34" charset="0"/>
                        </a:rPr>
                        <a:t>M–F, 9 a.m.–6 p.m. ET </a:t>
                      </a:r>
                      <a:br>
                        <a:rPr lang="en-US" sz="1050" b="0" kern="1200" dirty="0">
                          <a:solidFill>
                            <a:schemeClr val="tx1"/>
                          </a:solidFill>
                          <a:effectLst/>
                          <a:latin typeface="Arial" panose="020B0604020202020204" pitchFamily="34" charset="0"/>
                          <a:cs typeface="Arial" panose="020B0604020202020204" pitchFamily="34" charset="0"/>
                        </a:rPr>
                      </a:br>
                      <a:r>
                        <a:rPr lang="en-US" sz="1050" b="1" kern="1200" dirty="0">
                          <a:solidFill>
                            <a:schemeClr val="tx1"/>
                          </a:solidFill>
                          <a:effectLst/>
                          <a:latin typeface="Arial" panose="020B0604020202020204" pitchFamily="34" charset="0"/>
                          <a:cs typeface="Arial" panose="020B0604020202020204" pitchFamily="34" charset="0"/>
                        </a:rPr>
                        <a:t>Phone: </a:t>
                      </a:r>
                      <a:r>
                        <a:rPr lang="en-US" sz="1050" b="0" kern="1200" dirty="0">
                          <a:solidFill>
                            <a:schemeClr val="tx1"/>
                          </a:solidFill>
                          <a:effectLst/>
                          <a:latin typeface="Arial" panose="020B0604020202020204" pitchFamily="34" charset="0"/>
                          <a:cs typeface="Arial" panose="020B0604020202020204" pitchFamily="34" charset="0"/>
                        </a:rPr>
                        <a:t>877-274-6474</a:t>
                      </a:r>
                    </a:p>
                    <a:p>
                      <a:pPr rtl="0" fontAlgn="base"/>
                      <a:r>
                        <a:rPr lang="en-US" sz="1050" b="0" kern="1200" dirty="0">
                          <a:solidFill>
                            <a:schemeClr val="tx1"/>
                          </a:solidFill>
                          <a:effectLst/>
                          <a:latin typeface="Arial" panose="020B0604020202020204" pitchFamily="34" charset="0"/>
                          <a:cs typeface="Arial" panose="020B0604020202020204" pitchFamily="34" charset="0"/>
                        </a:rPr>
                        <a:t>(toll free in the United States and Canada) </a:t>
                      </a:r>
                      <a:br>
                        <a:rPr lang="en-US" sz="1050" b="0" kern="1200" dirty="0">
                          <a:solidFill>
                            <a:schemeClr val="tx1"/>
                          </a:solidFill>
                          <a:effectLst/>
                          <a:latin typeface="Arial" panose="020B0604020202020204" pitchFamily="34" charset="0"/>
                          <a:cs typeface="Arial" panose="020B0604020202020204" pitchFamily="34" charset="0"/>
                        </a:rPr>
                      </a:br>
                      <a:r>
                        <a:rPr lang="en-US" sz="1050" b="0" kern="1200" dirty="0">
                          <a:solidFill>
                            <a:schemeClr val="tx1"/>
                          </a:solidFill>
                          <a:effectLst/>
                          <a:latin typeface="Arial" panose="020B0604020202020204" pitchFamily="34" charset="0"/>
                          <a:cs typeface="Arial" panose="020B0604020202020204" pitchFamily="34" charset="0"/>
                        </a:rPr>
                        <a:t>212-632-1781 (International) </a:t>
                      </a:r>
                      <a:br>
                        <a:rPr lang="en-US" sz="1050" b="0" kern="1200" dirty="0">
                          <a:solidFill>
                            <a:schemeClr val="tx1"/>
                          </a:solidFill>
                          <a:effectLst/>
                          <a:latin typeface="Arial" panose="020B0604020202020204" pitchFamily="34" charset="0"/>
                          <a:cs typeface="Arial" panose="020B0604020202020204" pitchFamily="34" charset="0"/>
                        </a:rPr>
                      </a:br>
                      <a:r>
                        <a:rPr lang="en-US" sz="1050" b="0" kern="1200" dirty="0">
                          <a:solidFill>
                            <a:schemeClr val="tx1"/>
                          </a:solidFill>
                          <a:effectLst/>
                          <a:latin typeface="Arial" panose="020B0604020202020204" pitchFamily="34" charset="0"/>
                          <a:cs typeface="Arial" panose="020B0604020202020204" pitchFamily="34" charset="0"/>
                        </a:rPr>
                        <a:t>610-290-8979 (fax) </a:t>
                      </a:r>
                    </a:p>
                    <a:p>
                      <a:pPr rtl="0" fontAlgn="base"/>
                      <a:r>
                        <a:rPr lang="en-US" sz="1050" dirty="0"/>
                        <a:t>Contact Form: </a:t>
                      </a:r>
                      <a:r>
                        <a:rPr lang="en-US" sz="1050" dirty="0" err="1">
                          <a:hlinkClick r:id="rId4"/>
                        </a:rPr>
                        <a:t>cb.org</a:t>
                      </a:r>
                      <a:r>
                        <a:rPr lang="en-US" sz="1050" dirty="0">
                          <a:hlinkClick r:id="rId4"/>
                        </a:rPr>
                        <a:t>/</a:t>
                      </a:r>
                      <a:r>
                        <a:rPr lang="en-US" sz="1050" dirty="0" err="1">
                          <a:hlinkClick r:id="rId4"/>
                        </a:rPr>
                        <a:t>apeducatorinquiry</a:t>
                      </a:r>
                      <a:endParaRPr lang="en-US" sz="1050" dirty="0"/>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4766365"/>
                  </a:ext>
                </a:extLst>
              </a:tr>
              <a:tr h="766372">
                <a:tc>
                  <a:txBody>
                    <a:bodyPr/>
                    <a:lstStyle/>
                    <a:p>
                      <a:r>
                        <a:rPr lang="en-US" sz="1050" b="1" kern="1200" dirty="0">
                          <a:solidFill>
                            <a:schemeClr val="tx1"/>
                          </a:solidFill>
                          <a:effectLst/>
                          <a:latin typeface="Arial" panose="020B0604020202020204" pitchFamily="34" charset="0"/>
                          <a:cs typeface="Arial" panose="020B0604020202020204" pitchFamily="34" charset="0"/>
                        </a:rPr>
                        <a:t>AP/Pre-AP Course Audit </a:t>
                      </a:r>
                      <a:endParaRPr lang="en-US" sz="1050" b="1"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a:cs typeface="Arial"/>
                        </a:rPr>
                        <a:t>To get an access code contact the AP Course Audit Helpline. </a:t>
                      </a:r>
                      <a:endParaRPr lang="en-US" sz="1050" dirty="0">
                        <a:solidFill>
                          <a:schemeClr val="tx1"/>
                        </a:solidFill>
                        <a:latin typeface="Arial"/>
                        <a:cs typeface="Arial"/>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a:cs typeface="Arial"/>
                        </a:rPr>
                        <a:t>If you have accessed your AP Course Audit account within the past 2 years, your access code will not expire. </a:t>
                      </a:r>
                      <a:endParaRPr lang="en-US" sz="1050" dirty="0">
                        <a:solidFill>
                          <a:schemeClr val="tx1"/>
                        </a:solidFill>
                        <a:latin typeface="Arial"/>
                        <a:cs typeface="Arial"/>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panose="020B0604020202020204" pitchFamily="34" charset="0"/>
                          <a:cs typeface="Arial" panose="020B0604020202020204" pitchFamily="34" charset="0"/>
                        </a:rPr>
                        <a:t>The AP Course Audit Helpline </a:t>
                      </a:r>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0" kern="1200" dirty="0">
                          <a:solidFill>
                            <a:schemeClr val="tx1"/>
                          </a:solidFill>
                          <a:effectLst/>
                          <a:latin typeface="Arial" panose="020B0604020202020204" pitchFamily="34" charset="0"/>
                          <a:cs typeface="Arial" panose="020B0604020202020204" pitchFamily="34" charset="0"/>
                        </a:rPr>
                        <a:t>Monday</a:t>
                      </a:r>
                      <a:r>
                        <a:rPr lang="en-US" sz="1050" b="0" kern="1200" dirty="0">
                          <a:solidFill>
                            <a:schemeClr val="tx1"/>
                          </a:solidFill>
                          <a:effectLst/>
                          <a:latin typeface="Roboto" panose="02000000000000000000" pitchFamily="2" charset="0"/>
                          <a:ea typeface="Roboto" panose="02000000000000000000" pitchFamily="2" charset="0"/>
                          <a:cs typeface="Arial" panose="020B0604020202020204" pitchFamily="34" charset="0"/>
                        </a:rPr>
                        <a:t>—</a:t>
                      </a:r>
                      <a:r>
                        <a:rPr lang="en-US" sz="1050" b="0" kern="1200" dirty="0">
                          <a:solidFill>
                            <a:schemeClr val="tx1"/>
                          </a:solidFill>
                          <a:effectLst/>
                          <a:latin typeface="Arial" panose="020B0604020202020204" pitchFamily="34" charset="0"/>
                          <a:cs typeface="Arial" panose="020B0604020202020204" pitchFamily="34" charset="0"/>
                        </a:rPr>
                        <a:t>Friday, 8 a.m.–5 p.m. </a:t>
                      </a:r>
                    </a:p>
                    <a:p>
                      <a:pPr rtl="0" fontAlgn="base"/>
                      <a:endParaRPr lang="en-US" sz="1050" b="0" kern="1200" dirty="0">
                        <a:solidFill>
                          <a:schemeClr val="tx1"/>
                        </a:solidFill>
                        <a:effectLst/>
                        <a:latin typeface="Arial" panose="020B0604020202020204" pitchFamily="34" charset="0"/>
                        <a:cs typeface="Arial" panose="020B0604020202020204" pitchFamily="34" charset="0"/>
                      </a:endParaRPr>
                    </a:p>
                    <a:p>
                      <a:pPr rtl="0" fontAlgn="base"/>
                      <a:r>
                        <a:rPr lang="en-US" sz="1050" b="1" kern="1200" dirty="0">
                          <a:solidFill>
                            <a:schemeClr val="tx1"/>
                          </a:solidFill>
                          <a:effectLst/>
                          <a:latin typeface="Arial"/>
                          <a:cs typeface="Arial"/>
                        </a:rPr>
                        <a:t>Phone: </a:t>
                      </a:r>
                      <a:r>
                        <a:rPr lang="en-US" sz="1050" b="0" kern="1200" dirty="0">
                          <a:solidFill>
                            <a:schemeClr val="tx1"/>
                          </a:solidFill>
                          <a:effectLst/>
                          <a:latin typeface="Arial"/>
                          <a:cs typeface="Arial"/>
                        </a:rPr>
                        <a:t>Toll free at  </a:t>
                      </a:r>
                    </a:p>
                    <a:p>
                      <a:pPr rtl="0" fontAlgn="base"/>
                      <a:r>
                        <a:rPr lang="en-US" sz="1050" b="0" kern="1200" dirty="0">
                          <a:solidFill>
                            <a:schemeClr val="tx1"/>
                          </a:solidFill>
                          <a:effectLst/>
                          <a:latin typeface="Arial" panose="020B0604020202020204" pitchFamily="34" charset="0"/>
                          <a:cs typeface="Arial" panose="020B0604020202020204" pitchFamily="34" charset="0"/>
                        </a:rPr>
                        <a:t>1-877-APHELP-0 (274-3570); International users call 541-246-2500. </a:t>
                      </a: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77364830"/>
                  </a:ext>
                </a:extLst>
              </a:tr>
            </a:tbl>
          </a:graphicData>
        </a:graphic>
      </p:graphicFrame>
    </p:spTree>
    <p:extLst>
      <p:ext uri="{BB962C8B-B14F-4D97-AF65-F5344CB8AC3E}">
        <p14:creationId xmlns:p14="http://schemas.microsoft.com/office/powerpoint/2010/main" val="230944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B50EF84-B274-064F-8462-3179C7DF526D}"/>
              </a:ext>
            </a:extLst>
          </p:cNvPr>
          <p:cNvGraphicFramePr>
            <a:graphicFrameLocks noGrp="1"/>
          </p:cNvGraphicFramePr>
          <p:nvPr>
            <p:extLst>
              <p:ext uri="{D42A27DB-BD31-4B8C-83A1-F6EECF244321}">
                <p14:modId xmlns:p14="http://schemas.microsoft.com/office/powerpoint/2010/main" val="277747036"/>
              </p:ext>
            </p:extLst>
          </p:nvPr>
        </p:nvGraphicFramePr>
        <p:xfrm>
          <a:off x="2204918" y="700175"/>
          <a:ext cx="10235404" cy="4469692"/>
        </p:xfrm>
        <a:graphic>
          <a:graphicData uri="http://schemas.openxmlformats.org/drawingml/2006/table">
            <a:tbl>
              <a:tblPr firstRow="1" bandRow="1">
                <a:tableStyleId>{00A15C55-8517-42AA-B614-E9B94910E393}</a:tableStyleId>
              </a:tblPr>
              <a:tblGrid>
                <a:gridCol w="2063771">
                  <a:extLst>
                    <a:ext uri="{9D8B030D-6E8A-4147-A177-3AD203B41FA5}">
                      <a16:colId xmlns:a16="http://schemas.microsoft.com/office/drawing/2014/main" val="3704831898"/>
                    </a:ext>
                  </a:extLst>
                </a:gridCol>
                <a:gridCol w="2071868">
                  <a:extLst>
                    <a:ext uri="{9D8B030D-6E8A-4147-A177-3AD203B41FA5}">
                      <a16:colId xmlns:a16="http://schemas.microsoft.com/office/drawing/2014/main" val="3088379628"/>
                    </a:ext>
                  </a:extLst>
                </a:gridCol>
                <a:gridCol w="2270043">
                  <a:extLst>
                    <a:ext uri="{9D8B030D-6E8A-4147-A177-3AD203B41FA5}">
                      <a16:colId xmlns:a16="http://schemas.microsoft.com/office/drawing/2014/main" val="2956038684"/>
                    </a:ext>
                  </a:extLst>
                </a:gridCol>
                <a:gridCol w="3829722">
                  <a:extLst>
                    <a:ext uri="{9D8B030D-6E8A-4147-A177-3AD203B41FA5}">
                      <a16:colId xmlns:a16="http://schemas.microsoft.com/office/drawing/2014/main" val="271904093"/>
                    </a:ext>
                  </a:extLst>
                </a:gridCol>
              </a:tblGrid>
              <a:tr h="766372">
                <a:tc>
                  <a:txBody>
                    <a:bodyPr/>
                    <a:lstStyle/>
                    <a:p>
                      <a:r>
                        <a:rPr lang="en-US" sz="1600" b="1" dirty="0">
                          <a:solidFill>
                            <a:schemeClr val="tx1"/>
                          </a:solidFill>
                          <a:latin typeface="Arial"/>
                          <a:cs typeface="Arial"/>
                        </a:rPr>
                        <a:t>Tool/Service</a:t>
                      </a:r>
                    </a:p>
                  </a:txBody>
                  <a:tcPr>
                    <a:lnL w="12700" cmpd="sng">
                      <a:noFill/>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How do I get </a:t>
                      </a:r>
                      <a:br>
                        <a:rPr lang="en-US" sz="1600" dirty="0">
                          <a:solidFill>
                            <a:srgbClr val="1E1E1E"/>
                          </a:solidFill>
                          <a:latin typeface="Arial"/>
                          <a:cs typeface="Arial"/>
                        </a:rPr>
                      </a:br>
                      <a:r>
                        <a:rPr lang="en-US" sz="1600" dirty="0">
                          <a:solidFill>
                            <a:schemeClr val="tx1"/>
                          </a:solidFill>
                          <a:latin typeface="Arial"/>
                          <a:cs typeface="Arial"/>
                        </a:rPr>
                        <a:t>an access code?</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When does it expire?</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Contact?</a:t>
                      </a:r>
                    </a:p>
                  </a:txBody>
                  <a:tcPr>
                    <a:lnL w="9525"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8913466"/>
                  </a:ext>
                </a:extLst>
              </a:tr>
              <a:tr h="766372">
                <a:tc>
                  <a:txBody>
                    <a:bodyPr/>
                    <a:lstStyle/>
                    <a:p>
                      <a:r>
                        <a:rPr lang="en-US" sz="1050" b="1" kern="1200" dirty="0">
                          <a:solidFill>
                            <a:schemeClr val="tx1"/>
                          </a:solidFill>
                          <a:effectLst/>
                          <a:latin typeface="Arial" panose="020B0604020202020204" pitchFamily="34" charset="0"/>
                          <a:cs typeface="Arial" panose="020B0604020202020204" pitchFamily="34" charset="0"/>
                        </a:rPr>
                        <a:t>AP Digital Portfolio </a:t>
                      </a:r>
                      <a:endParaRPr lang="en-US" sz="1050" b="1"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a:cs typeface="Arial"/>
                        </a:rPr>
                        <a:t>Contact AP Services for Educators </a:t>
                      </a:r>
                      <a:endParaRPr lang="en-US" sz="1050" dirty="0">
                        <a:solidFill>
                          <a:schemeClr val="tx1"/>
                        </a:solidFill>
                        <a:latin typeface="Arial"/>
                        <a:cs typeface="Arial"/>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dirty="0">
                          <a:solidFill>
                            <a:schemeClr val="tx1"/>
                          </a:solidFill>
                          <a:latin typeface="Arial"/>
                          <a:cs typeface="Arial"/>
                        </a:rPr>
                        <a:t>Yearly</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panose="020B0604020202020204" pitchFamily="34" charset="0"/>
                          <a:cs typeface="Arial" panose="020B0604020202020204" pitchFamily="34" charset="0"/>
                        </a:rPr>
                        <a:t>AP Services for Educators</a:t>
                      </a:r>
                      <a:r>
                        <a:rPr lang="en-US" sz="1050" b="0" kern="1200" dirty="0">
                          <a:solidFill>
                            <a:schemeClr val="tx1"/>
                          </a:solidFill>
                          <a:effectLst/>
                          <a:latin typeface="Arial" panose="020B0604020202020204" pitchFamily="34" charset="0"/>
                          <a:cs typeface="Arial" panose="020B0604020202020204" pitchFamily="34" charset="0"/>
                        </a:rPr>
                        <a:t> </a:t>
                      </a:r>
                    </a:p>
                    <a:p>
                      <a:pPr rtl="0" fontAlgn="base"/>
                      <a:endParaRPr lang="en-US" sz="1050" b="0" kern="1200" dirty="0">
                        <a:solidFill>
                          <a:schemeClr val="tx1"/>
                        </a:solidFill>
                        <a:effectLst/>
                        <a:latin typeface="Arial" panose="020B0604020202020204" pitchFamily="34" charset="0"/>
                        <a:cs typeface="Arial" panose="020B0604020202020204" pitchFamily="34" charset="0"/>
                      </a:endParaRPr>
                    </a:p>
                    <a:p>
                      <a:pPr rtl="0" fontAlgn="base"/>
                      <a:r>
                        <a:rPr lang="en-US" sz="1050" b="1" kern="1200" dirty="0">
                          <a:solidFill>
                            <a:schemeClr val="tx1"/>
                          </a:solidFill>
                          <a:effectLst/>
                          <a:latin typeface="Arial"/>
                          <a:cs typeface="Arial"/>
                        </a:rPr>
                        <a:t>Call Center Hours:</a:t>
                      </a:r>
                      <a:r>
                        <a:rPr lang="en-US" sz="1050" b="0" kern="1200" dirty="0">
                          <a:solidFill>
                            <a:schemeClr val="tx1"/>
                          </a:solidFill>
                          <a:effectLst/>
                          <a:latin typeface="Arial"/>
                          <a:cs typeface="Arial"/>
                        </a:rPr>
                        <a:t>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M–F, 9 a.m.–6 p.m. ET </a:t>
                      </a:r>
                      <a:br>
                        <a:rPr lang="en-US" sz="1050" b="0" kern="1200" dirty="0">
                          <a:solidFill>
                            <a:srgbClr val="1E1E1E"/>
                          </a:solidFill>
                          <a:effectLst/>
                          <a:latin typeface="Arial"/>
                          <a:cs typeface="Arial"/>
                        </a:rPr>
                      </a:br>
                      <a:r>
                        <a:rPr lang="en-US" sz="1050" b="1" kern="1200" dirty="0">
                          <a:solidFill>
                            <a:schemeClr val="tx1"/>
                          </a:solidFill>
                          <a:effectLst/>
                          <a:latin typeface="Arial"/>
                          <a:cs typeface="Arial"/>
                        </a:rPr>
                        <a:t>Phone: </a:t>
                      </a:r>
                      <a:r>
                        <a:rPr lang="en-US" sz="1050" b="0" kern="1200" dirty="0">
                          <a:solidFill>
                            <a:schemeClr val="tx1"/>
                          </a:solidFill>
                          <a:effectLst/>
                          <a:latin typeface="Arial"/>
                          <a:cs typeface="Arial"/>
                        </a:rPr>
                        <a:t>877-274-6474 </a:t>
                      </a:r>
                    </a:p>
                    <a:p>
                      <a:pPr rtl="0" fontAlgn="base"/>
                      <a:r>
                        <a:rPr lang="en-US" sz="1050" b="0" kern="1200" dirty="0">
                          <a:solidFill>
                            <a:schemeClr val="tx1"/>
                          </a:solidFill>
                          <a:effectLst/>
                          <a:latin typeface="Arial"/>
                          <a:cs typeface="Arial"/>
                        </a:rPr>
                        <a:t>(toll free in the United States and Canada)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212-632-1781 (International)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610-290-8979 (fax) </a:t>
                      </a:r>
                      <a:endParaRPr lang="en-US" sz="1050" b="0" kern="1200" dirty="0">
                        <a:solidFill>
                          <a:srgbClr val="1E1E1E"/>
                        </a:solidFill>
                        <a:effectLst/>
                        <a:latin typeface="Arial"/>
                        <a:cs typeface="Arial"/>
                      </a:endParaRPr>
                    </a:p>
                    <a:p>
                      <a:pPr rtl="0" fontAlgn="base"/>
                      <a:endParaRPr lang="en-US" sz="1050" b="0" kern="1200" dirty="0">
                        <a:solidFill>
                          <a:schemeClr val="tx1"/>
                        </a:solidFill>
                        <a:effectLst/>
                        <a:latin typeface="Arial" panose="020B0604020202020204" pitchFamily="34" charset="0"/>
                        <a:cs typeface="Arial" panose="020B0604020202020204" pitchFamily="34" charset="0"/>
                      </a:endParaRPr>
                    </a:p>
                    <a:p>
                      <a:pPr marL="0" marR="0" lvl="0" indent="0" algn="l" defTabSz="981334" rtl="0" eaLnBrk="1" fontAlgn="base" latinLnBrk="0" hangingPunct="1">
                        <a:lnSpc>
                          <a:spcPct val="100000"/>
                        </a:lnSpc>
                        <a:spcBef>
                          <a:spcPts val="0"/>
                        </a:spcBef>
                        <a:spcAft>
                          <a:spcPts val="0"/>
                        </a:spcAft>
                        <a:buClrTx/>
                        <a:buSzTx/>
                        <a:buFontTx/>
                        <a:buNone/>
                        <a:tabLst/>
                        <a:defRPr/>
                      </a:pPr>
                      <a:r>
                        <a:rPr lang="en-US" sz="1050" dirty="0"/>
                        <a:t>Contact Form: </a:t>
                      </a:r>
                      <a:r>
                        <a:rPr lang="en-US" sz="1050" dirty="0">
                          <a:hlinkClick r:id="rId2"/>
                        </a:rPr>
                        <a:t>cb.org/apeducatorinquiry</a:t>
                      </a:r>
                      <a:endParaRPr lang="en-US" sz="1050" dirty="0"/>
                    </a:p>
                    <a:p>
                      <a:pPr rtl="0" fontAlgn="base"/>
                      <a:endParaRPr lang="en-US" sz="1050" b="0" kern="1200" dirty="0">
                        <a:solidFill>
                          <a:schemeClr val="tx1"/>
                        </a:solidFill>
                        <a:effectLst/>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0980055"/>
                  </a:ext>
                </a:extLst>
              </a:tr>
              <a:tr h="766372">
                <a:tc>
                  <a:txBody>
                    <a:bodyPr/>
                    <a:lstStyle/>
                    <a:p>
                      <a:r>
                        <a:rPr lang="en-US" sz="1050" b="1" kern="1200" dirty="0">
                          <a:solidFill>
                            <a:schemeClr val="tx1"/>
                          </a:solidFill>
                          <a:effectLst/>
                          <a:latin typeface="Arial" panose="020B0604020202020204" pitchFamily="34" charset="0"/>
                          <a:cs typeface="Arial" panose="020B0604020202020204" pitchFamily="34" charset="0"/>
                        </a:rPr>
                        <a:t>AP Potential </a:t>
                      </a:r>
                      <a:endParaRPr lang="en-US" sz="1050" b="1"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0" kern="1200" dirty="0">
                          <a:solidFill>
                            <a:schemeClr val="tx1"/>
                          </a:solidFill>
                          <a:effectLst/>
                          <a:latin typeface="Arial" panose="020B0604020202020204" pitchFamily="34" charset="0"/>
                          <a:cs typeface="Arial" panose="020B0604020202020204" pitchFamily="34" charset="0"/>
                        </a:rPr>
                        <a:t>District AP Potential access codes are mailed to the attention of district officials in early December. </a:t>
                      </a:r>
                    </a:p>
                    <a:p>
                      <a:pPr rtl="0" fontAlgn="base"/>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0" kern="1200" dirty="0">
                          <a:solidFill>
                            <a:schemeClr val="tx1"/>
                          </a:solidFill>
                          <a:effectLst/>
                          <a:latin typeface="Arial" panose="020B0604020202020204" pitchFamily="34" charset="0"/>
                          <a:cs typeface="Arial" panose="020B0604020202020204" pitchFamily="34" charset="0"/>
                        </a:rPr>
                        <a:t>Access codes are emailed in early December to principals and AP coordinators, and also appear on the PSAT/NMSQT Roster of Scores. </a:t>
                      </a:r>
                    </a:p>
                    <a:p>
                      <a:endParaRPr lang="en-US" sz="1050" dirty="0">
                        <a:solidFill>
                          <a:schemeClr val="tx1"/>
                        </a:solidFill>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panose="020B0604020202020204" pitchFamily="34" charset="0"/>
                          <a:cs typeface="Arial" panose="020B0604020202020204" pitchFamily="34" charset="0"/>
                        </a:rPr>
                        <a:t>AP Potential access codes expire on December 1 each year and new access codes are provided. </a:t>
                      </a:r>
                      <a:endParaRPr lang="en-US" sz="1050" dirty="0">
                        <a:solidFill>
                          <a:schemeClr val="tx1"/>
                        </a:solidFill>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panose="020B0604020202020204" pitchFamily="34" charset="0"/>
                          <a:cs typeface="Arial" panose="020B0604020202020204" pitchFamily="34" charset="0"/>
                        </a:rPr>
                        <a:t>College Board Customer Service</a:t>
                      </a:r>
                      <a:r>
                        <a:rPr lang="en-US" sz="1050" b="0" kern="1200" dirty="0">
                          <a:solidFill>
                            <a:schemeClr val="tx1"/>
                          </a:solidFill>
                          <a:effectLst/>
                          <a:latin typeface="Arial" panose="020B0604020202020204" pitchFamily="34" charset="0"/>
                          <a:cs typeface="Arial" panose="020B0604020202020204" pitchFamily="34" charset="0"/>
                        </a:rPr>
                        <a:t> </a:t>
                      </a:r>
                    </a:p>
                    <a:p>
                      <a:pPr rtl="0" fontAlgn="base"/>
                      <a:endParaRPr lang="en-US" sz="1050" b="0" kern="1200" dirty="0">
                        <a:solidFill>
                          <a:schemeClr val="tx1"/>
                        </a:solidFill>
                        <a:effectLst/>
                        <a:latin typeface="Arial" panose="020B0604020202020204" pitchFamily="34" charset="0"/>
                        <a:cs typeface="Arial" panose="020B0604020202020204" pitchFamily="34" charset="0"/>
                      </a:endParaRPr>
                    </a:p>
                    <a:p>
                      <a:pPr rtl="0" fontAlgn="base"/>
                      <a:r>
                        <a:rPr lang="en-US" sz="1050" b="1" kern="1200" dirty="0">
                          <a:solidFill>
                            <a:schemeClr val="tx1"/>
                          </a:solidFill>
                          <a:effectLst/>
                          <a:latin typeface="Arial"/>
                          <a:cs typeface="Arial"/>
                        </a:rPr>
                        <a:t>Call Center Hours:</a:t>
                      </a:r>
                      <a:r>
                        <a:rPr lang="en-US" sz="1050" b="0" kern="1200" dirty="0">
                          <a:solidFill>
                            <a:schemeClr val="tx1"/>
                          </a:solidFill>
                          <a:effectLst/>
                          <a:latin typeface="Arial"/>
                          <a:cs typeface="Arial"/>
                        </a:rPr>
                        <a:t>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M–F, 8 a.m.–8 p.m. ET </a:t>
                      </a:r>
                      <a:br>
                        <a:rPr lang="en-US" sz="1050" b="0" kern="1200" dirty="0">
                          <a:solidFill>
                            <a:srgbClr val="1E1E1E"/>
                          </a:solidFill>
                          <a:effectLst/>
                          <a:latin typeface="Arial"/>
                          <a:cs typeface="Arial"/>
                        </a:rPr>
                      </a:br>
                      <a:r>
                        <a:rPr lang="en-US" sz="1050" b="1" kern="1200" dirty="0">
                          <a:solidFill>
                            <a:schemeClr val="tx1"/>
                          </a:solidFill>
                          <a:effectLst/>
                          <a:latin typeface="Arial"/>
                          <a:cs typeface="Arial"/>
                        </a:rPr>
                        <a:t>Phone: </a:t>
                      </a:r>
                      <a:r>
                        <a:rPr lang="en-US" sz="1050" b="0" kern="1200" dirty="0">
                          <a:solidFill>
                            <a:schemeClr val="tx1"/>
                          </a:solidFill>
                          <a:effectLst/>
                          <a:latin typeface="Arial"/>
                          <a:cs typeface="Arial"/>
                        </a:rPr>
                        <a:t>877-274-6474 (toll-free in the United States and Canada)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212-632-1781 (International)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610-290-8979 (fax) </a:t>
                      </a:r>
                      <a:endParaRPr lang="en-US" sz="1050" b="0" kern="1200" dirty="0">
                        <a:solidFill>
                          <a:srgbClr val="1E1E1E"/>
                        </a:solidFill>
                        <a:effectLst/>
                        <a:latin typeface="Arial"/>
                        <a:cs typeface="Arial"/>
                      </a:endParaRPr>
                    </a:p>
                    <a:p>
                      <a:endParaRPr lang="en-US" sz="1050" dirty="0">
                        <a:solidFill>
                          <a:schemeClr val="tx1"/>
                        </a:solidFill>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0504275"/>
                  </a:ext>
                </a:extLst>
              </a:tr>
            </a:tbl>
          </a:graphicData>
        </a:graphic>
      </p:graphicFrame>
      <p:sp>
        <p:nvSpPr>
          <p:cNvPr id="4" name="TextBox 3">
            <a:extLst>
              <a:ext uri="{FF2B5EF4-FFF2-40B4-BE49-F238E27FC236}">
                <a16:creationId xmlns:a16="http://schemas.microsoft.com/office/drawing/2014/main" id="{5186DC89-54F8-42B4-C1B1-74D61AA36A66}"/>
              </a:ext>
            </a:extLst>
          </p:cNvPr>
          <p:cNvSpPr txBox="1"/>
          <p:nvPr/>
        </p:nvSpPr>
        <p:spPr>
          <a:xfrm>
            <a:off x="9527001" y="5649927"/>
            <a:ext cx="2913321" cy="257369"/>
          </a:xfrm>
          <a:prstGeom prst="rect">
            <a:avLst/>
          </a:prstGeom>
          <a:noFill/>
        </p:spPr>
        <p:txBody>
          <a:bodyPr wrap="square" lIns="36000" tIns="36000" rIns="36000" bIns="36000" rtlCol="0">
            <a:spAutoFit/>
          </a:bodyPr>
          <a:lstStyle/>
          <a:p>
            <a:pPr algn="r"/>
            <a:r>
              <a:rPr lang="en-US" sz="1200" i="1" dirty="0">
                <a:solidFill>
                  <a:schemeClr val="accent5"/>
                </a:solidFill>
                <a:latin typeface="Arial" panose="020B0604020202020204" pitchFamily="34" charset="0"/>
                <a:cs typeface="Arial" panose="020B0604020202020204" pitchFamily="34" charset="0"/>
              </a:rPr>
              <a:t>Continued on next slide</a:t>
            </a:r>
          </a:p>
        </p:txBody>
      </p:sp>
      <p:pic>
        <p:nvPicPr>
          <p:cNvPr id="10" name="Picture 9">
            <a:extLst>
              <a:ext uri="{FF2B5EF4-FFF2-40B4-BE49-F238E27FC236}">
                <a16:creationId xmlns:a16="http://schemas.microsoft.com/office/drawing/2014/main" id="{D20EF0D7-3DF5-5DD6-2460-1147BEA5E4E9}"/>
              </a:ext>
            </a:extLst>
          </p:cNvPr>
          <p:cNvPicPr>
            <a:picLocks noChangeAspect="1"/>
          </p:cNvPicPr>
          <p:nvPr/>
        </p:nvPicPr>
        <p:blipFill>
          <a:blip r:embed="rId3"/>
          <a:stretch>
            <a:fillRect/>
          </a:stretch>
        </p:blipFill>
        <p:spPr>
          <a:xfrm>
            <a:off x="457200" y="417800"/>
            <a:ext cx="914400" cy="914400"/>
          </a:xfrm>
          <a:prstGeom prst="rect">
            <a:avLst/>
          </a:prstGeom>
        </p:spPr>
      </p:pic>
    </p:spTree>
    <p:extLst>
      <p:ext uri="{BB962C8B-B14F-4D97-AF65-F5344CB8AC3E}">
        <p14:creationId xmlns:p14="http://schemas.microsoft.com/office/powerpoint/2010/main" val="94541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B50EF84-B274-064F-8462-3179C7DF526D}"/>
              </a:ext>
            </a:extLst>
          </p:cNvPr>
          <p:cNvGraphicFramePr>
            <a:graphicFrameLocks noGrp="1"/>
          </p:cNvGraphicFramePr>
          <p:nvPr>
            <p:extLst>
              <p:ext uri="{D42A27DB-BD31-4B8C-83A1-F6EECF244321}">
                <p14:modId xmlns:p14="http://schemas.microsoft.com/office/powerpoint/2010/main" val="1219483955"/>
              </p:ext>
            </p:extLst>
          </p:nvPr>
        </p:nvGraphicFramePr>
        <p:xfrm>
          <a:off x="2204918" y="700175"/>
          <a:ext cx="10235404" cy="5361232"/>
        </p:xfrm>
        <a:graphic>
          <a:graphicData uri="http://schemas.openxmlformats.org/drawingml/2006/table">
            <a:tbl>
              <a:tblPr firstRow="1" bandRow="1">
                <a:tableStyleId>{00A15C55-8517-42AA-B614-E9B94910E393}</a:tableStyleId>
              </a:tblPr>
              <a:tblGrid>
                <a:gridCol w="2063771">
                  <a:extLst>
                    <a:ext uri="{9D8B030D-6E8A-4147-A177-3AD203B41FA5}">
                      <a16:colId xmlns:a16="http://schemas.microsoft.com/office/drawing/2014/main" val="3704831898"/>
                    </a:ext>
                  </a:extLst>
                </a:gridCol>
                <a:gridCol w="2071868">
                  <a:extLst>
                    <a:ext uri="{9D8B030D-6E8A-4147-A177-3AD203B41FA5}">
                      <a16:colId xmlns:a16="http://schemas.microsoft.com/office/drawing/2014/main" val="3088379628"/>
                    </a:ext>
                  </a:extLst>
                </a:gridCol>
                <a:gridCol w="2071868">
                  <a:extLst>
                    <a:ext uri="{9D8B030D-6E8A-4147-A177-3AD203B41FA5}">
                      <a16:colId xmlns:a16="http://schemas.microsoft.com/office/drawing/2014/main" val="2956038684"/>
                    </a:ext>
                  </a:extLst>
                </a:gridCol>
                <a:gridCol w="4027897">
                  <a:extLst>
                    <a:ext uri="{9D8B030D-6E8A-4147-A177-3AD203B41FA5}">
                      <a16:colId xmlns:a16="http://schemas.microsoft.com/office/drawing/2014/main" val="271904093"/>
                    </a:ext>
                  </a:extLst>
                </a:gridCol>
              </a:tblGrid>
              <a:tr h="766372">
                <a:tc>
                  <a:txBody>
                    <a:bodyPr/>
                    <a:lstStyle/>
                    <a:p>
                      <a:r>
                        <a:rPr lang="en-US" sz="1600" b="1" dirty="0">
                          <a:solidFill>
                            <a:schemeClr val="tx1"/>
                          </a:solidFill>
                          <a:latin typeface="Arial"/>
                          <a:cs typeface="Arial"/>
                        </a:rPr>
                        <a:t>Tool/Service</a:t>
                      </a:r>
                    </a:p>
                  </a:txBody>
                  <a:tcPr>
                    <a:lnL w="12700" cmpd="sng">
                      <a:noFill/>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How do I get </a:t>
                      </a:r>
                      <a:br>
                        <a:rPr lang="en-US" sz="1600" dirty="0">
                          <a:solidFill>
                            <a:srgbClr val="1E1E1E"/>
                          </a:solidFill>
                          <a:latin typeface="Arial"/>
                          <a:cs typeface="Arial"/>
                        </a:rPr>
                      </a:br>
                      <a:r>
                        <a:rPr lang="en-US" sz="1600" dirty="0">
                          <a:solidFill>
                            <a:schemeClr val="tx1"/>
                          </a:solidFill>
                          <a:latin typeface="Arial"/>
                          <a:cs typeface="Arial"/>
                        </a:rPr>
                        <a:t>an access code?</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When does it expire?</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1600" dirty="0">
                          <a:solidFill>
                            <a:schemeClr val="tx1"/>
                          </a:solidFill>
                          <a:latin typeface="Arial"/>
                          <a:cs typeface="Arial"/>
                        </a:rPr>
                        <a:t>Contact?</a:t>
                      </a:r>
                    </a:p>
                  </a:txBody>
                  <a:tcPr>
                    <a:lnL w="9525" cap="flat" cmpd="sng" algn="ctr">
                      <a:solidFill>
                        <a:schemeClr val="tx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88913466"/>
                  </a:ext>
                </a:extLst>
              </a:tr>
              <a:tr h="766372">
                <a:tc>
                  <a:txBody>
                    <a:bodyPr/>
                    <a:lstStyle/>
                    <a:p>
                      <a:r>
                        <a:rPr lang="en-US" sz="1050" b="1" kern="1200" dirty="0">
                          <a:solidFill>
                            <a:schemeClr val="tx1"/>
                          </a:solidFill>
                          <a:effectLst/>
                          <a:latin typeface="Arial"/>
                          <a:cs typeface="Arial"/>
                        </a:rPr>
                        <a:t>College Board Online Store </a:t>
                      </a:r>
                      <a:endParaRPr lang="en-US" sz="1050" b="1" dirty="0">
                        <a:solidFill>
                          <a:schemeClr val="tx1"/>
                        </a:solidFill>
                        <a:latin typeface="Arial"/>
                        <a:cs typeface="Arial"/>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a:cs typeface="Arial"/>
                        </a:rPr>
                        <a:t>Access codes for APSI products are emailed in April. </a:t>
                      </a:r>
                      <a:endParaRPr lang="en-US" sz="1050" dirty="0">
                        <a:solidFill>
                          <a:schemeClr val="tx1"/>
                        </a:solidFill>
                        <a:latin typeface="Arial"/>
                        <a:cs typeface="Arial"/>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a:cs typeface="Arial"/>
                        </a:rPr>
                        <a:t>APSI access codes expire on September 15th of the current year. </a:t>
                      </a:r>
                      <a:endParaRPr lang="en-US" sz="1050" dirty="0">
                        <a:solidFill>
                          <a:schemeClr val="tx1"/>
                        </a:solidFill>
                        <a:latin typeface="Arial"/>
                        <a:cs typeface="Arial"/>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a:cs typeface="Arial"/>
                        </a:rPr>
                        <a:t>College Board Publications</a:t>
                      </a:r>
                      <a:r>
                        <a:rPr lang="en-US" sz="1050" b="0" kern="1200" dirty="0">
                          <a:solidFill>
                            <a:schemeClr val="tx1"/>
                          </a:solidFill>
                          <a:effectLst/>
                          <a:latin typeface="Arial"/>
                          <a:cs typeface="Arial"/>
                        </a:rPr>
                        <a:t> </a:t>
                      </a:r>
                    </a:p>
                    <a:p>
                      <a:pPr rtl="0" fontAlgn="base"/>
                      <a:endParaRPr lang="en-US" sz="1050" b="0" kern="1200">
                        <a:solidFill>
                          <a:schemeClr val="tx1"/>
                        </a:solidFill>
                        <a:effectLst/>
                        <a:latin typeface="Arial" panose="020B0604020202020204" pitchFamily="34" charset="0"/>
                        <a:cs typeface="Arial" panose="020B0604020202020204" pitchFamily="34" charset="0"/>
                      </a:endParaRPr>
                    </a:p>
                    <a:p>
                      <a:pPr rtl="0" fontAlgn="base"/>
                      <a:r>
                        <a:rPr lang="en-US" sz="1050" b="0" kern="1200" dirty="0">
                          <a:solidFill>
                            <a:schemeClr val="tx1"/>
                          </a:solidFill>
                          <a:effectLst/>
                          <a:latin typeface="Arial"/>
                          <a:cs typeface="Arial"/>
                        </a:rPr>
                        <a:t>800-323-7155 </a:t>
                      </a:r>
                    </a:p>
                    <a:p>
                      <a:pPr rtl="0" fontAlgn="base"/>
                      <a:endParaRPr lang="en-US" sz="1050" b="0" kern="1200">
                        <a:solidFill>
                          <a:schemeClr val="tx1"/>
                        </a:solidFill>
                        <a:effectLst/>
                        <a:latin typeface="Arial" panose="020B0604020202020204" pitchFamily="34" charset="0"/>
                        <a:cs typeface="Arial" panose="020B0604020202020204" pitchFamily="34" charset="0"/>
                      </a:endParaRPr>
                    </a:p>
                    <a:p>
                      <a:pPr rtl="0" fontAlgn="base"/>
                      <a:endParaRPr lang="en-US" sz="1050" b="0" kern="1200" dirty="0">
                        <a:solidFill>
                          <a:schemeClr val="tx1"/>
                        </a:solidFill>
                        <a:effectLst/>
                        <a:latin typeface="Arial"/>
                        <a:cs typeface="Arial"/>
                      </a:endParaRPr>
                    </a:p>
                    <a:p>
                      <a:endParaRPr lang="en-US" sz="1050">
                        <a:solidFill>
                          <a:schemeClr val="tx1"/>
                        </a:solidFill>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74612119"/>
                  </a:ext>
                </a:extLst>
              </a:tr>
              <a:tr h="766372">
                <a:tc>
                  <a:txBody>
                    <a:bodyPr/>
                    <a:lstStyle/>
                    <a:p>
                      <a:r>
                        <a:rPr lang="en-US" sz="1050" b="1" kern="1200" dirty="0">
                          <a:solidFill>
                            <a:schemeClr val="tx1"/>
                          </a:solidFill>
                          <a:effectLst/>
                          <a:latin typeface="Arial" panose="020B0604020202020204" pitchFamily="34" charset="0"/>
                          <a:cs typeface="Arial" panose="020B0604020202020204" pitchFamily="34" charset="0"/>
                        </a:rPr>
                        <a:t>Online Reports </a:t>
                      </a:r>
                      <a:r>
                        <a:rPr lang="en-US" sz="1050" b="1" kern="1200" dirty="0">
                          <a:solidFill>
                            <a:schemeClr val="tx1"/>
                          </a:solidFill>
                          <a:effectLst/>
                          <a:latin typeface="Roboto" panose="02000000000000000000" pitchFamily="2" charset="0"/>
                          <a:ea typeface="Roboto" panose="02000000000000000000" pitchFamily="2" charset="0"/>
                          <a:cs typeface="Arial" panose="020B0604020202020204" pitchFamily="34" charset="0"/>
                        </a:rPr>
                        <a:t>‑</a:t>
                      </a:r>
                      <a:r>
                        <a:rPr lang="en-US" sz="1050" b="1" kern="1200" dirty="0">
                          <a:solidFill>
                            <a:schemeClr val="tx1"/>
                          </a:solidFill>
                          <a:effectLst/>
                          <a:latin typeface="Arial" panose="020B0604020202020204" pitchFamily="34" charset="0"/>
                          <a:cs typeface="Arial" panose="020B0604020202020204" pitchFamily="34" charset="0"/>
                        </a:rPr>
                        <a:t> AP Score Reports for Educators </a:t>
                      </a:r>
                      <a:endParaRPr lang="en-US" sz="1050" b="1" dirty="0">
                        <a:solidFill>
                          <a:schemeClr val="tx1"/>
                        </a:solidFill>
                        <a:latin typeface="Arial" panose="020B0604020202020204" pitchFamily="34" charset="0"/>
                        <a:cs typeface="Arial" panose="020B0604020202020204" pitchFamily="34" charset="0"/>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panose="020B0604020202020204" pitchFamily="34" charset="0"/>
                          <a:cs typeface="Arial" panose="020B0604020202020204" pitchFamily="34" charset="0"/>
                        </a:rPr>
                        <a:t>AP Online Reports access codes are emailed to the AP coordinator, the alternate AP coordinator, and the principal as listed on the AP participation form, as well as the people at your institution who have active AP Course Audit authorization access. </a:t>
                      </a:r>
                      <a:endParaRPr lang="en-US" sz="1050" dirty="0">
                        <a:solidFill>
                          <a:schemeClr val="tx1"/>
                        </a:solidFill>
                        <a:latin typeface="Arial" panose="020B0604020202020204" pitchFamily="34" charset="0"/>
                        <a:cs typeface="Arial" panose="020B0604020202020204" pitchFamily="34" charset="0"/>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0" kern="1200" dirty="0">
                          <a:solidFill>
                            <a:schemeClr val="tx1"/>
                          </a:solidFill>
                          <a:effectLst/>
                          <a:latin typeface="Arial" panose="020B0604020202020204" pitchFamily="34" charset="0"/>
                          <a:cs typeface="Arial" panose="020B0604020202020204" pitchFamily="34" charset="0"/>
                        </a:rPr>
                        <a:t>Access codes expire each year on June 23. However, each year we attempt to identify as many users as we can to renew access automatically.  </a:t>
                      </a:r>
                    </a:p>
                    <a:p>
                      <a:pPr rtl="0" fontAlgn="base"/>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0" kern="1200" dirty="0">
                          <a:solidFill>
                            <a:schemeClr val="tx1"/>
                          </a:solidFill>
                          <a:effectLst/>
                          <a:latin typeface="Arial" panose="020B0604020202020204" pitchFamily="34" charset="0"/>
                          <a:cs typeface="Arial" panose="020B0604020202020204" pitchFamily="34" charset="0"/>
                        </a:rPr>
                        <a:t>Candidates for automatic renewal are those users who have active AP Ordering access, AP Course Audit access, or are listed as a contact on the AP participation form. </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panose="020B0604020202020204" pitchFamily="34" charset="0"/>
                          <a:cs typeface="Arial" panose="020B0604020202020204" pitchFamily="34" charset="0"/>
                        </a:rPr>
                        <a:t>AP Services for Educators</a:t>
                      </a:r>
                    </a:p>
                    <a:p>
                      <a:pPr rtl="0" fontAlgn="base"/>
                      <a:endParaRPr lang="en-US" sz="1050" b="0" kern="1200" dirty="0">
                        <a:solidFill>
                          <a:schemeClr val="tx1"/>
                        </a:solidFill>
                        <a:effectLst/>
                        <a:latin typeface="Arial" panose="020B0604020202020204" pitchFamily="34" charset="0"/>
                        <a:cs typeface="Arial" panose="020B0604020202020204" pitchFamily="34" charset="0"/>
                      </a:endParaRPr>
                    </a:p>
                    <a:p>
                      <a:pPr rtl="0" fontAlgn="base"/>
                      <a:r>
                        <a:rPr lang="en-US" sz="1050" b="1" kern="1200" dirty="0">
                          <a:solidFill>
                            <a:schemeClr val="tx1"/>
                          </a:solidFill>
                          <a:effectLst/>
                          <a:latin typeface="Arial"/>
                          <a:cs typeface="Arial"/>
                        </a:rPr>
                        <a:t>Call Center Hours:</a:t>
                      </a:r>
                      <a:r>
                        <a:rPr lang="en-US" sz="1050" b="0" kern="1200" dirty="0">
                          <a:solidFill>
                            <a:schemeClr val="tx1"/>
                          </a:solidFill>
                          <a:effectLst/>
                          <a:latin typeface="Arial"/>
                          <a:cs typeface="Arial"/>
                        </a:rPr>
                        <a:t>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M–F, 9 a.m.–6  p.m. ET </a:t>
                      </a:r>
                      <a:br>
                        <a:rPr lang="en-US" sz="1050" b="0" kern="1200" dirty="0">
                          <a:solidFill>
                            <a:srgbClr val="1E1E1E"/>
                          </a:solidFill>
                          <a:effectLst/>
                          <a:latin typeface="Arial"/>
                          <a:cs typeface="Arial"/>
                        </a:rPr>
                      </a:br>
                      <a:r>
                        <a:rPr lang="en-US" sz="1050" b="1" kern="1200" dirty="0">
                          <a:solidFill>
                            <a:schemeClr val="tx1"/>
                          </a:solidFill>
                          <a:effectLst/>
                          <a:latin typeface="Arial"/>
                          <a:cs typeface="Arial"/>
                        </a:rPr>
                        <a:t>Phone: </a:t>
                      </a:r>
                      <a:r>
                        <a:rPr lang="en-US" sz="1050" b="0" kern="1200" dirty="0">
                          <a:solidFill>
                            <a:schemeClr val="tx1"/>
                          </a:solidFill>
                          <a:effectLst/>
                          <a:latin typeface="Arial"/>
                          <a:cs typeface="Arial"/>
                        </a:rPr>
                        <a:t>1-877-274-6474</a:t>
                      </a:r>
                    </a:p>
                    <a:p>
                      <a:pPr rtl="0" fontAlgn="base"/>
                      <a:r>
                        <a:rPr lang="en-US" sz="1050" b="0" kern="1200" dirty="0">
                          <a:solidFill>
                            <a:schemeClr val="tx1"/>
                          </a:solidFill>
                          <a:effectLst/>
                          <a:latin typeface="Arial"/>
                          <a:cs typeface="Arial"/>
                        </a:rPr>
                        <a:t>(toll-free in the United States and Canada) </a:t>
                      </a:r>
                      <a:br>
                        <a:rPr lang="en-US" sz="1050" b="0" kern="1200" dirty="0">
                          <a:solidFill>
                            <a:srgbClr val="1E1E1E"/>
                          </a:solidFill>
                          <a:effectLst/>
                          <a:latin typeface="Arial"/>
                          <a:cs typeface="Arial"/>
                        </a:rPr>
                      </a:br>
                      <a:r>
                        <a:rPr lang="en-US" sz="1050" b="0" kern="1200" dirty="0">
                          <a:solidFill>
                            <a:schemeClr val="tx1"/>
                          </a:solidFill>
                          <a:effectLst/>
                          <a:latin typeface="Arial"/>
                          <a:cs typeface="Arial"/>
                        </a:rPr>
                        <a:t>or 212-632-1781 (International) </a:t>
                      </a:r>
                    </a:p>
                    <a:p>
                      <a:pPr rtl="0" fontAlgn="base"/>
                      <a:endParaRPr lang="en-US" sz="1050" b="0" kern="1200" dirty="0">
                        <a:solidFill>
                          <a:schemeClr val="tx1"/>
                        </a:solidFill>
                        <a:effectLst/>
                        <a:latin typeface="Arial"/>
                        <a:cs typeface="Arial"/>
                      </a:endParaRPr>
                    </a:p>
                    <a:p>
                      <a:pPr marL="0" marR="0" lvl="0" indent="0" algn="l" defTabSz="981334" rtl="0" eaLnBrk="1" fontAlgn="base" latinLnBrk="0" hangingPunct="1">
                        <a:lnSpc>
                          <a:spcPct val="100000"/>
                        </a:lnSpc>
                        <a:spcBef>
                          <a:spcPts val="0"/>
                        </a:spcBef>
                        <a:spcAft>
                          <a:spcPts val="0"/>
                        </a:spcAft>
                        <a:buClrTx/>
                        <a:buSzTx/>
                        <a:buFontTx/>
                        <a:buNone/>
                        <a:tabLst/>
                        <a:defRPr/>
                      </a:pPr>
                      <a:r>
                        <a:rPr lang="en-US" sz="1050" dirty="0"/>
                        <a:t>Contact Form: </a:t>
                      </a:r>
                      <a:r>
                        <a:rPr lang="en-US" sz="1050" dirty="0">
                          <a:hlinkClick r:id="rId2"/>
                        </a:rPr>
                        <a:t>cb.org/apeducatorinquiry</a:t>
                      </a:r>
                      <a:endParaRPr lang="en-US" sz="1050" dirty="0"/>
                    </a:p>
                    <a:p>
                      <a:pPr rtl="0" fontAlgn="base"/>
                      <a:endParaRPr lang="en-US" sz="1050" b="0" kern="1200" dirty="0">
                        <a:solidFill>
                          <a:srgbClr val="1E1E1E"/>
                        </a:solidFill>
                        <a:effectLst/>
                        <a:latin typeface="Arial"/>
                        <a:cs typeface="Arial"/>
                      </a:endParaRP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742751"/>
                  </a:ext>
                </a:extLst>
              </a:tr>
              <a:tr h="766372">
                <a:tc>
                  <a:txBody>
                    <a:bodyPr/>
                    <a:lstStyle/>
                    <a:p>
                      <a:r>
                        <a:rPr lang="en-US" sz="1050" b="1" kern="1200" dirty="0">
                          <a:solidFill>
                            <a:schemeClr val="tx1"/>
                          </a:solidFill>
                          <a:effectLst/>
                          <a:latin typeface="Arial"/>
                          <a:cs typeface="Arial"/>
                        </a:rPr>
                        <a:t>SSD Online - Student Supports and Accommodations Management </a:t>
                      </a:r>
                      <a:endParaRPr lang="en-US" sz="1050" b="1" dirty="0">
                        <a:solidFill>
                          <a:schemeClr val="tx1"/>
                        </a:solidFill>
                        <a:latin typeface="Arial"/>
                        <a:cs typeface="Arial"/>
                      </a:endParaRPr>
                    </a:p>
                  </a:txBody>
                  <a:tcPr>
                    <a:lnL w="12700" cmpd="sng">
                      <a:noFill/>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b="0" kern="1200" dirty="0">
                          <a:solidFill>
                            <a:schemeClr val="tx1"/>
                          </a:solidFill>
                          <a:effectLst/>
                          <a:latin typeface="Arial"/>
                          <a:cs typeface="Arial"/>
                        </a:rPr>
                        <a:t>SSD Online access can be requested by filling out an </a:t>
                      </a:r>
                      <a:r>
                        <a:rPr lang="en-US" sz="1050" b="0" u="sng" strike="noStrike" kern="1200"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SSD Coordinator Form</a:t>
                      </a:r>
                      <a:r>
                        <a:rPr lang="en-US" sz="1050" b="0" kern="1200" dirty="0">
                          <a:solidFill>
                            <a:schemeClr val="tx1"/>
                          </a:solidFill>
                          <a:effectLst/>
                          <a:latin typeface="Arial"/>
                          <a:cs typeface="Arial"/>
                        </a:rPr>
                        <a:t>. As soon as the form is processed (usually within 2-3 business days), you will be sent access codes, via email, that will allow you to access the application. </a:t>
                      </a:r>
                      <a:endParaRPr lang="en-US" sz="1050" dirty="0">
                        <a:solidFill>
                          <a:schemeClr val="tx1"/>
                        </a:solidFill>
                        <a:latin typeface="Arial"/>
                        <a:cs typeface="Arial"/>
                      </a:endParaRP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50" dirty="0">
                          <a:solidFill>
                            <a:schemeClr val="tx1"/>
                          </a:solidFill>
                          <a:latin typeface="Arial"/>
                          <a:cs typeface="Arial"/>
                        </a:rPr>
                        <a:t>Yearly</a:t>
                      </a:r>
                    </a:p>
                  </a:txBody>
                  <a:tcPr>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rtl="0" fontAlgn="base"/>
                      <a:r>
                        <a:rPr lang="en-US" sz="1050" b="1" kern="1200" dirty="0">
                          <a:solidFill>
                            <a:schemeClr val="tx1"/>
                          </a:solidFill>
                          <a:effectLst/>
                          <a:latin typeface="Arial" panose="020B0604020202020204" pitchFamily="34" charset="0"/>
                          <a:cs typeface="Arial" panose="020B0604020202020204" pitchFamily="34" charset="0"/>
                        </a:rPr>
                        <a:t>Services for Students with Disabilities (SSD)</a:t>
                      </a:r>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0" kern="1200" dirty="0">
                          <a:solidFill>
                            <a:schemeClr val="tx1"/>
                          </a:solidFill>
                          <a:effectLst/>
                          <a:latin typeface="Arial"/>
                          <a:cs typeface="Arial"/>
                        </a:rPr>
                        <a:t>Email:</a:t>
                      </a:r>
                    </a:p>
                    <a:p>
                      <a:pPr rtl="0" fontAlgn="base"/>
                      <a:r>
                        <a:rPr lang="en-US" sz="1050" b="0" u="sng" strike="noStrike" kern="1200"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ssd@info.collegeboard.org</a:t>
                      </a:r>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1" kern="1200" dirty="0">
                          <a:solidFill>
                            <a:schemeClr val="tx1"/>
                          </a:solidFill>
                          <a:effectLst/>
                          <a:latin typeface="Arial"/>
                          <a:cs typeface="Arial"/>
                        </a:rPr>
                        <a:t>Phone:</a:t>
                      </a:r>
                    </a:p>
                    <a:p>
                      <a:pPr rtl="0" fontAlgn="base"/>
                      <a:r>
                        <a:rPr lang="en-US" sz="1050" b="0" u="sng" strike="noStrike" kern="1200" dirty="0">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844-255-7728</a:t>
                      </a:r>
                      <a:r>
                        <a:rPr lang="en-US" sz="1050" b="0" kern="1200" dirty="0">
                          <a:solidFill>
                            <a:schemeClr val="tx1"/>
                          </a:solidFill>
                          <a:effectLst/>
                          <a:latin typeface="Arial" panose="020B0604020202020204" pitchFamily="34" charset="0"/>
                          <a:cs typeface="Arial" panose="020B0604020202020204" pitchFamily="34" charset="0"/>
                        </a:rPr>
                        <a:t> </a:t>
                      </a:r>
                    </a:p>
                    <a:p>
                      <a:pPr rtl="0" fontAlgn="base"/>
                      <a:r>
                        <a:rPr lang="en-US" sz="1050" b="0" kern="1200" dirty="0">
                          <a:solidFill>
                            <a:schemeClr val="tx1"/>
                          </a:solidFill>
                          <a:effectLst/>
                          <a:latin typeface="Arial"/>
                          <a:cs typeface="Arial"/>
                        </a:rPr>
                        <a:t>International:</a:t>
                      </a:r>
                    </a:p>
                    <a:p>
                      <a:pPr rtl="0" fontAlgn="base"/>
                      <a:r>
                        <a:rPr lang="en-US" sz="1050" b="0" u="sng" strike="noStrike" kern="1200"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+1-212-713-8333</a:t>
                      </a:r>
                      <a:r>
                        <a:rPr lang="en-US" sz="1050" b="0" kern="1200" dirty="0">
                          <a:solidFill>
                            <a:schemeClr val="tx1"/>
                          </a:solidFill>
                          <a:effectLst/>
                          <a:latin typeface="Arial" panose="020B0604020202020204" pitchFamily="34" charset="0"/>
                          <a:cs typeface="Arial" panose="020B0604020202020204" pitchFamily="34" charset="0"/>
                        </a:rPr>
                        <a:t> </a:t>
                      </a:r>
                    </a:p>
                  </a:txBody>
                  <a:tcPr>
                    <a:lnL w="9525"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8207184"/>
                  </a:ext>
                </a:extLst>
              </a:tr>
            </a:tbl>
          </a:graphicData>
        </a:graphic>
      </p:graphicFrame>
      <p:pic>
        <p:nvPicPr>
          <p:cNvPr id="10" name="Picture 9">
            <a:extLst>
              <a:ext uri="{FF2B5EF4-FFF2-40B4-BE49-F238E27FC236}">
                <a16:creationId xmlns:a16="http://schemas.microsoft.com/office/drawing/2014/main" id="{D20EF0D7-3DF5-5DD6-2460-1147BEA5E4E9}"/>
              </a:ext>
            </a:extLst>
          </p:cNvPr>
          <p:cNvPicPr>
            <a:picLocks noChangeAspect="1"/>
          </p:cNvPicPr>
          <p:nvPr/>
        </p:nvPicPr>
        <p:blipFill>
          <a:blip r:embed="rId7"/>
          <a:stretch>
            <a:fillRect/>
          </a:stretch>
        </p:blipFill>
        <p:spPr>
          <a:xfrm>
            <a:off x="457200" y="417800"/>
            <a:ext cx="914400" cy="914400"/>
          </a:xfrm>
          <a:prstGeom prst="rect">
            <a:avLst/>
          </a:prstGeom>
        </p:spPr>
      </p:pic>
    </p:spTree>
    <p:extLst>
      <p:ext uri="{BB962C8B-B14F-4D97-AF65-F5344CB8AC3E}">
        <p14:creationId xmlns:p14="http://schemas.microsoft.com/office/powerpoint/2010/main" val="24353831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Corporate-19Q4">
  <a:themeElements>
    <a:clrScheme name="CB-K12-19Q4">
      <a:dk1>
        <a:srgbClr val="1E1E1E"/>
      </a:dk1>
      <a:lt1>
        <a:srgbClr val="DCDCDC"/>
      </a:lt1>
      <a:dk2>
        <a:srgbClr val="FFFFFF"/>
      </a:dk2>
      <a:lt2>
        <a:srgbClr val="E57200"/>
      </a:lt2>
      <a:accent1>
        <a:srgbClr val="DCDCDC"/>
      </a:accent1>
      <a:accent2>
        <a:srgbClr val="FFFFFF"/>
      </a:accent2>
      <a:accent3>
        <a:srgbClr val="009CDE"/>
      </a:accent3>
      <a:accent4>
        <a:srgbClr val="71C5E8"/>
      </a:accent4>
      <a:accent5>
        <a:srgbClr val="505050"/>
      </a:accent5>
      <a:accent6>
        <a:srgbClr val="888888"/>
      </a:accent6>
      <a:hlink>
        <a:srgbClr val="1E1E1E"/>
      </a:hlink>
      <a:folHlink>
        <a:srgbClr val="009CDE"/>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K12-20Q1.potx" id="{DE25431E-A8F6-420F-9D79-9E4745B49F67}" vid="{D2075925-74A2-4279-849B-9CAFFB4198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
  <TotalTime>335</TotalTime>
  <Words>1573</Words>
  <Application>Microsoft Office PowerPoint</Application>
  <PresentationFormat>Custom</PresentationFormat>
  <Paragraphs>186</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Marlett</vt:lpstr>
      <vt:lpstr>Roboto</vt:lpstr>
      <vt:lpstr>Roboto Slab</vt:lpstr>
      <vt:lpstr>Verdana</vt:lpstr>
      <vt:lpstr>CB-Corporate-19Q4</vt:lpstr>
      <vt:lpstr>Who Does What, By When?</vt:lpstr>
      <vt:lpstr>Getting Started</vt:lpstr>
      <vt:lpstr>Your College Board Professional Account</vt:lpstr>
      <vt:lpstr>Q: How do I create a professional account?</vt:lpstr>
      <vt:lpstr>Working with Access Codes and Tools</vt:lpstr>
      <vt:lpstr>Q: How do I access the tools?</vt:lpstr>
      <vt:lpstr>Q: How do I get an access code?</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CB-Corporate-19Q4</dc:title>
  <dc:creator>DBC</dc:creator>
  <cp:lastModifiedBy>Price, Amanda (She/Her/Hers)</cp:lastModifiedBy>
  <cp:revision>48</cp:revision>
  <dcterms:created xsi:type="dcterms:W3CDTF">2019-09-10T16:47:48Z</dcterms:created>
  <dcterms:modified xsi:type="dcterms:W3CDTF">2022-08-02T15:27:53Z</dcterms:modified>
</cp:coreProperties>
</file>