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479" r:id="rId2"/>
    <p:sldId id="269" r:id="rId3"/>
    <p:sldId id="474" r:id="rId4"/>
    <p:sldId id="260" r:id="rId5"/>
    <p:sldId id="480" r:id="rId6"/>
    <p:sldId id="259" r:id="rId7"/>
    <p:sldId id="478" r:id="rId8"/>
    <p:sldId id="481" r:id="rId9"/>
    <p:sldId id="263" r:id="rId10"/>
    <p:sldId id="262" r:id="rId11"/>
    <p:sldId id="396" r:id="rId12"/>
    <p:sldId id="486" r:id="rId13"/>
    <p:sldId id="485" r:id="rId14"/>
    <p:sldId id="489" r:id="rId15"/>
    <p:sldId id="487" r:id="rId16"/>
    <p:sldId id="482" r:id="rId17"/>
    <p:sldId id="483" r:id="rId18"/>
    <p:sldId id="484" r:id="rId19"/>
    <p:sldId id="401" r:id="rId20"/>
    <p:sldId id="432" r:id="rId21"/>
    <p:sldId id="4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8FF29D-5529-A1EB-0652-33715DFB64C9}" name="Carolyn Alexander" initials="CA" userId="S::calexander@Collegeboard.org::bb8bfa78-a24d-4383-a0da-dbb21d37bb40" providerId="AD"/>
  <p188:author id="{FAF904BA-5992-0C7B-BDD6-6AEBAE02485D}" name="Cooper, Lindsay" initials="CL" userId="S::lcooper@collegeboard.org::543f313d-1c62-4cde-b437-ece686c92d80" providerId="AD"/>
  <p188:author id="{383CE7C0-6581-0005-D030-6FED6036928C}" name="Jan, Iris" initials="JI" userId="S::ijan@collegeboard.org::a9f01f89-3d12-43dd-9c10-8484e6bca43d" providerId="AD"/>
  <p188:author id="{5810CCD6-72B7-177E-92F4-C4B79699FD9A}" name="Biedermann, Edward" initials="BE" userId="S::ebiedermann@collegeboard.org::451add99-f4a8-4c2b-a040-851e98e415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DCB60-1E5C-9042-8501-679AA9B6342A}" v="7" dt="2022-07-21T17:10:06.400"/>
    <p1510:client id="{DEC013B8-5F9B-7540-CC95-D5338E249DEC}" v="4" dt="2022-08-03T17:33:24.518"/>
    <p1510:client id="{FC8374F4-8276-48F9-C0E3-702657D0E010}" v="2" dt="2022-07-28T21:44:15.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90" d="100"/>
          <a:sy n="90" d="100"/>
        </p:scale>
        <p:origin x="232" y="4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FCB0FF-A686-93AC-06FA-BF4C3E9546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D8C109-97A8-D4FE-1D4C-17ED38F47C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5D9A8E-5BA5-0B48-B627-59FE8348A3BC}" type="datetimeFigureOut">
              <a:rPr lang="en-US" smtClean="0"/>
              <a:t>8/3/2022</a:t>
            </a:fld>
            <a:endParaRPr lang="en-US"/>
          </a:p>
        </p:txBody>
      </p:sp>
      <p:sp>
        <p:nvSpPr>
          <p:cNvPr id="4" name="Footer Placeholder 3">
            <a:extLst>
              <a:ext uri="{FF2B5EF4-FFF2-40B4-BE49-F238E27FC236}">
                <a16:creationId xmlns:a16="http://schemas.microsoft.com/office/drawing/2014/main" id="{95356665-AED2-E84A-D9EE-1858BA9D0A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91E26D-8B79-DF11-49A9-8C3E169A55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A997B-E52F-FC41-BC4F-C57B262E4B3B}" type="slidenum">
              <a:rPr lang="en-US" smtClean="0"/>
              <a:t>‹#›</a:t>
            </a:fld>
            <a:endParaRPr lang="en-US"/>
          </a:p>
        </p:txBody>
      </p:sp>
    </p:spTree>
    <p:extLst>
      <p:ext uri="{BB962C8B-B14F-4D97-AF65-F5344CB8AC3E}">
        <p14:creationId xmlns:p14="http://schemas.microsoft.com/office/powerpoint/2010/main" val="2118718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2B0F8-8E68-9C4F-9461-3A3A7812CEA1}"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10F3C-CE96-1640-AD95-EF9906BDD189}" type="slidenum">
              <a:rPr lang="en-US" smtClean="0"/>
              <a:t>‹#›</a:t>
            </a:fld>
            <a:endParaRPr lang="en-US"/>
          </a:p>
        </p:txBody>
      </p:sp>
    </p:spTree>
    <p:extLst>
      <p:ext uri="{BB962C8B-B14F-4D97-AF65-F5344CB8AC3E}">
        <p14:creationId xmlns:p14="http://schemas.microsoft.com/office/powerpoint/2010/main" val="248062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10F3C-CE96-1640-AD95-EF9906BDD189}" type="slidenum">
              <a:rPr lang="en-US" smtClean="0"/>
              <a:t>5</a:t>
            </a:fld>
            <a:endParaRPr lang="en-US"/>
          </a:p>
        </p:txBody>
      </p:sp>
    </p:spTree>
    <p:extLst>
      <p:ext uri="{BB962C8B-B14F-4D97-AF65-F5344CB8AC3E}">
        <p14:creationId xmlns:p14="http://schemas.microsoft.com/office/powerpoint/2010/main" val="225692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10F3C-CE96-1640-AD95-EF9906BDD189}" type="slidenum">
              <a:rPr lang="en-US" smtClean="0"/>
              <a:t>9</a:t>
            </a:fld>
            <a:endParaRPr lang="en-US"/>
          </a:p>
        </p:txBody>
      </p:sp>
    </p:spTree>
    <p:extLst>
      <p:ext uri="{BB962C8B-B14F-4D97-AF65-F5344CB8AC3E}">
        <p14:creationId xmlns:p14="http://schemas.microsoft.com/office/powerpoint/2010/main" val="54444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10F3C-CE96-1640-AD95-EF9906BDD189}" type="slidenum">
              <a:rPr lang="en-US" smtClean="0"/>
              <a:t>11</a:t>
            </a:fld>
            <a:endParaRPr lang="en-US"/>
          </a:p>
        </p:txBody>
      </p:sp>
    </p:spTree>
    <p:extLst>
      <p:ext uri="{BB962C8B-B14F-4D97-AF65-F5344CB8AC3E}">
        <p14:creationId xmlns:p14="http://schemas.microsoft.com/office/powerpoint/2010/main" val="311237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10F3C-CE96-1640-AD95-EF9906BDD189}" type="slidenum">
              <a:rPr lang="en-US" smtClean="0"/>
              <a:t>15</a:t>
            </a:fld>
            <a:endParaRPr lang="en-US"/>
          </a:p>
        </p:txBody>
      </p:sp>
    </p:spTree>
    <p:extLst>
      <p:ext uri="{BB962C8B-B14F-4D97-AF65-F5344CB8AC3E}">
        <p14:creationId xmlns:p14="http://schemas.microsoft.com/office/powerpoint/2010/main" val="372551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10F3C-CE96-1640-AD95-EF9906BDD189}" type="slidenum">
              <a:rPr lang="en-US" smtClean="0"/>
              <a:t>16</a:t>
            </a:fld>
            <a:endParaRPr lang="en-US"/>
          </a:p>
        </p:txBody>
      </p:sp>
    </p:spTree>
    <p:extLst>
      <p:ext uri="{BB962C8B-B14F-4D97-AF65-F5344CB8AC3E}">
        <p14:creationId xmlns:p14="http://schemas.microsoft.com/office/powerpoint/2010/main" val="272572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10F3C-CE96-1640-AD95-EF9906BDD189}" type="slidenum">
              <a:rPr lang="en-US" smtClean="0"/>
              <a:t>18</a:t>
            </a:fld>
            <a:endParaRPr lang="en-US"/>
          </a:p>
        </p:txBody>
      </p:sp>
    </p:spTree>
    <p:extLst>
      <p:ext uri="{BB962C8B-B14F-4D97-AF65-F5344CB8AC3E}">
        <p14:creationId xmlns:p14="http://schemas.microsoft.com/office/powerpoint/2010/main" val="218564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10F3C-CE96-1640-AD95-EF9906BDD189}" type="slidenum">
              <a:rPr lang="en-US" smtClean="0"/>
              <a:t>20</a:t>
            </a:fld>
            <a:endParaRPr lang="en-US"/>
          </a:p>
        </p:txBody>
      </p:sp>
    </p:spTree>
    <p:extLst>
      <p:ext uri="{BB962C8B-B14F-4D97-AF65-F5344CB8AC3E}">
        <p14:creationId xmlns:p14="http://schemas.microsoft.com/office/powerpoint/2010/main" val="73736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081215320"/>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72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normAutofit/>
          </a:bodyPr>
          <a:lstStyle>
            <a:lvl1pPr>
              <a:buClr>
                <a:schemeClr val="accent3"/>
              </a:buClr>
              <a:buSzPct val="80000"/>
              <a:defRPr sz="1700">
                <a:latin typeface="Arial" panose="020B0604020202020204" pitchFamily="34" charset="0"/>
                <a:cs typeface="Arial" panose="020B0604020202020204" pitchFamily="34" charset="0"/>
              </a:defRPr>
            </a:lvl1pPr>
            <a:lvl2pPr>
              <a:buClr>
                <a:schemeClr val="accent3"/>
              </a:buClr>
              <a:buSzPct val="80000"/>
              <a:defRPr sz="1500">
                <a:latin typeface="Arial" panose="020B0604020202020204" pitchFamily="34" charset="0"/>
                <a:cs typeface="Arial" panose="020B0604020202020204" pitchFamily="34" charset="0"/>
              </a:defRPr>
            </a:lvl2pPr>
            <a:lvl3pPr>
              <a:buClr>
                <a:schemeClr val="accent3"/>
              </a:buClr>
              <a:buSzPct val="80000"/>
              <a:defRPr sz="1500">
                <a:latin typeface="Arial" panose="020B0604020202020204" pitchFamily="34" charset="0"/>
                <a:cs typeface="Arial" panose="020B0604020202020204" pitchFamily="34" charset="0"/>
              </a:defRPr>
            </a:lvl3pPr>
            <a:lvl4pPr>
              <a:buClr>
                <a:schemeClr val="accent3"/>
              </a:buClr>
              <a:buSzPct val="80000"/>
              <a:defRPr sz="1500">
                <a:latin typeface="Arial" panose="020B0604020202020204" pitchFamily="34" charset="0"/>
                <a:cs typeface="Arial" panose="020B0604020202020204" pitchFamily="34" charset="0"/>
              </a:defRPr>
            </a:lvl4pPr>
            <a:lvl5pPr>
              <a:buClr>
                <a:schemeClr val="accent3"/>
              </a:buClr>
              <a:buSzPct val="80000"/>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80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normAutofit/>
          </a:bodyPr>
          <a:lstStyle>
            <a:lvl1pPr>
              <a:buClr>
                <a:schemeClr val="accent3"/>
              </a:buClr>
              <a:buSzPct val="80000"/>
              <a:defRPr sz="1700">
                <a:latin typeface="Arial" panose="020B0604020202020204" pitchFamily="34" charset="0"/>
                <a:cs typeface="Arial" panose="020B0604020202020204" pitchFamily="34" charset="0"/>
              </a:defRPr>
            </a:lvl1pPr>
            <a:lvl2pPr>
              <a:buClr>
                <a:schemeClr val="accent3"/>
              </a:buClr>
              <a:buSzPct val="80000"/>
              <a:defRPr sz="1500">
                <a:latin typeface="Arial" panose="020B0604020202020204" pitchFamily="34" charset="0"/>
                <a:cs typeface="Arial" panose="020B0604020202020204" pitchFamily="34" charset="0"/>
              </a:defRPr>
            </a:lvl2pPr>
            <a:lvl3pPr>
              <a:buClr>
                <a:schemeClr val="accent3"/>
              </a:buClr>
              <a:buSzPct val="80000"/>
              <a:defRPr sz="1500">
                <a:latin typeface="Arial" panose="020B0604020202020204" pitchFamily="34" charset="0"/>
                <a:cs typeface="Arial" panose="020B0604020202020204" pitchFamily="34" charset="0"/>
              </a:defRPr>
            </a:lvl3pPr>
            <a:lvl4pPr>
              <a:buClr>
                <a:schemeClr val="accent3"/>
              </a:buClr>
              <a:buSzPct val="80000"/>
              <a:defRPr sz="1500">
                <a:latin typeface="Arial" panose="020B0604020202020204" pitchFamily="34" charset="0"/>
                <a:cs typeface="Arial" panose="020B0604020202020204" pitchFamily="34" charset="0"/>
              </a:defRPr>
            </a:lvl4pPr>
            <a:lvl5pPr>
              <a:buClr>
                <a:schemeClr val="accent3"/>
              </a:buClr>
              <a:buSzPct val="80000"/>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99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77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41444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320548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0">
                <a:solidFill>
                  <a:schemeClr val="accent2"/>
                </a:solidFill>
              </a:defRPr>
            </a:lvl1pPr>
          </a:lstStyle>
          <a:p>
            <a:r>
              <a:rPr lang="en-US"/>
              <a:t>Thank you</a:t>
            </a:r>
          </a:p>
        </p:txBody>
      </p:sp>
      <p:pic>
        <p:nvPicPr>
          <p:cNvPr id="4" name="Picture 3">
            <a:extLst>
              <a:ext uri="{FF2B5EF4-FFF2-40B4-BE49-F238E27FC236}">
                <a16:creationId xmlns:a16="http://schemas.microsoft.com/office/drawing/2014/main" id="{9C662853-6738-2DAD-54FB-CD4B518F07D8}"/>
              </a:ext>
            </a:extLst>
          </p:cNvPr>
          <p:cNvPicPr>
            <a:picLocks noChangeAspect="1"/>
          </p:cNvPicPr>
          <p:nvPr userDrawn="1"/>
        </p:nvPicPr>
        <p:blipFill>
          <a:blip r:embed="rId2"/>
          <a:stretch>
            <a:fillRect/>
          </a:stretch>
        </p:blipFill>
        <p:spPr>
          <a:xfrm>
            <a:off x="5625743" y="5795128"/>
            <a:ext cx="940513" cy="434089"/>
          </a:xfrm>
          <a:prstGeom prst="rect">
            <a:avLst/>
          </a:prstGeom>
        </p:spPr>
      </p:pic>
    </p:spTree>
    <p:extLst>
      <p:ext uri="{BB962C8B-B14F-4D97-AF65-F5344CB8AC3E}">
        <p14:creationId xmlns:p14="http://schemas.microsoft.com/office/powerpoint/2010/main" val="1455676532"/>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884798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89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a:latin typeface="Arial" panose="020B0604020202020204" pitchFamily="34" charset="0"/>
                <a:cs typeface="Arial" panose="020B0604020202020204" pitchFamily="34" charset="0"/>
              </a:defRPr>
            </a:lvl2pPr>
            <a:lvl3pPr>
              <a:buClr>
                <a:schemeClr val="accent3"/>
              </a:buClr>
              <a:buSzPct val="80000"/>
              <a:defRPr>
                <a:latin typeface="Arial" panose="020B0604020202020204" pitchFamily="34" charset="0"/>
                <a:cs typeface="Arial" panose="020B0604020202020204" pitchFamily="34" charset="0"/>
              </a:defRPr>
            </a:lvl3pPr>
            <a:lvl4pPr>
              <a:buClr>
                <a:schemeClr val="accent3"/>
              </a:buClr>
              <a:buSzPct val="80000"/>
              <a:defRPr>
                <a:latin typeface="Arial" panose="020B0604020202020204" pitchFamily="34" charset="0"/>
                <a:cs typeface="Arial" panose="020B0604020202020204" pitchFamily="34" charset="0"/>
              </a:defRPr>
            </a:lvl4pPr>
            <a:lvl5pPr>
              <a:buClr>
                <a:schemeClr val="accent3"/>
              </a:buClr>
              <a:buSzPct val="80000"/>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Arial" panose="020B0604020202020204" pitchFamily="34" charset="0"/>
                <a:cs typeface="Arial" panose="020B0604020202020204" pitchFamily="34"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46996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679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55288" y="340639"/>
            <a:ext cx="5816710" cy="5816790"/>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sz="2279">
                <a:solidFill>
                  <a:schemeClr val="tx2"/>
                </a:solidFill>
              </a:defRPr>
            </a:lvl1pPr>
          </a:lstStyle>
          <a:p>
            <a:r>
              <a:rPr lang="en-US"/>
              <a:t>Replace with other image choices as desired</a:t>
            </a: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a:extLst>
              <a:ext uri="{FF2B5EF4-FFF2-40B4-BE49-F238E27FC236}">
                <a16:creationId xmlns:a16="http://schemas.microsoft.com/office/drawing/2014/main" id="{25D83DD0-9195-A0D8-9C64-981F4AE30D96}"/>
              </a:ext>
            </a:extLst>
          </p:cNvPr>
          <p:cNvPicPr>
            <a:picLocks noChangeAspect="1"/>
          </p:cNvPicPr>
          <p:nvPr userDrawn="1"/>
        </p:nvPicPr>
        <p:blipFill>
          <a:blip r:embed="rId2"/>
          <a:stretch>
            <a:fillRect/>
          </a:stretch>
        </p:blipFill>
        <p:spPr>
          <a:xfrm>
            <a:off x="886359" y="955314"/>
            <a:ext cx="940513" cy="434089"/>
          </a:xfrm>
          <a:prstGeom prst="rect">
            <a:avLst/>
          </a:prstGeom>
        </p:spPr>
      </p:pic>
    </p:spTree>
    <p:extLst>
      <p:ext uri="{BB962C8B-B14F-4D97-AF65-F5344CB8AC3E}">
        <p14:creationId xmlns:p14="http://schemas.microsoft.com/office/powerpoint/2010/main" val="950676418"/>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965054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6" name="Rectangle 5">
            <a:extLst>
              <a:ext uri="{FF2B5EF4-FFF2-40B4-BE49-F238E27FC236}">
                <a16:creationId xmlns:a16="http://schemas.microsoft.com/office/drawing/2014/main" id="{3CA2115C-C1CB-F90F-7C38-538877FAACAB}"/>
              </a:ext>
            </a:extLst>
          </p:cNvPr>
          <p:cNvSpPr/>
          <p:nvPr userDrawn="1"/>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7080560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84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sz="1500">
                <a:latin typeface="Arial" panose="020B0604020202020204" pitchFamily="34" charset="0"/>
                <a:cs typeface="Arial" panose="020B0604020202020204" pitchFamily="34" charset="0"/>
              </a:defRPr>
            </a:lvl2pPr>
            <a:lvl3pPr>
              <a:buClr>
                <a:schemeClr val="accent3"/>
              </a:buClr>
              <a:buSzPct val="80000"/>
              <a:defRPr sz="1500">
                <a:latin typeface="Arial" panose="020B0604020202020204" pitchFamily="34" charset="0"/>
                <a:cs typeface="Arial" panose="020B0604020202020204" pitchFamily="34" charset="0"/>
              </a:defRPr>
            </a:lvl3pPr>
            <a:lvl4pPr>
              <a:buClr>
                <a:schemeClr val="accent3"/>
              </a:buClr>
              <a:buSzPct val="80000"/>
              <a:defRPr sz="1500">
                <a:latin typeface="Arial" panose="020B0604020202020204" pitchFamily="34" charset="0"/>
                <a:cs typeface="Arial" panose="020B0604020202020204" pitchFamily="34" charset="0"/>
              </a:defRPr>
            </a:lvl4pPr>
            <a:lvl5pPr>
              <a:buClr>
                <a:schemeClr val="accent3"/>
              </a:buClr>
              <a:buSzPct val="80000"/>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C14FF024-48E1-C968-8FAB-3BDF22B6323D}"/>
              </a:ext>
            </a:extLst>
          </p:cNvPr>
          <p:cNvSpPr/>
          <p:nvPr userDrawn="1"/>
        </p:nvSpPr>
        <p:spPr>
          <a:xfrm>
            <a:off x="0" y="-2380"/>
            <a:ext cx="1828800" cy="6860375"/>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11" name="TextBox 10">
            <a:extLst>
              <a:ext uri="{FF2B5EF4-FFF2-40B4-BE49-F238E27FC236}">
                <a16:creationId xmlns:a16="http://schemas.microsoft.com/office/drawing/2014/main" id="{44D7BBD8-1F13-1ED5-6CF2-9C91EFA6D200}"/>
              </a:ext>
            </a:extLst>
          </p:cNvPr>
          <p:cNvSpPr txBox="1"/>
          <p:nvPr userDrawn="1"/>
        </p:nvSpPr>
        <p:spPr>
          <a:xfrm>
            <a:off x="2117661" y="6363470"/>
            <a:ext cx="6097978" cy="184666"/>
          </a:xfrm>
          <a:prstGeom prst="rect">
            <a:avLst/>
          </a:prstGeom>
          <a:noFill/>
        </p:spPr>
        <p:txBody>
          <a:bodyPr wrap="square" lIns="0" tIns="0" rIns="0" bIns="0">
            <a:spAutoFit/>
          </a:bodyPr>
          <a:lstStyle/>
          <a:p>
            <a:r>
              <a:rPr lang="en-US" sz="1200" b="0">
                <a:latin typeface="Arial" panose="020B0604020202020204" pitchFamily="34" charset="0"/>
                <a:cs typeface="Arial" panose="020B0604020202020204" pitchFamily="34" charset="0"/>
              </a:rPr>
              <a:t>Discover how AP supports readiness goals for all students</a:t>
            </a:r>
          </a:p>
        </p:txBody>
      </p:sp>
    </p:spTree>
    <p:extLst>
      <p:ext uri="{BB962C8B-B14F-4D97-AF65-F5344CB8AC3E}">
        <p14:creationId xmlns:p14="http://schemas.microsoft.com/office/powerpoint/2010/main" val="1071992968"/>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a:cxnSpLocks/>
          </p:cNvCxnSpPr>
          <p:nvPr/>
        </p:nvCxnSpPr>
        <p:spPr>
          <a:xfrm>
            <a:off x="3144185" y="6252279"/>
            <a:ext cx="869135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144186" y="538394"/>
            <a:ext cx="8691352"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a:cxnSpLocks/>
          </p:cNvCxnSpPr>
          <p:nvPr/>
        </p:nvCxnSpPr>
        <p:spPr>
          <a:xfrm>
            <a:off x="3144187" y="440320"/>
            <a:ext cx="8691352"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3144185" y="1740546"/>
            <a:ext cx="8691353" cy="4408714"/>
          </a:xfrm>
        </p:spPr>
        <p:txBody>
          <a:bodyPr/>
          <a:lstStyle>
            <a:lvl1pPr>
              <a:buClr>
                <a:schemeClr val="accent3"/>
              </a:buClr>
              <a:buSzPct val="80000"/>
              <a:defRPr>
                <a:latin typeface="Arial" panose="020B0604020202020204" pitchFamily="34" charset="0"/>
                <a:cs typeface="Arial" panose="020B0604020202020204" pitchFamily="34" charset="0"/>
              </a:defRPr>
            </a:lvl1pPr>
            <a:lvl2pPr>
              <a:buClr>
                <a:schemeClr val="accent3"/>
              </a:buClr>
              <a:buSzPct val="80000"/>
              <a:defRPr sz="1500">
                <a:latin typeface="Arial" panose="020B0604020202020204" pitchFamily="34" charset="0"/>
                <a:cs typeface="Arial" panose="020B0604020202020204" pitchFamily="34" charset="0"/>
              </a:defRPr>
            </a:lvl2pPr>
            <a:lvl3pPr>
              <a:buClr>
                <a:schemeClr val="accent3"/>
              </a:buClr>
              <a:buSzPct val="80000"/>
              <a:defRPr sz="1500">
                <a:latin typeface="Arial" panose="020B0604020202020204" pitchFamily="34" charset="0"/>
                <a:cs typeface="Arial" panose="020B0604020202020204" pitchFamily="34" charset="0"/>
              </a:defRPr>
            </a:lvl3pPr>
            <a:lvl4pPr>
              <a:buClr>
                <a:schemeClr val="accent3"/>
              </a:buClr>
              <a:buSzPct val="80000"/>
              <a:defRPr sz="1500">
                <a:latin typeface="Arial" panose="020B0604020202020204" pitchFamily="34" charset="0"/>
                <a:cs typeface="Arial" panose="020B0604020202020204" pitchFamily="34" charset="0"/>
              </a:defRPr>
            </a:lvl4pPr>
            <a:lvl5pPr>
              <a:buClr>
                <a:schemeClr val="accent3"/>
              </a:buClr>
              <a:buSzPct val="80000"/>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C14FF024-48E1-C968-8FAB-3BDF22B6323D}"/>
              </a:ext>
            </a:extLst>
          </p:cNvPr>
          <p:cNvSpPr/>
          <p:nvPr userDrawn="1"/>
        </p:nvSpPr>
        <p:spPr>
          <a:xfrm>
            <a:off x="-2" y="0"/>
            <a:ext cx="2743200" cy="6860375"/>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14" name="TextBox 13">
            <a:extLst>
              <a:ext uri="{FF2B5EF4-FFF2-40B4-BE49-F238E27FC236}">
                <a16:creationId xmlns:a16="http://schemas.microsoft.com/office/drawing/2014/main" id="{200EED85-ED5D-4102-AA68-FB256AFD1801}"/>
              </a:ext>
            </a:extLst>
          </p:cNvPr>
          <p:cNvSpPr txBox="1"/>
          <p:nvPr userDrawn="1"/>
        </p:nvSpPr>
        <p:spPr>
          <a:xfrm>
            <a:off x="3144185" y="6363470"/>
            <a:ext cx="6097978" cy="184666"/>
          </a:xfrm>
          <a:prstGeom prst="rect">
            <a:avLst/>
          </a:prstGeom>
          <a:noFill/>
        </p:spPr>
        <p:txBody>
          <a:bodyPr wrap="square" lIns="0" tIns="0" rIns="0" bIns="0">
            <a:spAutoFit/>
          </a:bodyPr>
          <a:lstStyle/>
          <a:p>
            <a:r>
              <a:rPr lang="en-US" sz="1200" b="0">
                <a:latin typeface="Arial" panose="020B0604020202020204" pitchFamily="34" charset="0"/>
                <a:cs typeface="Arial" panose="020B0604020202020204" pitchFamily="34" charset="0"/>
              </a:rPr>
              <a:t>Discover how AP supports readiness goals for all students</a:t>
            </a:r>
          </a:p>
        </p:txBody>
      </p:sp>
    </p:spTree>
    <p:extLst>
      <p:ext uri="{BB962C8B-B14F-4D97-AF65-F5344CB8AC3E}">
        <p14:creationId xmlns:p14="http://schemas.microsoft.com/office/powerpoint/2010/main" val="3020691579"/>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normAutofit/>
          </a:bodyPr>
          <a:lstStyle>
            <a:lvl1pPr>
              <a:buClr>
                <a:schemeClr val="accent3"/>
              </a:buClr>
              <a:buSzPct val="80000"/>
              <a:defRPr sz="1700">
                <a:latin typeface="Arial" panose="020B0604020202020204" pitchFamily="34" charset="0"/>
                <a:cs typeface="Arial" panose="020B0604020202020204" pitchFamily="34" charset="0"/>
              </a:defRPr>
            </a:lvl1pPr>
            <a:lvl2pPr>
              <a:buClr>
                <a:schemeClr val="accent3"/>
              </a:buClr>
              <a:buSzPct val="80000"/>
              <a:defRPr sz="1500">
                <a:latin typeface="Arial" panose="020B0604020202020204" pitchFamily="34" charset="0"/>
                <a:cs typeface="Arial" panose="020B0604020202020204" pitchFamily="34" charset="0"/>
              </a:defRPr>
            </a:lvl2pPr>
            <a:lvl3pPr>
              <a:buClr>
                <a:schemeClr val="accent3"/>
              </a:buClr>
              <a:buSzPct val="80000"/>
              <a:defRPr sz="1500">
                <a:latin typeface="Arial" panose="020B0604020202020204" pitchFamily="34" charset="0"/>
                <a:cs typeface="Arial" panose="020B0604020202020204" pitchFamily="34" charset="0"/>
              </a:defRPr>
            </a:lvl3pPr>
            <a:lvl4pPr>
              <a:buClr>
                <a:schemeClr val="accent3"/>
              </a:buClr>
              <a:buSzPct val="80000"/>
              <a:defRPr sz="1500">
                <a:latin typeface="Arial" panose="020B0604020202020204" pitchFamily="34" charset="0"/>
                <a:cs typeface="Arial" panose="020B0604020202020204" pitchFamily="34" charset="0"/>
              </a:defRPr>
            </a:lvl4pPr>
            <a:lvl5pPr>
              <a:buClr>
                <a:schemeClr val="accent3"/>
              </a:buClr>
              <a:buSzPct val="80000"/>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8E196895-99D5-FC08-8BC5-5430CAEB398E}"/>
              </a:ext>
            </a:extLst>
          </p:cNvPr>
          <p:cNvSpPr txBox="1"/>
          <p:nvPr userDrawn="1"/>
        </p:nvSpPr>
        <p:spPr>
          <a:xfrm>
            <a:off x="4920099" y="6363470"/>
            <a:ext cx="6097978" cy="184666"/>
          </a:xfrm>
          <a:prstGeom prst="rect">
            <a:avLst/>
          </a:prstGeom>
          <a:noFill/>
        </p:spPr>
        <p:txBody>
          <a:bodyPr wrap="square" lIns="0" tIns="0" rIns="0" bIns="0">
            <a:spAutoFit/>
          </a:bodyPr>
          <a:lstStyle/>
          <a:p>
            <a:r>
              <a:rPr lang="en-US" sz="1200" b="0">
                <a:latin typeface="Arial" panose="020B0604020202020204" pitchFamily="34" charset="0"/>
                <a:cs typeface="Arial" panose="020B0604020202020204" pitchFamily="34" charset="0"/>
              </a:rPr>
              <a:t>Discover how AP supports readiness goals for all students</a:t>
            </a:r>
          </a:p>
        </p:txBody>
      </p:sp>
    </p:spTree>
    <p:extLst>
      <p:ext uri="{BB962C8B-B14F-4D97-AF65-F5344CB8AC3E}">
        <p14:creationId xmlns:p14="http://schemas.microsoft.com/office/powerpoint/2010/main" val="260266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1"/>
            </p:custDataLst>
          </p:nvPr>
        </p:nvSpPr>
        <p:spPr>
          <a:xfrm>
            <a:off x="356461" y="1213751"/>
            <a:ext cx="11479079" cy="440014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Number">
            <a:extLst>
              <a:ext uri="{FF2B5EF4-FFF2-40B4-BE49-F238E27FC236}">
                <a16:creationId xmlns:a16="http://schemas.microsoft.com/office/drawing/2014/main" id="{27433F2A-16D0-3B52-FA1E-EC6AE0AD27A3}"/>
              </a:ext>
            </a:extLst>
          </p:cNvPr>
          <p:cNvSpPr/>
          <p:nvPr userDrawn="1"/>
        </p:nvSpPr>
        <p:spPr>
          <a:xfrm>
            <a:off x="372975" y="6363470"/>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a:solidFill>
                  <a:schemeClr val="tx1"/>
                </a:solidFill>
                <a:latin typeface="Arial" panose="020B0604020202020204" pitchFamily="34" charset="0"/>
                <a:cs typeface="Arial" panose="020B0604020202020204" pitchFamily="34" charset="0"/>
              </a:rPr>
              <a:t>Discover How AP Supports Readiness Goals for All Students</a:t>
            </a:r>
            <a:endParaRPr lang="fr-FR" sz="1200" b="0">
              <a:solidFill>
                <a:schemeClr val="tx1"/>
              </a:solidFill>
              <a:latin typeface="Arial" panose="020B0604020202020204" pitchFamily="34" charset="0"/>
              <a:cs typeface="Arial" panose="020B0604020202020204" pitchFamily="34" charset="0"/>
            </a:endParaRPr>
          </a:p>
        </p:txBody>
      </p:sp>
    </p:spTree>
    <p:custDataLst>
      <p:tags r:id="rId20"/>
    </p:custDataLst>
    <p:extLst>
      <p:ext uri="{BB962C8B-B14F-4D97-AF65-F5344CB8AC3E}">
        <p14:creationId xmlns:p14="http://schemas.microsoft.com/office/powerpoint/2010/main" val="1919301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3" r:id="rId4"/>
    <p:sldLayoutId id="2147483664" r:id="rId5"/>
    <p:sldLayoutId id="2147483665" r:id="rId6"/>
    <p:sldLayoutId id="2147483666" r:id="rId7"/>
    <p:sldLayoutId id="2147483679"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txStyles>
    <p:titleStyle>
      <a:lvl1pPr algn="l" defTabSz="931678" rtl="0" eaLnBrk="1" latinLnBrk="0" hangingPunct="1">
        <a:spcBef>
          <a:spcPct val="0"/>
        </a:spcBef>
        <a:buNone/>
        <a:defRPr sz="3400" kern="1200">
          <a:solidFill>
            <a:schemeClr val="tx1"/>
          </a:solidFill>
          <a:latin typeface="+mj-lt"/>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pstudents.collegeboard.org/choosing-courses/by-major-care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apcentral.collegeboard.org/about-ap/launch-grow-ap-program/discover-benefits#footnote-3" TargetMode="External"/><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hyperlink" Target="https://apcentral.collegeboard.org/about-ap/launch-grow-ap-program/discover-benefits#footnote-5" TargetMode="External"/><Relationship Id="rId4" Type="http://schemas.openxmlformats.org/officeDocument/2006/relationships/hyperlink" Target="https://apcentral.collegeboard.org/about-ap/launch-grow-ap-program/discover-benefits#footnote-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hyperlink" Target="https://collegeboard.tfaforms.net/21?region=WRO" TargetMode="External"/><Relationship Id="rId3" Type="http://schemas.openxmlformats.org/officeDocument/2006/relationships/hyperlink" Target="https://collegeboard.tfaforms.net/21?region=SRO" TargetMode="External"/><Relationship Id="rId7" Type="http://schemas.openxmlformats.org/officeDocument/2006/relationships/hyperlink" Target="https://collegeboard.tfaforms.net/21?region=NERO"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collegeboard.tfaforms.net/21?region=MSRO" TargetMode="External"/><Relationship Id="rId5" Type="http://schemas.openxmlformats.org/officeDocument/2006/relationships/hyperlink" Target="https://professionals.collegeboard.org/prof-dev/regions/contact" TargetMode="External"/><Relationship Id="rId4" Type="http://schemas.openxmlformats.org/officeDocument/2006/relationships/hyperlink" Target="https://collegeboard.tfaforms.net/21?region=SWRO" TargetMode="External"/><Relationship Id="rId9" Type="http://schemas.openxmlformats.org/officeDocument/2006/relationships/hyperlink" Target="https://collegeboard.tfaforms.net/21?region=MR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apcentral-preview.collegeboard.org/about-ap/launch-grow-ap-program/build" TargetMode="External"/><Relationship Id="rId2" Type="http://schemas.openxmlformats.org/officeDocument/2006/relationships/hyperlink" Target="https://apcentral.collegeboard.org/about-ap/start-expand-ap-program/start/how-your-school-can-offer-ap"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apcentral.collegeboard.org/courses/how-ap-develops-courses-and-exa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apstudents.collegeboard.org/getting-credit-placement/search-policies" TargetMode="Externa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apcentral.collegeboard.org/about-ap/launch-grow-ap-program/discover-benefits#footnote-2" TargetMode="External"/><Relationship Id="rId4" Type="http://schemas.openxmlformats.org/officeDocument/2006/relationships/hyperlink" Target="https://apcentral.collegeboard.org/about-ap/launch-grow-ap-program/discover-benefits#footnote-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86360" y="1793839"/>
            <a:ext cx="4955148" cy="1961415"/>
          </a:xfrm>
        </p:spPr>
        <p:txBody>
          <a:bodyPr/>
          <a:lstStyle/>
          <a:p>
            <a:r>
              <a:rPr lang="en-US" sz="3600"/>
              <a:t>Discover How </a:t>
            </a:r>
            <a:r>
              <a:rPr lang="en-US" sz="3600" b="1"/>
              <a:t>AP</a:t>
            </a:r>
            <a:r>
              <a:rPr lang="en-US" sz="3600"/>
              <a:t> Supports Readiness Goals for All Students</a:t>
            </a:r>
            <a:endParaRPr lang="en-US" sz="3600">
              <a:latin typeface="Arial" panose="020B0604020202020204" pitchFamily="34" charset="0"/>
              <a:cs typeface="Arial" panose="020B0604020202020204" pitchFamily="34" charset="0"/>
            </a:endParaRPr>
          </a:p>
        </p:txBody>
      </p:sp>
      <p:sp>
        <p:nvSpPr>
          <p:cNvPr id="14" name="Subtitle 13"/>
          <p:cNvSpPr>
            <a:spLocks noGrp="1"/>
          </p:cNvSpPr>
          <p:nvPr>
            <p:ph type="subTitle" idx="1"/>
          </p:nvPr>
        </p:nvSpPr>
        <p:spPr/>
        <p:txBody>
          <a:bodyPr/>
          <a:lstStyle/>
          <a:p>
            <a:r>
              <a:rPr lang="en-US" sz="2000"/>
              <a:t>About AP for District Administrators</a:t>
            </a:r>
          </a:p>
        </p:txBody>
      </p:sp>
      <p:sp>
        <p:nvSpPr>
          <p:cNvPr id="15" name="Text Placeholder 14"/>
          <p:cNvSpPr>
            <a:spLocks noGrp="1"/>
          </p:cNvSpPr>
          <p:nvPr>
            <p:ph type="body" sz="quarter" idx="11"/>
          </p:nvPr>
        </p:nvSpPr>
        <p:spPr/>
        <p:txBody>
          <a:bodyPr/>
          <a:lstStyle/>
          <a:p>
            <a:r>
              <a:rPr lang="en-US">
                <a:latin typeface="Arial" panose="020B0604020202020204" pitchFamily="34" charset="0"/>
                <a:cs typeface="Arial" panose="020B0604020202020204" pitchFamily="34" charset="0"/>
              </a:rPr>
              <a:t>Summer 2022</a:t>
            </a:r>
          </a:p>
        </p:txBody>
      </p:sp>
      <p:sp>
        <p:nvSpPr>
          <p:cNvPr id="16"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endParaRPr lang="en-US" sz="100">
              <a:solidFill>
                <a:srgbClr val="FFFFFF"/>
              </a:solidFill>
            </a:endParaRPr>
          </a:p>
        </p:txBody>
      </p:sp>
      <p:pic>
        <p:nvPicPr>
          <p:cNvPr id="9" name="Picture Placeholder 6">
            <a:extLst>
              <a:ext uri="{FF2B5EF4-FFF2-40B4-BE49-F238E27FC236}">
                <a16:creationId xmlns:a16="http://schemas.microsoft.com/office/drawing/2014/main" id="{E22DCBD4-57AB-8B63-9068-80FF2828D01A}"/>
              </a:ext>
            </a:extLst>
          </p:cNvPr>
          <p:cNvPicPr>
            <a:picLocks noChangeAspect="1"/>
          </p:cNvPicPr>
          <p:nvPr/>
        </p:nvPicPr>
        <p:blipFill>
          <a:blip r:embed="rId2"/>
          <a:srcRect l="845" r="845"/>
          <a:stretch/>
        </p:blipFill>
        <p:spPr>
          <a:xfrm>
            <a:off x="6068478" y="338632"/>
            <a:ext cx="5807245" cy="581996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
        <p:nvSpPr>
          <p:cNvPr id="2" name="TextBox 1">
            <a:extLst>
              <a:ext uri="{FF2B5EF4-FFF2-40B4-BE49-F238E27FC236}">
                <a16:creationId xmlns:a16="http://schemas.microsoft.com/office/drawing/2014/main" id="{289C3961-5B9A-FE6B-BFE8-E75B9A2697B0}"/>
              </a:ext>
            </a:extLst>
          </p:cNvPr>
          <p:cNvSpPr txBox="1"/>
          <p:nvPr/>
        </p:nvSpPr>
        <p:spPr>
          <a:xfrm>
            <a:off x="4438650" y="1892300"/>
            <a:ext cx="368300" cy="241980"/>
          </a:xfrm>
          <a:prstGeom prst="rect">
            <a:avLst/>
          </a:prstGeom>
          <a:noFill/>
        </p:spPr>
        <p:txBody>
          <a:bodyPr wrap="square" lIns="36000" tIns="36000" rIns="36000" bIns="36000" rtlCol="0">
            <a:spAutoFit/>
          </a:bodyPr>
          <a:lstStyle/>
          <a:p>
            <a:r>
              <a:rPr lang="en-US" sz="1050" b="1" baseline="30000">
                <a:solidFill>
                  <a:schemeClr val="tx2"/>
                </a:solidFill>
              </a:rPr>
              <a:t>®</a:t>
            </a:r>
            <a:endParaRPr lang="en-US" sz="1050">
              <a:solidFill>
                <a:schemeClr val="tx2"/>
              </a:solidFill>
            </a:endParaRPr>
          </a:p>
        </p:txBody>
      </p:sp>
    </p:spTree>
    <p:extLst>
      <p:ext uri="{BB962C8B-B14F-4D97-AF65-F5344CB8AC3E}">
        <p14:creationId xmlns:p14="http://schemas.microsoft.com/office/powerpoint/2010/main" val="375492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64AA-DCB5-D444-8D71-56A3538E6CDD}"/>
              </a:ext>
            </a:extLst>
          </p:cNvPr>
          <p:cNvSpPr>
            <a:spLocks noGrp="1"/>
          </p:cNvSpPr>
          <p:nvPr>
            <p:ph type="title"/>
          </p:nvPr>
        </p:nvSpPr>
        <p:spPr/>
        <p:txBody>
          <a:bodyPr/>
          <a:lstStyle/>
          <a:p>
            <a:r>
              <a:rPr lang="en-US"/>
              <a:t>All Students Can Be AP Students</a:t>
            </a:r>
          </a:p>
        </p:txBody>
      </p:sp>
      <p:sp>
        <p:nvSpPr>
          <p:cNvPr id="3" name="Text Placeholder 2">
            <a:extLst>
              <a:ext uri="{FF2B5EF4-FFF2-40B4-BE49-F238E27FC236}">
                <a16:creationId xmlns:a16="http://schemas.microsoft.com/office/drawing/2014/main" id="{D8DE09A9-313C-6240-BDB4-1EBD86D077DB}"/>
              </a:ext>
            </a:extLst>
          </p:cNvPr>
          <p:cNvSpPr>
            <a:spLocks noGrp="1"/>
          </p:cNvSpPr>
          <p:nvPr>
            <p:ph type="body" sz="quarter" idx="10"/>
          </p:nvPr>
        </p:nvSpPr>
        <p:spPr>
          <a:xfrm>
            <a:off x="357215" y="1740546"/>
            <a:ext cx="6197697" cy="4408714"/>
          </a:xfrm>
        </p:spPr>
        <p:txBody>
          <a:bodyPr/>
          <a:lstStyle/>
          <a:p>
            <a:pPr marL="257175" indent="-257175"/>
            <a:r>
              <a:rPr lang="en-US">
                <a:latin typeface="Arial"/>
                <a:cs typeface="Arial"/>
              </a:rPr>
              <a:t>The Advanced Placement (AP) Program prepares students for success </a:t>
            </a:r>
            <a:r>
              <a:rPr lang="en-US" b="1">
                <a:solidFill>
                  <a:schemeClr val="accent3"/>
                </a:solidFill>
                <a:latin typeface="Arial"/>
                <a:cs typeface="Arial"/>
              </a:rPr>
              <a:t>not only </a:t>
            </a:r>
            <a:r>
              <a:rPr lang="en-US">
                <a:latin typeface="Arial"/>
                <a:cs typeface="Arial"/>
              </a:rPr>
              <a:t>in college and career but, more importantly, in life. And when students participate in career and technical education (CTE) in addition to AP, they’re setting themselves up for a successful future. </a:t>
            </a:r>
            <a:endParaRPr lang="en-US"/>
          </a:p>
          <a:p>
            <a:pPr marL="257175" indent="-257175"/>
            <a:r>
              <a:rPr lang="en-US" altLang="zh-CN">
                <a:latin typeface="Arial"/>
                <a:cs typeface="Arial"/>
              </a:rPr>
              <a:t>AP courses lend themselves to project based and competency-based learning. AP teachers using a project based learning (PBL) approach can develop students' deep learning of knowledge and skills while preparing them for their AP Exams. </a:t>
            </a:r>
            <a:endParaRPr lang="en-US">
              <a:latin typeface="Arial"/>
              <a:cs typeface="Arial"/>
            </a:endParaRPr>
          </a:p>
          <a:p>
            <a:pPr marL="545465" lvl="1" indent="-113030"/>
            <a:r>
              <a:rPr lang="en-US">
                <a:latin typeface="Arial"/>
                <a:cs typeface="Arial"/>
              </a:rPr>
              <a:t>Research shows teachers who engage in </a:t>
            </a:r>
            <a:r>
              <a:rPr lang="en-US" altLang="zh-CN">
                <a:latin typeface="Arial"/>
                <a:cs typeface="Arial"/>
              </a:rPr>
              <a:t>Knowledge in Action (KIA) project based curricula for AP courses have better outcomes for all student groups on the AP Exam.</a:t>
            </a:r>
            <a:endParaRPr lang="en-US">
              <a:latin typeface="Arial"/>
              <a:cs typeface="Arial"/>
            </a:endParaRPr>
          </a:p>
          <a:p>
            <a:pPr marL="545465" lvl="1" indent="-113030"/>
            <a:endParaRPr lang="en-US"/>
          </a:p>
        </p:txBody>
      </p:sp>
      <p:pic>
        <p:nvPicPr>
          <p:cNvPr id="5" name="Picture 4">
            <a:extLst>
              <a:ext uri="{FF2B5EF4-FFF2-40B4-BE49-F238E27FC236}">
                <a16:creationId xmlns:a16="http://schemas.microsoft.com/office/drawing/2014/main" id="{68E9E267-2AA5-4AF1-10EE-1C5171DA3471}"/>
              </a:ext>
            </a:extLst>
          </p:cNvPr>
          <p:cNvPicPr>
            <a:picLocks noChangeAspect="1"/>
          </p:cNvPicPr>
          <p:nvPr/>
        </p:nvPicPr>
        <p:blipFill rotWithShape="1">
          <a:blip r:embed="rId2"/>
          <a:srcRect l="13705" t="19" b="19"/>
          <a:stretch/>
        </p:blipFill>
        <p:spPr>
          <a:xfrm>
            <a:off x="7037798" y="1802192"/>
            <a:ext cx="4778449" cy="3690123"/>
          </a:xfrm>
          <a:prstGeom prst="rect">
            <a:avLst/>
          </a:prstGeom>
          <a:blipFill>
            <a:blip r:embed="rId3"/>
            <a:stretch>
              <a:fillRect l="-1563" t="-1563" r="-1563" b="-1563"/>
            </a:stretch>
          </a:blipFill>
        </p:spPr>
      </p:pic>
      <p:sp>
        <p:nvSpPr>
          <p:cNvPr id="7" name="Subtitle 6">
            <a:extLst>
              <a:ext uri="{FF2B5EF4-FFF2-40B4-BE49-F238E27FC236}">
                <a16:creationId xmlns:a16="http://schemas.microsoft.com/office/drawing/2014/main" id="{2ECA9712-C69F-4736-D347-EA5B697A8F5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188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DCB5-E360-5A4C-B76F-696989825EC2}"/>
              </a:ext>
            </a:extLst>
          </p:cNvPr>
          <p:cNvSpPr>
            <a:spLocks noGrp="1"/>
          </p:cNvSpPr>
          <p:nvPr>
            <p:ph type="title"/>
          </p:nvPr>
        </p:nvSpPr>
        <p:spPr/>
        <p:txBody>
          <a:bodyPr/>
          <a:lstStyle/>
          <a:p>
            <a:r>
              <a:rPr lang="en-US"/>
              <a:t>AP and CTE Courses Can and Should Work in Tandem</a:t>
            </a:r>
          </a:p>
        </p:txBody>
      </p:sp>
      <p:sp>
        <p:nvSpPr>
          <p:cNvPr id="3" name="Text Placeholder 2">
            <a:extLst>
              <a:ext uri="{FF2B5EF4-FFF2-40B4-BE49-F238E27FC236}">
                <a16:creationId xmlns:a16="http://schemas.microsoft.com/office/drawing/2014/main" id="{BF45B0F8-A191-1F46-A550-777662573A51}"/>
              </a:ext>
            </a:extLst>
          </p:cNvPr>
          <p:cNvSpPr>
            <a:spLocks noGrp="1"/>
          </p:cNvSpPr>
          <p:nvPr>
            <p:ph type="body" sz="quarter" idx="10"/>
          </p:nvPr>
        </p:nvSpPr>
        <p:spPr>
          <a:xfrm>
            <a:off x="357215" y="1740546"/>
            <a:ext cx="11459786" cy="2317746"/>
          </a:xfrm>
        </p:spPr>
        <p:txBody>
          <a:bodyPr numCol="2" spcCol="365760"/>
          <a:lstStyle/>
          <a:p>
            <a:r>
              <a:rPr lang="en-US" b="1"/>
              <a:t>AP and CTE support career readiness </a:t>
            </a:r>
            <a:r>
              <a:rPr lang="en-US"/>
              <a:t>by encouraging the development of the academic knowledge and technical skills that are, together, increasingly important to students’ overall employability. </a:t>
            </a:r>
          </a:p>
          <a:p>
            <a:r>
              <a:rPr lang="en-US" b="1"/>
              <a:t>AP and CTE courses complement and supplement one another </a:t>
            </a:r>
            <a:r>
              <a:rPr lang="en-US"/>
              <a:t>by letting students focus their high school coursework and training on career areas they aspire to work in. </a:t>
            </a:r>
          </a:p>
          <a:p>
            <a:r>
              <a:rPr lang="en-US"/>
              <a:t>For too long, “college-ready” and “career-ready” coursework and experiences have been separate in our schools; the alignment of AP and CTE courses shows this divide only limits learners’ options. </a:t>
            </a:r>
          </a:p>
          <a:p>
            <a:r>
              <a:rPr lang="en-US"/>
              <a:t>At the same time, </a:t>
            </a:r>
            <a:r>
              <a:rPr lang="en-US" b="1"/>
              <a:t>CTE students are increasingly pursuing postsecondary education </a:t>
            </a:r>
            <a:r>
              <a:rPr lang="en-US"/>
              <a:t>and are just as likely to enroll in college as their non-CTE peers.</a:t>
            </a:r>
          </a:p>
        </p:txBody>
      </p:sp>
      <p:sp>
        <p:nvSpPr>
          <p:cNvPr id="5" name="Subtitle 4">
            <a:extLst>
              <a:ext uri="{FF2B5EF4-FFF2-40B4-BE49-F238E27FC236}">
                <a16:creationId xmlns:a16="http://schemas.microsoft.com/office/drawing/2014/main" id="{05662F1E-B738-F49E-3771-BF0F7A87AB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908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FB1D-B7C5-F344-A411-DFE79B0E3F89}"/>
              </a:ext>
            </a:extLst>
          </p:cNvPr>
          <p:cNvSpPr>
            <a:spLocks noGrp="1"/>
          </p:cNvSpPr>
          <p:nvPr>
            <p:ph type="title"/>
          </p:nvPr>
        </p:nvSpPr>
        <p:spPr/>
        <p:txBody>
          <a:bodyPr/>
          <a:lstStyle/>
          <a:p>
            <a:r>
              <a:rPr lang="en-US"/>
              <a:t>Why AP and CTE Matter</a:t>
            </a:r>
          </a:p>
        </p:txBody>
      </p:sp>
      <p:sp>
        <p:nvSpPr>
          <p:cNvPr id="3" name="Text Placeholder 2">
            <a:extLst>
              <a:ext uri="{FF2B5EF4-FFF2-40B4-BE49-F238E27FC236}">
                <a16:creationId xmlns:a16="http://schemas.microsoft.com/office/drawing/2014/main" id="{ADDC0E19-CD5B-5144-8E5B-78E740C7A478}"/>
              </a:ext>
            </a:extLst>
          </p:cNvPr>
          <p:cNvSpPr>
            <a:spLocks noGrp="1"/>
          </p:cNvSpPr>
          <p:nvPr>
            <p:ph type="body" sz="quarter" idx="10"/>
          </p:nvPr>
        </p:nvSpPr>
        <p:spPr>
          <a:xfrm>
            <a:off x="357214" y="1740546"/>
            <a:ext cx="5486400" cy="4408714"/>
          </a:xfrm>
        </p:spPr>
        <p:txBody>
          <a:bodyPr>
            <a:normAutofit/>
          </a:bodyPr>
          <a:lstStyle/>
          <a:p>
            <a:pPr marL="0" indent="0">
              <a:buNone/>
            </a:pPr>
            <a:r>
              <a:rPr lang="en-US" altLang="zh-CN" sz="2400" b="1">
                <a:solidFill>
                  <a:schemeClr val="accent3"/>
                </a:solidFill>
              </a:rPr>
              <a:t>Georgetown’s Center on Education and the Workforce projects that by 2020:</a:t>
            </a:r>
            <a:endParaRPr lang="en-US" altLang="zh-CN" sz="2400">
              <a:solidFill>
                <a:schemeClr val="accent3"/>
              </a:solidFill>
            </a:endParaRPr>
          </a:p>
          <a:p>
            <a:pPr marL="0" indent="0">
              <a:buNone/>
            </a:pPr>
            <a:endParaRPr lang="en-US" sz="2400">
              <a:solidFill>
                <a:schemeClr val="accent3"/>
              </a:solidFill>
            </a:endParaRPr>
          </a:p>
        </p:txBody>
      </p:sp>
      <p:sp>
        <p:nvSpPr>
          <p:cNvPr id="8" name="Text Placeholder 2">
            <a:extLst>
              <a:ext uri="{FF2B5EF4-FFF2-40B4-BE49-F238E27FC236}">
                <a16:creationId xmlns:a16="http://schemas.microsoft.com/office/drawing/2014/main" id="{96300979-F866-7A4D-3A36-08064682BB0D}"/>
              </a:ext>
            </a:extLst>
          </p:cNvPr>
          <p:cNvSpPr txBox="1">
            <a:spLocks/>
          </p:cNvSpPr>
          <p:nvPr/>
        </p:nvSpPr>
        <p:spPr>
          <a:xfrm>
            <a:off x="6325459" y="2472454"/>
            <a:ext cx="5486400" cy="3672759"/>
          </a:xfrm>
          <a:prstGeom prst="rect">
            <a:avLst/>
          </a:prstGeom>
        </p:spPr>
        <p:txBody>
          <a:bodyPr vert="horz" lIns="0" tIns="0" rIns="0" bIns="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altLang="zh-CN" sz="2400" b="1">
                <a:solidFill>
                  <a:schemeClr val="accent3"/>
                </a:solidFill>
              </a:rPr>
              <a:t>Through 2020, there will be:</a:t>
            </a:r>
            <a:endParaRPr lang="en-US" altLang="zh-CN" sz="2400">
              <a:solidFill>
                <a:schemeClr val="accent3"/>
              </a:solidFill>
            </a:endParaRPr>
          </a:p>
        </p:txBody>
      </p:sp>
      <p:pic>
        <p:nvPicPr>
          <p:cNvPr id="9" name="Picture 8" descr="Icon&#10;&#10;Description automatically generated">
            <a:extLst>
              <a:ext uri="{FF2B5EF4-FFF2-40B4-BE49-F238E27FC236}">
                <a16:creationId xmlns:a16="http://schemas.microsoft.com/office/drawing/2014/main" id="{28D6B401-B3EB-A607-2B54-C7006075FD41}"/>
              </a:ext>
            </a:extLst>
          </p:cNvPr>
          <p:cNvPicPr>
            <a:picLocks noChangeAspect="1"/>
          </p:cNvPicPr>
          <p:nvPr/>
        </p:nvPicPr>
        <p:blipFill>
          <a:blip r:embed="rId2"/>
          <a:stretch>
            <a:fillRect/>
          </a:stretch>
        </p:blipFill>
        <p:spPr>
          <a:xfrm>
            <a:off x="310653" y="3113700"/>
            <a:ext cx="1622137" cy="1605916"/>
          </a:xfrm>
          <a:prstGeom prst="rect">
            <a:avLst/>
          </a:prstGeom>
        </p:spPr>
      </p:pic>
      <p:sp>
        <p:nvSpPr>
          <p:cNvPr id="10" name="Text Placeholder 2">
            <a:extLst>
              <a:ext uri="{FF2B5EF4-FFF2-40B4-BE49-F238E27FC236}">
                <a16:creationId xmlns:a16="http://schemas.microsoft.com/office/drawing/2014/main" id="{0E567E19-71B3-FA72-A289-025A18D632E9}"/>
              </a:ext>
            </a:extLst>
          </p:cNvPr>
          <p:cNvSpPr txBox="1">
            <a:spLocks/>
          </p:cNvSpPr>
          <p:nvPr/>
        </p:nvSpPr>
        <p:spPr>
          <a:xfrm>
            <a:off x="2071714" y="3429000"/>
            <a:ext cx="3771900" cy="1229315"/>
          </a:xfrm>
          <a:prstGeom prst="rect">
            <a:avLst/>
          </a:prstGeom>
        </p:spPr>
        <p:txBody>
          <a:bodyPr vert="horz" lIns="0" tIns="0" rIns="0" bIns="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altLang="zh-CN" sz="2000"/>
              <a:t>of all jobs in the economy will require postsecondary education and training beyond high school</a:t>
            </a:r>
          </a:p>
        </p:txBody>
      </p:sp>
      <p:cxnSp>
        <p:nvCxnSpPr>
          <p:cNvPr id="12" name="Straight Connector 11">
            <a:extLst>
              <a:ext uri="{FF2B5EF4-FFF2-40B4-BE49-F238E27FC236}">
                <a16:creationId xmlns:a16="http://schemas.microsoft.com/office/drawing/2014/main" id="{D9A19C73-9A7A-C626-C00A-7D68032D468B}"/>
              </a:ext>
            </a:extLst>
          </p:cNvPr>
          <p:cNvCxnSpPr>
            <a:cxnSpLocks/>
          </p:cNvCxnSpPr>
          <p:nvPr/>
        </p:nvCxnSpPr>
        <p:spPr>
          <a:xfrm>
            <a:off x="356461" y="2946400"/>
            <a:ext cx="548715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1549C9-BB4F-4C64-9A7D-0F0C2863B908}"/>
              </a:ext>
            </a:extLst>
          </p:cNvPr>
          <p:cNvCxnSpPr>
            <a:cxnSpLocks/>
          </p:cNvCxnSpPr>
          <p:nvPr/>
        </p:nvCxnSpPr>
        <p:spPr>
          <a:xfrm>
            <a:off x="6325461" y="2946400"/>
            <a:ext cx="548715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32B131E-0A6F-1407-63C2-D84BDF0FA6F1}"/>
              </a:ext>
            </a:extLst>
          </p:cNvPr>
          <p:cNvPicPr>
            <a:picLocks noChangeAspect="1"/>
          </p:cNvPicPr>
          <p:nvPr/>
        </p:nvPicPr>
        <p:blipFill>
          <a:blip r:embed="rId3"/>
          <a:srcRect/>
          <a:stretch/>
        </p:blipFill>
        <p:spPr>
          <a:xfrm>
            <a:off x="6325461" y="3341902"/>
            <a:ext cx="3918180" cy="935221"/>
          </a:xfrm>
          <a:prstGeom prst="rect">
            <a:avLst/>
          </a:prstGeom>
        </p:spPr>
      </p:pic>
      <p:sp>
        <p:nvSpPr>
          <p:cNvPr id="16" name="Text Placeholder 2">
            <a:extLst>
              <a:ext uri="{FF2B5EF4-FFF2-40B4-BE49-F238E27FC236}">
                <a16:creationId xmlns:a16="http://schemas.microsoft.com/office/drawing/2014/main" id="{D7E97FF2-9B20-F8B7-5DF3-F26EC5F1AFEE}"/>
              </a:ext>
            </a:extLst>
          </p:cNvPr>
          <p:cNvSpPr txBox="1">
            <a:spLocks/>
          </p:cNvSpPr>
          <p:nvPr/>
        </p:nvSpPr>
        <p:spPr>
          <a:xfrm>
            <a:off x="6325460" y="4658315"/>
            <a:ext cx="5486399" cy="1229315"/>
          </a:xfrm>
          <a:prstGeom prst="rect">
            <a:avLst/>
          </a:prstGeom>
        </p:spPr>
        <p:txBody>
          <a:bodyPr vert="horz" lIns="0" tIns="0" rIns="0" bIns="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altLang="zh-CN" sz="2000" b="1"/>
              <a:t>24 million</a:t>
            </a:r>
            <a:r>
              <a:rPr lang="en-US" altLang="zh-CN" sz="2000"/>
              <a:t> from newly created jobs </a:t>
            </a:r>
          </a:p>
          <a:p>
            <a:pPr marL="0" indent="0">
              <a:buNone/>
            </a:pPr>
            <a:r>
              <a:rPr lang="en-US" altLang="zh-CN" sz="2000" b="1"/>
              <a:t>31 million</a:t>
            </a:r>
            <a:r>
              <a:rPr lang="en-US" altLang="zh-CN" sz="2000"/>
              <a:t> due to baby boomer retirements </a:t>
            </a:r>
          </a:p>
        </p:txBody>
      </p:sp>
    </p:spTree>
    <p:extLst>
      <p:ext uri="{BB962C8B-B14F-4D97-AF65-F5344CB8AC3E}">
        <p14:creationId xmlns:p14="http://schemas.microsoft.com/office/powerpoint/2010/main" val="403346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2377-F013-D04F-8029-82CE5C5DD92A}"/>
              </a:ext>
            </a:extLst>
          </p:cNvPr>
          <p:cNvSpPr>
            <a:spLocks noGrp="1"/>
          </p:cNvSpPr>
          <p:nvPr>
            <p:ph type="title"/>
          </p:nvPr>
        </p:nvSpPr>
        <p:spPr/>
        <p:txBody>
          <a:bodyPr/>
          <a:lstStyle/>
          <a:p>
            <a:r>
              <a:rPr lang="en-US"/>
              <a:t>Career Alignment</a:t>
            </a:r>
          </a:p>
        </p:txBody>
      </p:sp>
      <p:sp>
        <p:nvSpPr>
          <p:cNvPr id="3" name="Text Placeholder 2">
            <a:extLst>
              <a:ext uri="{FF2B5EF4-FFF2-40B4-BE49-F238E27FC236}">
                <a16:creationId xmlns:a16="http://schemas.microsoft.com/office/drawing/2014/main" id="{E5DA5663-2C79-F546-812F-2460B835D641}"/>
              </a:ext>
            </a:extLst>
          </p:cNvPr>
          <p:cNvSpPr>
            <a:spLocks noGrp="1"/>
          </p:cNvSpPr>
          <p:nvPr>
            <p:ph type="body" sz="quarter" idx="10"/>
          </p:nvPr>
        </p:nvSpPr>
        <p:spPr>
          <a:xfrm>
            <a:off x="357215" y="1740546"/>
            <a:ext cx="5091085" cy="4408714"/>
          </a:xfrm>
        </p:spPr>
        <p:txBody>
          <a:bodyPr/>
          <a:lstStyle/>
          <a:p>
            <a:pPr marL="0" indent="0">
              <a:buNone/>
            </a:pPr>
            <a:r>
              <a:rPr lang="en-US" sz="1800" dirty="0">
                <a:latin typeface="Arial"/>
                <a:cs typeface="Arial"/>
              </a:rPr>
              <a:t>College Board teamed up with Advance CTE and CTE directors from multiple states to consider how AP courses connect to the 16 Career Clusters listed in the National Career Clusters</a:t>
            </a:r>
            <a:r>
              <a:rPr lang="en-US" sz="1800" baseline="30000" dirty="0">
                <a:latin typeface="Arial"/>
                <a:cs typeface="Arial"/>
              </a:rPr>
              <a:t>®</a:t>
            </a:r>
            <a:r>
              <a:rPr lang="en-US" sz="1800" dirty="0">
                <a:latin typeface="Arial"/>
                <a:cs typeface="Arial"/>
              </a:rPr>
              <a:t> Framework. Check out our </a:t>
            </a:r>
            <a:r>
              <a:rPr lang="en-US" sz="1800" dirty="0">
                <a:solidFill>
                  <a:srgbClr val="009CDE"/>
                </a:solidFill>
                <a:latin typeface="Arial"/>
                <a:cs typeface="Arial"/>
                <a:hlinkClick r:id="rId2"/>
              </a:rPr>
              <a:t>career cluster alignment</a:t>
            </a:r>
            <a:r>
              <a:rPr lang="en-US" sz="1800" dirty="0">
                <a:latin typeface="Arial"/>
                <a:cs typeface="Arial"/>
                <a:hlinkClick r:id="rId2"/>
              </a:rPr>
              <a:t>.</a:t>
            </a:r>
            <a:r>
              <a:rPr lang="en-US" sz="1800" dirty="0">
                <a:latin typeface="Arial"/>
                <a:cs typeface="Arial"/>
              </a:rPr>
              <a:t> </a:t>
            </a:r>
            <a:endParaRPr lang="en-US" sz="1800" dirty="0"/>
          </a:p>
          <a:p>
            <a:pPr marL="545465" lvl="1" indent="-113030"/>
            <a:endParaRPr lang="en-US"/>
          </a:p>
          <a:p>
            <a:pPr marL="257175" indent="-257175"/>
            <a:endParaRPr lang="en-US"/>
          </a:p>
        </p:txBody>
      </p:sp>
      <p:grpSp>
        <p:nvGrpSpPr>
          <p:cNvPr id="12" name="Group 11">
            <a:extLst>
              <a:ext uri="{FF2B5EF4-FFF2-40B4-BE49-F238E27FC236}">
                <a16:creationId xmlns:a16="http://schemas.microsoft.com/office/drawing/2014/main" id="{15CFF9C5-DF01-9219-7112-DC8630E2D683}"/>
              </a:ext>
            </a:extLst>
          </p:cNvPr>
          <p:cNvGrpSpPr/>
          <p:nvPr/>
        </p:nvGrpSpPr>
        <p:grpSpPr>
          <a:xfrm>
            <a:off x="6308903" y="1740545"/>
            <a:ext cx="4948544" cy="4286250"/>
            <a:chOff x="6867703" y="1720850"/>
            <a:chExt cx="4948544" cy="4286250"/>
          </a:xfrm>
        </p:grpSpPr>
        <p:sp>
          <p:nvSpPr>
            <p:cNvPr id="6" name="Rectangle 5">
              <a:extLst>
                <a:ext uri="{FF2B5EF4-FFF2-40B4-BE49-F238E27FC236}">
                  <a16:creationId xmlns:a16="http://schemas.microsoft.com/office/drawing/2014/main" id="{CD7D39A0-3EF1-6957-0529-2ADC2283CEF5}"/>
                </a:ext>
              </a:extLst>
            </p:cNvPr>
            <p:cNvSpPr/>
            <p:nvPr/>
          </p:nvSpPr>
          <p:spPr>
            <a:xfrm>
              <a:off x="6867703" y="1720850"/>
              <a:ext cx="4948544" cy="3714750"/>
            </a:xfrm>
            <a:prstGeom prst="rect">
              <a:avLst/>
            </a:prstGeom>
            <a:solidFill>
              <a:srgbClr val="0077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noAutofit/>
            </a:bodyPr>
            <a:lstStyle/>
            <a:p>
              <a:pPr>
                <a:lnSpc>
                  <a:spcPct val="110000"/>
                </a:lnSpc>
                <a:spcAft>
                  <a:spcPts val="600"/>
                </a:spcAft>
              </a:pPr>
              <a:r>
                <a:rPr lang="en-US" b="1">
                  <a:solidFill>
                    <a:schemeClr val="accent2"/>
                  </a:solidFill>
                  <a:latin typeface="Arial" panose="020B0604020202020204" pitchFamily="34" charset="0"/>
                  <a:cs typeface="Arial" panose="020B0604020202020204" pitchFamily="34" charset="0"/>
                </a:rPr>
                <a:t>“It is a false premise to suggest you’re either an academic or career technical student. That is why we embed Advanced Placement courses into our career pathways. Students need to develop strong academic foundations regardless of their career pathway, so we cannot educate them in silos.” </a:t>
              </a:r>
            </a:p>
            <a:p>
              <a:pPr algn="r">
                <a:lnSpc>
                  <a:spcPct val="110000"/>
                </a:lnSpc>
              </a:pPr>
              <a:r>
                <a:rPr lang="en-US" sz="1200" b="1">
                  <a:solidFill>
                    <a:schemeClr val="accent2"/>
                  </a:solidFill>
                  <a:latin typeface="Arial" panose="020B0604020202020204" pitchFamily="34" charset="0"/>
                  <a:cs typeface="Arial" panose="020B0604020202020204" pitchFamily="34" charset="0"/>
                </a:rPr>
                <a:t>—Dr. Lazaro Lopez, </a:t>
              </a:r>
              <a:br>
                <a:rPr lang="en-US" sz="1200" b="1">
                  <a:solidFill>
                    <a:schemeClr val="accent2"/>
                  </a:solidFill>
                  <a:latin typeface="Arial" panose="020B0604020202020204" pitchFamily="34" charset="0"/>
                  <a:cs typeface="Arial" panose="020B0604020202020204" pitchFamily="34" charset="0"/>
                </a:rPr>
              </a:br>
              <a:r>
                <a:rPr lang="en-US" sz="1200" b="1">
                  <a:solidFill>
                    <a:schemeClr val="accent2"/>
                  </a:solidFill>
                  <a:latin typeface="Arial" panose="020B0604020202020204" pitchFamily="34" charset="0"/>
                  <a:cs typeface="Arial" panose="020B0604020202020204" pitchFamily="34" charset="0"/>
                </a:rPr>
                <a:t>Associate Superintendent for Teaching and Learning, High School District 214,  Arlington Heights, Illinois</a:t>
              </a:r>
              <a:endParaRPr lang="en-US" sz="1200">
                <a:solidFill>
                  <a:schemeClr val="accent2"/>
                </a:solidFill>
                <a:latin typeface="Arial" panose="020B0604020202020204" pitchFamily="34" charset="0"/>
                <a:cs typeface="Arial" panose="020B0604020202020204" pitchFamily="34" charset="0"/>
              </a:endParaRPr>
            </a:p>
          </p:txBody>
        </p:sp>
        <p:sp>
          <p:nvSpPr>
            <p:cNvPr id="11" name="Right Triangle 10">
              <a:extLst>
                <a:ext uri="{FF2B5EF4-FFF2-40B4-BE49-F238E27FC236}">
                  <a16:creationId xmlns:a16="http://schemas.microsoft.com/office/drawing/2014/main" id="{3A3F2791-DF81-AE73-2C55-AF40BAB2DBF9}"/>
                </a:ext>
              </a:extLst>
            </p:cNvPr>
            <p:cNvSpPr/>
            <p:nvPr/>
          </p:nvSpPr>
          <p:spPr>
            <a:xfrm rot="10800000">
              <a:off x="10871200" y="5435600"/>
              <a:ext cx="571500" cy="571500"/>
            </a:xfrm>
            <a:prstGeom prst="rtTriangle">
              <a:avLst/>
            </a:prstGeom>
            <a:solidFill>
              <a:srgbClr val="0077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40000" lnSpcReduction="20000"/>
            </a:bodyPr>
            <a:lstStyle/>
            <a:p>
              <a:pPr algn="ctr"/>
              <a:endParaRPr lang="en-US" sz="2000" b="1">
                <a:solidFill>
                  <a:schemeClr val="tx2"/>
                </a:solidFill>
                <a:latin typeface="+mj-lt"/>
              </a:endParaRPr>
            </a:p>
          </p:txBody>
        </p:sp>
      </p:grpSp>
    </p:spTree>
    <p:extLst>
      <p:ext uri="{BB962C8B-B14F-4D97-AF65-F5344CB8AC3E}">
        <p14:creationId xmlns:p14="http://schemas.microsoft.com/office/powerpoint/2010/main" val="168300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35FA0-1136-B67D-99C5-3FA99901D566}"/>
              </a:ext>
            </a:extLst>
          </p:cNvPr>
          <p:cNvSpPr>
            <a:spLocks noGrp="1"/>
          </p:cNvSpPr>
          <p:nvPr>
            <p:ph type="ctrTitle"/>
          </p:nvPr>
        </p:nvSpPr>
        <p:spPr/>
        <p:txBody>
          <a:bodyPr/>
          <a:lstStyle/>
          <a:p>
            <a:r>
              <a:rPr lang="en-US"/>
              <a:t>AP By the Numbers</a:t>
            </a:r>
          </a:p>
        </p:txBody>
      </p:sp>
      <p:sp>
        <p:nvSpPr>
          <p:cNvPr id="6" name="Subtitle 5">
            <a:extLst>
              <a:ext uri="{FF2B5EF4-FFF2-40B4-BE49-F238E27FC236}">
                <a16:creationId xmlns:a16="http://schemas.microsoft.com/office/drawing/2014/main" id="{939FC9EC-0489-13CE-65C2-613DBA365813}"/>
              </a:ext>
            </a:extLst>
          </p:cNvPr>
          <p:cNvSpPr>
            <a:spLocks noGrp="1"/>
          </p:cNvSpPr>
          <p:nvPr>
            <p:ph type="subTitle" idx="1"/>
          </p:nvPr>
        </p:nvSpPr>
        <p:spPr/>
        <p:txBody>
          <a:bodyPr/>
          <a:lstStyle/>
          <a:p>
            <a:r>
              <a:rPr lang="en-US">
                <a:latin typeface="Arial" panose="020B0604020202020204" pitchFamily="34" charset="0"/>
              </a:rPr>
              <a:t>AP for All Students</a:t>
            </a:r>
          </a:p>
        </p:txBody>
      </p:sp>
    </p:spTree>
    <p:extLst>
      <p:ext uri="{BB962C8B-B14F-4D97-AF65-F5344CB8AC3E}">
        <p14:creationId xmlns:p14="http://schemas.microsoft.com/office/powerpoint/2010/main" val="142914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9BFB-0BC0-EE45-B8FB-CC1CB2747E57}"/>
              </a:ext>
            </a:extLst>
          </p:cNvPr>
          <p:cNvSpPr>
            <a:spLocks noGrp="1"/>
          </p:cNvSpPr>
          <p:nvPr>
            <p:ph type="title"/>
          </p:nvPr>
        </p:nvSpPr>
        <p:spPr/>
        <p:txBody>
          <a:bodyPr/>
          <a:lstStyle/>
          <a:p>
            <a:r>
              <a:rPr lang="en-US"/>
              <a:t>AP By the Numbers</a:t>
            </a:r>
          </a:p>
        </p:txBody>
      </p:sp>
      <p:sp>
        <p:nvSpPr>
          <p:cNvPr id="3" name="Text Placeholder 2">
            <a:extLst>
              <a:ext uri="{FF2B5EF4-FFF2-40B4-BE49-F238E27FC236}">
                <a16:creationId xmlns:a16="http://schemas.microsoft.com/office/drawing/2014/main" id="{13BF41A7-F5AA-DB42-A4C3-6E89E7FDD247}"/>
              </a:ext>
            </a:extLst>
          </p:cNvPr>
          <p:cNvSpPr>
            <a:spLocks noGrp="1"/>
          </p:cNvSpPr>
          <p:nvPr>
            <p:ph type="body" sz="quarter" idx="10"/>
          </p:nvPr>
        </p:nvSpPr>
        <p:spPr>
          <a:xfrm>
            <a:off x="357215" y="2184888"/>
            <a:ext cx="6400800" cy="3854405"/>
          </a:xfrm>
          <a:solidFill>
            <a:schemeClr val="accent4">
              <a:lumMod val="20000"/>
              <a:lumOff val="80000"/>
            </a:schemeClr>
          </a:solidFill>
        </p:spPr>
        <p:txBody>
          <a:bodyPr lIns="457200" tIns="914400" rIns="457200" bIns="274320"/>
          <a:lstStyle/>
          <a:p>
            <a:pPr marL="0" indent="0">
              <a:buNone/>
            </a:pPr>
            <a:r>
              <a:rPr lang="en-US" altLang="zh-CN" b="1"/>
              <a:t>You may already know:</a:t>
            </a:r>
          </a:p>
          <a:p>
            <a:r>
              <a:rPr lang="en-US" altLang="zh-CN"/>
              <a:t>Research shows that students who receive a score </a:t>
            </a:r>
            <a:br>
              <a:rPr lang="en-US" altLang="zh-CN"/>
            </a:br>
            <a:r>
              <a:rPr lang="en-US" altLang="zh-CN"/>
              <a:t>of 2 on their AP Exams are ready for college work.</a:t>
            </a:r>
            <a:r>
              <a:rPr lang="en-US" altLang="zh-CN" baseline="30000">
                <a:hlinkClick r:id="rId3"/>
              </a:rPr>
              <a:t>[3]</a:t>
            </a:r>
            <a:endParaRPr lang="en-US" altLang="zh-CN"/>
          </a:p>
          <a:p>
            <a:r>
              <a:rPr lang="en-US" altLang="zh-CN"/>
              <a:t>Research shows that students who receive a score </a:t>
            </a:r>
            <a:br>
              <a:rPr lang="en-US" altLang="zh-CN"/>
            </a:br>
            <a:r>
              <a:rPr lang="en-US" altLang="zh-CN"/>
              <a:t>of 3 or higher on AP Exams typically experience greater academic success in college and have higher graduation rates than their non-AP peers.</a:t>
            </a:r>
            <a:r>
              <a:rPr lang="en-US" altLang="zh-CN" baseline="30000">
                <a:hlinkClick r:id="rId4"/>
              </a:rPr>
              <a:t>[4]</a:t>
            </a:r>
            <a:endParaRPr lang="en-US" altLang="zh-CN"/>
          </a:p>
          <a:p>
            <a:r>
              <a:rPr lang="en-US" altLang="zh-CN"/>
              <a:t>3 out of 4 AP students enrolled in a four-year college start school with some AP credit.</a:t>
            </a:r>
            <a:r>
              <a:rPr lang="en-US" altLang="zh-CN" baseline="30000">
                <a:hlinkClick r:id="rId5"/>
              </a:rPr>
              <a:t>[5]</a:t>
            </a:r>
            <a:endParaRPr lang="en-US" altLang="zh-CN" baseline="30000"/>
          </a:p>
          <a:p>
            <a:pPr marL="0" indent="0">
              <a:buNone/>
            </a:pPr>
            <a:endParaRPr lang="en-US" altLang="zh-CN" baseline="30000"/>
          </a:p>
        </p:txBody>
      </p:sp>
      <p:sp>
        <p:nvSpPr>
          <p:cNvPr id="4" name="Subtitle 3">
            <a:extLst>
              <a:ext uri="{FF2B5EF4-FFF2-40B4-BE49-F238E27FC236}">
                <a16:creationId xmlns:a16="http://schemas.microsoft.com/office/drawing/2014/main" id="{1265259F-1C4B-2642-936B-00BFE6330D51}"/>
              </a:ext>
            </a:extLst>
          </p:cNvPr>
          <p:cNvSpPr>
            <a:spLocks noGrp="1"/>
          </p:cNvSpPr>
          <p:nvPr>
            <p:ph type="subTitle" idx="1"/>
          </p:nvPr>
        </p:nvSpPr>
        <p:spPr/>
        <p:txBody>
          <a:bodyPr/>
          <a:lstStyle/>
          <a:p>
            <a:r>
              <a:rPr lang="en-US"/>
              <a:t>Succeed in College and Career pathways</a:t>
            </a:r>
          </a:p>
        </p:txBody>
      </p:sp>
      <p:sp>
        <p:nvSpPr>
          <p:cNvPr id="5" name="Text Placeholder 2">
            <a:extLst>
              <a:ext uri="{FF2B5EF4-FFF2-40B4-BE49-F238E27FC236}">
                <a16:creationId xmlns:a16="http://schemas.microsoft.com/office/drawing/2014/main" id="{202EFC0B-DA33-0EDF-8F6B-7CDB866C94E0}"/>
              </a:ext>
            </a:extLst>
          </p:cNvPr>
          <p:cNvSpPr txBox="1">
            <a:spLocks/>
          </p:cNvSpPr>
          <p:nvPr/>
        </p:nvSpPr>
        <p:spPr>
          <a:xfrm>
            <a:off x="7061367" y="2184888"/>
            <a:ext cx="4754880" cy="3854405"/>
          </a:xfrm>
          <a:prstGeom prst="rect">
            <a:avLst/>
          </a:prstGeom>
          <a:solidFill>
            <a:schemeClr val="accent4">
              <a:lumMod val="20000"/>
              <a:lumOff val="80000"/>
            </a:schemeClr>
          </a:solidFill>
        </p:spPr>
        <p:txBody>
          <a:bodyPr vert="horz" lIns="457200" tIns="914400" rIns="457200" bIns="2743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a:t>But did you know:</a:t>
            </a:r>
          </a:p>
          <a:p>
            <a:pPr marL="0" indent="0">
              <a:buNone/>
            </a:pPr>
            <a:r>
              <a:rPr lang="en-US"/>
              <a:t>AP students who earn a score of 1 or 2—or average a score of 1 or 2 across their AP Exams in high school—have better college outcomes than academically similar college students who did not take an AP course and exam.</a:t>
            </a:r>
            <a:endParaRPr lang="en-US" b="1"/>
          </a:p>
        </p:txBody>
      </p:sp>
      <p:pic>
        <p:nvPicPr>
          <p:cNvPr id="6" name="Picture 5">
            <a:extLst>
              <a:ext uri="{FF2B5EF4-FFF2-40B4-BE49-F238E27FC236}">
                <a16:creationId xmlns:a16="http://schemas.microsoft.com/office/drawing/2014/main" id="{E80E9FD4-FA2C-1C34-57AA-4EB4C9642CE7}"/>
              </a:ext>
            </a:extLst>
          </p:cNvPr>
          <p:cNvPicPr>
            <a:picLocks noChangeAspect="1"/>
          </p:cNvPicPr>
          <p:nvPr/>
        </p:nvPicPr>
        <p:blipFill>
          <a:blip r:embed="rId6"/>
          <a:stretch>
            <a:fillRect/>
          </a:stretch>
        </p:blipFill>
        <p:spPr>
          <a:xfrm>
            <a:off x="8913027" y="1613388"/>
            <a:ext cx="1143000" cy="1143000"/>
          </a:xfrm>
          <a:prstGeom prst="rect">
            <a:avLst/>
          </a:prstGeom>
        </p:spPr>
      </p:pic>
      <p:pic>
        <p:nvPicPr>
          <p:cNvPr id="7" name="Picture 6">
            <a:extLst>
              <a:ext uri="{FF2B5EF4-FFF2-40B4-BE49-F238E27FC236}">
                <a16:creationId xmlns:a16="http://schemas.microsoft.com/office/drawing/2014/main" id="{C8FB4A6A-D92A-E6DF-2989-12D095C8EE24}"/>
              </a:ext>
            </a:extLst>
          </p:cNvPr>
          <p:cNvPicPr>
            <a:picLocks noChangeAspect="1"/>
          </p:cNvPicPr>
          <p:nvPr/>
        </p:nvPicPr>
        <p:blipFill>
          <a:blip r:embed="rId7"/>
          <a:stretch>
            <a:fillRect/>
          </a:stretch>
        </p:blipFill>
        <p:spPr>
          <a:xfrm>
            <a:off x="2986115" y="1613387"/>
            <a:ext cx="1143000" cy="1143000"/>
          </a:xfrm>
          <a:prstGeom prst="rect">
            <a:avLst/>
          </a:prstGeom>
        </p:spPr>
      </p:pic>
    </p:spTree>
    <p:extLst>
      <p:ext uri="{BB962C8B-B14F-4D97-AF65-F5344CB8AC3E}">
        <p14:creationId xmlns:p14="http://schemas.microsoft.com/office/powerpoint/2010/main" val="320404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FC8E-6A9B-6245-BF88-1D8A70D0416D}"/>
              </a:ext>
            </a:extLst>
          </p:cNvPr>
          <p:cNvSpPr>
            <a:spLocks noGrp="1"/>
          </p:cNvSpPr>
          <p:nvPr>
            <p:ph type="title"/>
          </p:nvPr>
        </p:nvSpPr>
        <p:spPr/>
        <p:txBody>
          <a:bodyPr/>
          <a:lstStyle/>
          <a:p>
            <a:r>
              <a:rPr lang="en-US"/>
              <a:t>Finding #1: College Enrollment</a:t>
            </a:r>
          </a:p>
        </p:txBody>
      </p:sp>
      <p:sp>
        <p:nvSpPr>
          <p:cNvPr id="3" name="Text Placeholder 2">
            <a:extLst>
              <a:ext uri="{FF2B5EF4-FFF2-40B4-BE49-F238E27FC236}">
                <a16:creationId xmlns:a16="http://schemas.microsoft.com/office/drawing/2014/main" id="{966AA64C-1177-4243-EE5D-A3CE36DDA6B5}"/>
              </a:ext>
            </a:extLst>
          </p:cNvPr>
          <p:cNvSpPr>
            <a:spLocks noGrp="1"/>
          </p:cNvSpPr>
          <p:nvPr>
            <p:ph type="body" sz="quarter" idx="10"/>
          </p:nvPr>
        </p:nvSpPr>
        <p:spPr>
          <a:xfrm>
            <a:off x="374458" y="1652588"/>
            <a:ext cx="2048107" cy="4273199"/>
          </a:xfrm>
        </p:spPr>
        <p:txBody>
          <a:bodyPr>
            <a:normAutofit/>
          </a:bodyPr>
          <a:lstStyle/>
          <a:p>
            <a:pPr marL="0" indent="0">
              <a:buNone/>
            </a:pPr>
            <a:r>
              <a:rPr lang="en-US" sz="1600"/>
              <a:t>AP students, including those with average scores of 1 or 2, are more likely to enroll in a four-year college compared to academically similar students who did not take AP in high school.</a:t>
            </a:r>
          </a:p>
          <a:p>
            <a:pPr marL="0" indent="0">
              <a:buNone/>
            </a:pPr>
            <a:endParaRPr lang="en-US" sz="1600"/>
          </a:p>
        </p:txBody>
      </p:sp>
      <p:pic>
        <p:nvPicPr>
          <p:cNvPr id="10" name="Content Placeholder 9" descr="Chart, waterfall chart&#10;&#10;Description automatically generated">
            <a:extLst>
              <a:ext uri="{FF2B5EF4-FFF2-40B4-BE49-F238E27FC236}">
                <a16:creationId xmlns:a16="http://schemas.microsoft.com/office/drawing/2014/main" id="{5F463154-4A0D-4F40-A993-62517D76AB04}"/>
              </a:ext>
            </a:extLst>
          </p:cNvPr>
          <p:cNvPicPr>
            <a:picLocks noGrp="1" noChangeAspect="1"/>
          </p:cNvPicPr>
          <p:nvPr>
            <p:ph idx="4294967295"/>
          </p:nvPr>
        </p:nvPicPr>
        <p:blipFill>
          <a:blip r:embed="rId3"/>
          <a:stretch>
            <a:fillRect/>
          </a:stretch>
        </p:blipFill>
        <p:spPr>
          <a:xfrm>
            <a:off x="2888117" y="1605087"/>
            <a:ext cx="9124239" cy="3560679"/>
          </a:xfrm>
        </p:spPr>
      </p:pic>
    </p:spTree>
    <p:extLst>
      <p:ext uri="{BB962C8B-B14F-4D97-AF65-F5344CB8AC3E}">
        <p14:creationId xmlns:p14="http://schemas.microsoft.com/office/powerpoint/2010/main" val="177372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D6FE6-9B34-C851-D15A-7881B0F7B08B}"/>
              </a:ext>
            </a:extLst>
          </p:cNvPr>
          <p:cNvSpPr>
            <a:spLocks noGrp="1"/>
          </p:cNvSpPr>
          <p:nvPr>
            <p:ph type="title"/>
          </p:nvPr>
        </p:nvSpPr>
        <p:spPr/>
        <p:txBody>
          <a:bodyPr/>
          <a:lstStyle/>
          <a:p>
            <a:r>
              <a:rPr lang="en-US"/>
              <a:t>Finding #2: College Readiness</a:t>
            </a:r>
          </a:p>
        </p:txBody>
      </p:sp>
      <p:sp>
        <p:nvSpPr>
          <p:cNvPr id="3" name="Content Placeholder 2">
            <a:extLst>
              <a:ext uri="{FF2B5EF4-FFF2-40B4-BE49-F238E27FC236}">
                <a16:creationId xmlns:a16="http://schemas.microsoft.com/office/drawing/2014/main" id="{DD858C80-9F0E-2D4C-A1F4-B4D5DC6B13C8}"/>
              </a:ext>
            </a:extLst>
          </p:cNvPr>
          <p:cNvSpPr>
            <a:spLocks noGrp="1"/>
          </p:cNvSpPr>
          <p:nvPr>
            <p:ph idx="4294967295"/>
          </p:nvPr>
        </p:nvSpPr>
        <p:spPr>
          <a:xfrm>
            <a:off x="427512" y="1467902"/>
            <a:ext cx="3776353" cy="4186237"/>
          </a:xfrm>
        </p:spPr>
        <p:txBody>
          <a:bodyPr/>
          <a:lstStyle/>
          <a:p>
            <a:pPr marL="257175" indent="-257175">
              <a:buSzPct val="100000"/>
            </a:pPr>
            <a:r>
              <a:rPr lang="en-US">
                <a:latin typeface="Arial"/>
                <a:cs typeface="Arial"/>
              </a:rPr>
              <a:t>Students who earn AP scores of </a:t>
            </a:r>
            <a:br>
              <a:rPr lang="en-US"/>
            </a:br>
            <a:r>
              <a:rPr lang="en-US">
                <a:latin typeface="Arial"/>
                <a:cs typeface="Arial"/>
              </a:rPr>
              <a:t>2 are well prepared to succeed in introductory college coursework. </a:t>
            </a:r>
            <a:endParaRPr lang="en-US"/>
          </a:p>
          <a:p>
            <a:pPr marL="257175" indent="-257175">
              <a:buSzPct val="100000"/>
            </a:pPr>
            <a:r>
              <a:rPr lang="en-US">
                <a:latin typeface="Arial"/>
                <a:cs typeface="Arial"/>
              </a:rPr>
              <a:t>Compared to academically similar college peers who did not take the AP course, AP students who earn scores of 2 perform as well or better if they take those introductory college courses.</a:t>
            </a:r>
          </a:p>
        </p:txBody>
      </p:sp>
      <p:pic>
        <p:nvPicPr>
          <p:cNvPr id="7" name="Content Placeholder 6" descr="Graphical user interface&#10;&#10;Description automatically generated with low confidence">
            <a:extLst>
              <a:ext uri="{FF2B5EF4-FFF2-40B4-BE49-F238E27FC236}">
                <a16:creationId xmlns:a16="http://schemas.microsoft.com/office/drawing/2014/main" id="{F981CABD-DF90-A642-B757-448E41957690}"/>
              </a:ext>
            </a:extLst>
          </p:cNvPr>
          <p:cNvPicPr>
            <a:picLocks noGrp="1" noChangeAspect="1"/>
          </p:cNvPicPr>
          <p:nvPr>
            <p:ph idx="4294967295"/>
          </p:nvPr>
        </p:nvPicPr>
        <p:blipFill rotWithShape="1">
          <a:blip r:embed="rId2"/>
          <a:srcRect l="3910" r="6874"/>
          <a:stretch/>
        </p:blipFill>
        <p:spPr>
          <a:xfrm>
            <a:off x="4720470" y="1341913"/>
            <a:ext cx="7174123" cy="4465121"/>
          </a:xfrm>
        </p:spPr>
      </p:pic>
    </p:spTree>
    <p:extLst>
      <p:ext uri="{BB962C8B-B14F-4D97-AF65-F5344CB8AC3E}">
        <p14:creationId xmlns:p14="http://schemas.microsoft.com/office/powerpoint/2010/main" val="247638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40971F-5D6E-CD9E-2E6E-B239CCCA0F1D}"/>
              </a:ext>
            </a:extLst>
          </p:cNvPr>
          <p:cNvSpPr>
            <a:spLocks noGrp="1"/>
          </p:cNvSpPr>
          <p:nvPr>
            <p:ph type="title"/>
          </p:nvPr>
        </p:nvSpPr>
        <p:spPr>
          <a:xfrm>
            <a:off x="4920099" y="538394"/>
            <a:ext cx="6955226" cy="413175"/>
          </a:xfrm>
        </p:spPr>
        <p:txBody>
          <a:bodyPr/>
          <a:lstStyle/>
          <a:p>
            <a:r>
              <a:rPr lang="en-US"/>
              <a:t>Finding #3: Pathways and Progress</a:t>
            </a:r>
          </a:p>
        </p:txBody>
      </p:sp>
      <p:sp>
        <p:nvSpPr>
          <p:cNvPr id="5" name="Text Placeholder 4">
            <a:extLst>
              <a:ext uri="{FF2B5EF4-FFF2-40B4-BE49-F238E27FC236}">
                <a16:creationId xmlns:a16="http://schemas.microsoft.com/office/drawing/2014/main" id="{D0A19357-AA97-2D44-90E1-00174422B722}"/>
              </a:ext>
            </a:extLst>
          </p:cNvPr>
          <p:cNvSpPr>
            <a:spLocks noGrp="1"/>
          </p:cNvSpPr>
          <p:nvPr>
            <p:ph type="body" sz="quarter" idx="10"/>
          </p:nvPr>
        </p:nvSpPr>
        <p:spPr>
          <a:xfrm>
            <a:off x="454977" y="1503042"/>
            <a:ext cx="3843891" cy="4408714"/>
          </a:xfrm>
        </p:spPr>
        <p:txBody>
          <a:bodyPr>
            <a:normAutofit/>
          </a:bodyPr>
          <a:lstStyle/>
          <a:p>
            <a:r>
              <a:rPr lang="en-US"/>
              <a:t>Many </a:t>
            </a:r>
            <a:r>
              <a:rPr lang="en-US" b="1"/>
              <a:t>students who first score a 1 or 2 </a:t>
            </a:r>
            <a:r>
              <a:rPr lang="en-US"/>
              <a:t>on an AP Exam </a:t>
            </a:r>
            <a:r>
              <a:rPr lang="en-US" b="1"/>
              <a:t>will take further AP courses and score higher</a:t>
            </a:r>
            <a:r>
              <a:rPr lang="en-US"/>
              <a:t>. This trend is particularly true for 9th- and 10th-grade students who earn a score of 2 on their first AP Exam.</a:t>
            </a:r>
          </a:p>
          <a:p>
            <a:r>
              <a:rPr lang="en-US"/>
              <a:t>Depending on when students take their first AP Exam, 61%–84% of </a:t>
            </a:r>
            <a:r>
              <a:rPr lang="en-US" b="1"/>
              <a:t>students who earn a 2 on their first AP Exam will take another </a:t>
            </a:r>
            <a:r>
              <a:rPr lang="en-US"/>
              <a:t>AP Exam in subsequent years.</a:t>
            </a:r>
          </a:p>
          <a:p>
            <a:r>
              <a:rPr lang="en-US"/>
              <a:t> </a:t>
            </a:r>
            <a:r>
              <a:rPr lang="en-US" b="1"/>
              <a:t>Students who earn a 1 on their first </a:t>
            </a:r>
            <a:r>
              <a:rPr lang="en-US"/>
              <a:t>AP Exam </a:t>
            </a:r>
            <a:r>
              <a:rPr lang="en-US" b="1"/>
              <a:t>are also very likely</a:t>
            </a:r>
            <a:r>
              <a:rPr lang="en-US"/>
              <a:t> (49%–70%) </a:t>
            </a:r>
            <a:r>
              <a:rPr lang="en-US" b="1"/>
              <a:t>to take more AP </a:t>
            </a:r>
            <a:r>
              <a:rPr lang="en-US"/>
              <a:t>courses and exams in high school. </a:t>
            </a:r>
          </a:p>
          <a:p>
            <a:endParaRPr lang="en-US"/>
          </a:p>
        </p:txBody>
      </p:sp>
      <p:pic>
        <p:nvPicPr>
          <p:cNvPr id="7" name="Content Placeholder 6" descr="Chart, bar chart&#10;&#10;Description automatically generated">
            <a:extLst>
              <a:ext uri="{FF2B5EF4-FFF2-40B4-BE49-F238E27FC236}">
                <a16:creationId xmlns:a16="http://schemas.microsoft.com/office/drawing/2014/main" id="{9DE9CB46-DF74-7C45-A9C2-415A6B7279A2}"/>
              </a:ext>
            </a:extLst>
          </p:cNvPr>
          <p:cNvPicPr>
            <a:picLocks noGrp="1" noChangeAspect="1"/>
          </p:cNvPicPr>
          <p:nvPr>
            <p:ph idx="4294967295"/>
          </p:nvPr>
        </p:nvPicPr>
        <p:blipFill rotWithShape="1">
          <a:blip r:embed="rId3"/>
          <a:srcRect l="4633" r="2068"/>
          <a:stretch/>
        </p:blipFill>
        <p:spPr>
          <a:xfrm>
            <a:off x="4787757" y="1586167"/>
            <a:ext cx="7088510" cy="3440661"/>
          </a:xfrm>
        </p:spPr>
      </p:pic>
    </p:spTree>
    <p:extLst>
      <p:ext uri="{BB962C8B-B14F-4D97-AF65-F5344CB8AC3E}">
        <p14:creationId xmlns:p14="http://schemas.microsoft.com/office/powerpoint/2010/main" val="422780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F19376-40C5-8B4D-A0A6-B7CFAE040BC1}"/>
              </a:ext>
            </a:extLst>
          </p:cNvPr>
          <p:cNvSpPr>
            <a:spLocks noGrp="1"/>
          </p:cNvSpPr>
          <p:nvPr>
            <p:ph type="title"/>
          </p:nvPr>
        </p:nvSpPr>
        <p:spPr/>
        <p:txBody>
          <a:bodyPr/>
          <a:lstStyle/>
          <a:p>
            <a:r>
              <a:rPr lang="en-US"/>
              <a:t>Curious About Your Districts Data?</a:t>
            </a:r>
          </a:p>
        </p:txBody>
      </p:sp>
      <p:sp>
        <p:nvSpPr>
          <p:cNvPr id="7" name="Text Placeholder 6">
            <a:extLst>
              <a:ext uri="{FF2B5EF4-FFF2-40B4-BE49-F238E27FC236}">
                <a16:creationId xmlns:a16="http://schemas.microsoft.com/office/drawing/2014/main" id="{04890976-0A19-8248-B1B3-6AC438151C06}"/>
              </a:ext>
            </a:extLst>
          </p:cNvPr>
          <p:cNvSpPr>
            <a:spLocks noGrp="1"/>
          </p:cNvSpPr>
          <p:nvPr>
            <p:ph type="body" sz="quarter" idx="10"/>
          </p:nvPr>
        </p:nvSpPr>
        <p:spPr>
          <a:xfrm>
            <a:off x="2117661" y="1740546"/>
            <a:ext cx="6048329" cy="4408714"/>
          </a:xfrm>
        </p:spPr>
        <p:txBody>
          <a:bodyPr/>
          <a:lstStyle/>
          <a:p>
            <a:pPr marL="257175" indent="-257175"/>
            <a:r>
              <a:rPr lang="en-US" sz="1700">
                <a:latin typeface="Arial"/>
                <a:cs typeface="Arial"/>
              </a:rPr>
              <a:t>Let us walk with you!</a:t>
            </a:r>
          </a:p>
          <a:p>
            <a:pPr marL="257175" indent="-257175"/>
            <a:r>
              <a:rPr lang="en-US" sz="1700">
                <a:latin typeface="Arial"/>
                <a:cs typeface="Arial"/>
              </a:rPr>
              <a:t>Reach out to</a:t>
            </a:r>
            <a:r>
              <a:rPr lang="en-US" sz="1700">
                <a:solidFill>
                  <a:srgbClr val="C00000"/>
                </a:solidFill>
                <a:latin typeface="Arial"/>
                <a:cs typeface="Arial"/>
              </a:rPr>
              <a:t> </a:t>
            </a:r>
            <a:r>
              <a:rPr lang="en-US" sz="1700">
                <a:latin typeface="Arial"/>
                <a:cs typeface="Arial"/>
              </a:rPr>
              <a:t>your account manager to set up a data dive.</a:t>
            </a:r>
            <a:endParaRPr lang="en-US" sz="1700">
              <a:latin typeface="Arial"/>
              <a:ea typeface="Roboto"/>
              <a:cs typeface="Arial"/>
            </a:endParaRPr>
          </a:p>
          <a:p>
            <a:pPr marL="545465" lvl="1" indent="-113030"/>
            <a:r>
              <a:rPr lang="en-US" sz="1500">
                <a:latin typeface="Arial"/>
                <a:cs typeface="Arial"/>
              </a:rPr>
              <a:t>Where were you and where are you going?</a:t>
            </a:r>
            <a:endParaRPr lang="en-US" sz="1500">
              <a:latin typeface="Arial"/>
              <a:ea typeface="Roboto"/>
              <a:cs typeface="Arial"/>
            </a:endParaRPr>
          </a:p>
          <a:p>
            <a:pPr marL="545465" lvl="1" indent="-113030"/>
            <a:r>
              <a:rPr lang="en-US" sz="1500">
                <a:latin typeface="Arial"/>
                <a:cs typeface="Arial"/>
              </a:rPr>
              <a:t>Does your data support your goals and targets?</a:t>
            </a:r>
            <a:endParaRPr lang="en-US" altLang="en-US" sz="1500">
              <a:latin typeface="Arial"/>
              <a:cs typeface="Arial"/>
            </a:endParaRPr>
          </a:p>
          <a:p>
            <a:pPr marL="545465" lvl="1" indent="-113030"/>
            <a:r>
              <a:rPr lang="en-US" altLang="en-US" sz="1500">
                <a:latin typeface="Arial"/>
                <a:cs typeface="Arial"/>
              </a:rPr>
              <a:t>How can we support you in meeting those goals and targets?</a:t>
            </a:r>
            <a:endParaRPr lang="en-US" altLang="en-US" sz="1500">
              <a:latin typeface="Arial"/>
              <a:ea typeface="Roboto"/>
              <a:cs typeface="Arial"/>
            </a:endParaRPr>
          </a:p>
          <a:p>
            <a:pPr marL="998855" lvl="2" indent="-272415"/>
            <a:endParaRPr lang="en-US">
              <a:ea typeface="Roboto"/>
            </a:endParaRPr>
          </a:p>
          <a:p>
            <a:pPr marL="726440" lvl="2" indent="0">
              <a:buNone/>
            </a:pPr>
            <a:endParaRPr lang="en-US" sz="1500">
              <a:ea typeface="Roboto"/>
            </a:endParaRPr>
          </a:p>
        </p:txBody>
      </p:sp>
    </p:spTree>
    <p:extLst>
      <p:ext uri="{BB962C8B-B14F-4D97-AF65-F5344CB8AC3E}">
        <p14:creationId xmlns:p14="http://schemas.microsoft.com/office/powerpoint/2010/main" val="335135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a:t>Contents</a:t>
            </a:r>
          </a:p>
        </p:txBody>
      </p:sp>
      <p:sp>
        <p:nvSpPr>
          <p:cNvPr id="3" name="Rectangle 2"/>
          <p:cNvSpPr/>
          <p:nvPr/>
        </p:nvSpPr>
        <p:spPr>
          <a:xfrm>
            <a:off x="5959466" y="1364652"/>
            <a:ext cx="5683148" cy="496765"/>
          </a:xfrm>
          <a:prstGeom prst="rect">
            <a:avLst/>
          </a:prstGeom>
        </p:spPr>
        <p:txBody>
          <a:bodyPr wrap="square" lIns="0" tIns="45720" rIns="91440" bIns="45720" anchor="t">
            <a:normAutofit/>
          </a:bodyPr>
          <a:lstStyle/>
          <a:p>
            <a:r>
              <a:rPr lang="en-US" sz="2650">
                <a:latin typeface="+mj-lt"/>
              </a:rPr>
              <a:t>What Is AP?</a:t>
            </a:r>
          </a:p>
        </p:txBody>
      </p:sp>
      <p:sp>
        <p:nvSpPr>
          <p:cNvPr id="5" name="Rectangle 4"/>
          <p:cNvSpPr/>
          <p:nvPr/>
        </p:nvSpPr>
        <p:spPr>
          <a:xfrm>
            <a:off x="5313552" y="1364475"/>
            <a:ext cx="605381" cy="501356"/>
          </a:xfrm>
          <a:prstGeom prst="rect">
            <a:avLst/>
          </a:prstGeom>
        </p:spPr>
        <p:txBody>
          <a:bodyPr wrap="square" lIns="0">
            <a:spAutoFit/>
          </a:bodyPr>
          <a:lstStyle/>
          <a:p>
            <a:r>
              <a:rPr lang="en-US" sz="2658" b="1">
                <a:solidFill>
                  <a:schemeClr val="accent3"/>
                </a:solidFill>
                <a:latin typeface="+mj-lt"/>
              </a:rPr>
              <a:t>01</a:t>
            </a:r>
          </a:p>
        </p:txBody>
      </p:sp>
      <p:sp>
        <p:nvSpPr>
          <p:cNvPr id="6" name="Rectangle 5"/>
          <p:cNvSpPr/>
          <p:nvPr/>
        </p:nvSpPr>
        <p:spPr>
          <a:xfrm>
            <a:off x="5959466" y="2052240"/>
            <a:ext cx="5683148" cy="496765"/>
          </a:xfrm>
          <a:prstGeom prst="rect">
            <a:avLst/>
          </a:prstGeom>
        </p:spPr>
        <p:txBody>
          <a:bodyPr wrap="square" lIns="0">
            <a:normAutofit/>
          </a:bodyPr>
          <a:lstStyle/>
          <a:p>
            <a:r>
              <a:rPr lang="en-US" sz="2658">
                <a:latin typeface="+mj-lt"/>
              </a:rPr>
              <a:t>Why Offer AP? Discover the Benefits</a:t>
            </a:r>
          </a:p>
        </p:txBody>
      </p:sp>
      <p:sp>
        <p:nvSpPr>
          <p:cNvPr id="7" name="Rectangle 6"/>
          <p:cNvSpPr/>
          <p:nvPr/>
        </p:nvSpPr>
        <p:spPr>
          <a:xfrm>
            <a:off x="5313552" y="2052062"/>
            <a:ext cx="605381" cy="501356"/>
          </a:xfrm>
          <a:prstGeom prst="rect">
            <a:avLst/>
          </a:prstGeom>
        </p:spPr>
        <p:txBody>
          <a:bodyPr wrap="square" lIns="0">
            <a:spAutoFit/>
          </a:bodyPr>
          <a:lstStyle/>
          <a:p>
            <a:r>
              <a:rPr lang="en-US" sz="2658" b="1">
                <a:solidFill>
                  <a:schemeClr val="accent3"/>
                </a:solidFill>
                <a:latin typeface="+mj-lt"/>
              </a:rPr>
              <a:t>02</a:t>
            </a:r>
          </a:p>
        </p:txBody>
      </p:sp>
      <p:sp>
        <p:nvSpPr>
          <p:cNvPr id="8" name="Rectangle 7"/>
          <p:cNvSpPr/>
          <p:nvPr/>
        </p:nvSpPr>
        <p:spPr>
          <a:xfrm>
            <a:off x="5959466" y="2739827"/>
            <a:ext cx="5683148" cy="496765"/>
          </a:xfrm>
          <a:prstGeom prst="rect">
            <a:avLst/>
          </a:prstGeom>
        </p:spPr>
        <p:txBody>
          <a:bodyPr wrap="square" lIns="0" tIns="45720" rIns="91440" bIns="45720" anchor="t">
            <a:noAutofit/>
          </a:bodyPr>
          <a:lstStyle/>
          <a:p>
            <a:r>
              <a:rPr lang="en-US" sz="2650">
                <a:latin typeface="+mj-lt"/>
              </a:rPr>
              <a:t>AP and CTE: Working Together </a:t>
            </a:r>
            <a:br>
              <a:rPr lang="en-US" sz="2650">
                <a:latin typeface="+mj-lt"/>
              </a:rPr>
            </a:br>
            <a:r>
              <a:rPr lang="en-US" sz="2650">
                <a:latin typeface="+mj-lt"/>
              </a:rPr>
              <a:t>for All Students</a:t>
            </a:r>
          </a:p>
        </p:txBody>
      </p:sp>
      <p:sp>
        <p:nvSpPr>
          <p:cNvPr id="9" name="Rectangle 8"/>
          <p:cNvSpPr/>
          <p:nvPr/>
        </p:nvSpPr>
        <p:spPr>
          <a:xfrm>
            <a:off x="5313552" y="2739650"/>
            <a:ext cx="605381" cy="501356"/>
          </a:xfrm>
          <a:prstGeom prst="rect">
            <a:avLst/>
          </a:prstGeom>
        </p:spPr>
        <p:txBody>
          <a:bodyPr wrap="square" lIns="0">
            <a:spAutoFit/>
          </a:bodyPr>
          <a:lstStyle/>
          <a:p>
            <a:r>
              <a:rPr lang="en-US" sz="2658" b="1">
                <a:solidFill>
                  <a:schemeClr val="accent3"/>
                </a:solidFill>
                <a:latin typeface="+mj-lt"/>
              </a:rPr>
              <a:t>03</a:t>
            </a:r>
          </a:p>
        </p:txBody>
      </p:sp>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endParaRPr lang="en-US" sz="100">
              <a:solidFill>
                <a:srgbClr val="FFFFFF"/>
              </a:solidFill>
            </a:endParaRPr>
          </a:p>
        </p:txBody>
      </p:sp>
      <p:sp>
        <p:nvSpPr>
          <p:cNvPr id="11" name="Rectangle 10">
            <a:extLst>
              <a:ext uri="{FF2B5EF4-FFF2-40B4-BE49-F238E27FC236}">
                <a16:creationId xmlns:a16="http://schemas.microsoft.com/office/drawing/2014/main" id="{BCAC188C-342F-692E-8952-F1CC509BFB7F}"/>
              </a:ext>
            </a:extLst>
          </p:cNvPr>
          <p:cNvSpPr/>
          <p:nvPr/>
        </p:nvSpPr>
        <p:spPr>
          <a:xfrm>
            <a:off x="5959466" y="3842443"/>
            <a:ext cx="5683148" cy="496765"/>
          </a:xfrm>
          <a:prstGeom prst="rect">
            <a:avLst/>
          </a:prstGeom>
        </p:spPr>
        <p:txBody>
          <a:bodyPr wrap="square" lIns="0" tIns="45720" rIns="91440" bIns="45720" anchor="t">
            <a:normAutofit/>
          </a:bodyPr>
          <a:lstStyle/>
          <a:p>
            <a:r>
              <a:rPr lang="en-US" sz="2650">
                <a:latin typeface="+mj-lt"/>
              </a:rPr>
              <a:t>AP By the Numbers</a:t>
            </a:r>
          </a:p>
        </p:txBody>
      </p:sp>
      <p:sp>
        <p:nvSpPr>
          <p:cNvPr id="12" name="Rectangle 11">
            <a:extLst>
              <a:ext uri="{FF2B5EF4-FFF2-40B4-BE49-F238E27FC236}">
                <a16:creationId xmlns:a16="http://schemas.microsoft.com/office/drawing/2014/main" id="{15718A19-4E13-A982-D586-442DD2D960A1}"/>
              </a:ext>
            </a:extLst>
          </p:cNvPr>
          <p:cNvSpPr/>
          <p:nvPr/>
        </p:nvSpPr>
        <p:spPr>
          <a:xfrm>
            <a:off x="5313552" y="3842266"/>
            <a:ext cx="605381" cy="501356"/>
          </a:xfrm>
          <a:prstGeom prst="rect">
            <a:avLst/>
          </a:prstGeom>
        </p:spPr>
        <p:txBody>
          <a:bodyPr wrap="square" lIns="0">
            <a:spAutoFit/>
          </a:bodyPr>
          <a:lstStyle/>
          <a:p>
            <a:r>
              <a:rPr lang="en-US" sz="2658" b="1">
                <a:solidFill>
                  <a:schemeClr val="accent3"/>
                </a:solidFill>
                <a:latin typeface="+mj-lt"/>
              </a:rPr>
              <a:t>04</a:t>
            </a:r>
          </a:p>
        </p:txBody>
      </p:sp>
    </p:spTree>
    <p:extLst>
      <p:ext uri="{BB962C8B-B14F-4D97-AF65-F5344CB8AC3E}">
        <p14:creationId xmlns:p14="http://schemas.microsoft.com/office/powerpoint/2010/main" val="2860840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59"/>
          <p:cNvGrpSpPr>
            <a:grpSpLocks noChangeAspect="1"/>
          </p:cNvGrpSpPr>
          <p:nvPr/>
        </p:nvGrpSpPr>
        <p:grpSpPr bwMode="auto">
          <a:xfrm>
            <a:off x="2363346" y="1333501"/>
            <a:ext cx="7405516" cy="4698998"/>
            <a:chOff x="456" y="-2"/>
            <a:chExt cx="7177" cy="4554"/>
          </a:xfrm>
          <a:solidFill>
            <a:schemeClr val="accent4"/>
          </a:solidFill>
        </p:grpSpPr>
        <p:sp>
          <p:nvSpPr>
            <p:cNvPr id="75" name="Freeform 60"/>
            <p:cNvSpPr>
              <a:spLocks/>
            </p:cNvSpPr>
            <p:nvPr/>
          </p:nvSpPr>
          <p:spPr bwMode="auto">
            <a:xfrm>
              <a:off x="1111" y="4256"/>
              <a:ext cx="114" cy="116"/>
            </a:xfrm>
            <a:custGeom>
              <a:avLst/>
              <a:gdLst>
                <a:gd name="T0" fmla="*/ 98 w 114"/>
                <a:gd name="T1" fmla="*/ 0 h 116"/>
                <a:gd name="T2" fmla="*/ 84 w 114"/>
                <a:gd name="T3" fmla="*/ 10 h 116"/>
                <a:gd name="T4" fmla="*/ 49 w 114"/>
                <a:gd name="T5" fmla="*/ 38 h 116"/>
                <a:gd name="T6" fmla="*/ 10 w 114"/>
                <a:gd name="T7" fmla="*/ 61 h 116"/>
                <a:gd name="T8" fmla="*/ 0 w 114"/>
                <a:gd name="T9" fmla="*/ 67 h 116"/>
                <a:gd name="T10" fmla="*/ 8 w 114"/>
                <a:gd name="T11" fmla="*/ 110 h 116"/>
                <a:gd name="T12" fmla="*/ 30 w 114"/>
                <a:gd name="T13" fmla="*/ 116 h 116"/>
                <a:gd name="T14" fmla="*/ 98 w 114"/>
                <a:gd name="T15" fmla="*/ 75 h 116"/>
                <a:gd name="T16" fmla="*/ 86 w 114"/>
                <a:gd name="T17" fmla="*/ 57 h 116"/>
                <a:gd name="T18" fmla="*/ 90 w 114"/>
                <a:gd name="T19" fmla="*/ 43 h 116"/>
                <a:gd name="T20" fmla="*/ 79 w 114"/>
                <a:gd name="T21" fmla="*/ 51 h 116"/>
                <a:gd name="T22" fmla="*/ 47 w 114"/>
                <a:gd name="T23" fmla="*/ 43 h 116"/>
                <a:gd name="T24" fmla="*/ 67 w 114"/>
                <a:gd name="T25" fmla="*/ 30 h 116"/>
                <a:gd name="T26" fmla="*/ 82 w 114"/>
                <a:gd name="T27" fmla="*/ 36 h 116"/>
                <a:gd name="T28" fmla="*/ 110 w 114"/>
                <a:gd name="T29" fmla="*/ 24 h 116"/>
                <a:gd name="T30" fmla="*/ 114 w 114"/>
                <a:gd name="T31" fmla="*/ 16 h 116"/>
                <a:gd name="T32" fmla="*/ 94 w 114"/>
                <a:gd name="T33" fmla="*/ 8 h 116"/>
                <a:gd name="T34" fmla="*/ 98 w 114"/>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116">
                  <a:moveTo>
                    <a:pt x="98" y="0"/>
                  </a:moveTo>
                  <a:lnTo>
                    <a:pt x="84" y="10"/>
                  </a:lnTo>
                  <a:lnTo>
                    <a:pt x="49" y="38"/>
                  </a:lnTo>
                  <a:lnTo>
                    <a:pt x="10" y="61"/>
                  </a:lnTo>
                  <a:lnTo>
                    <a:pt x="0" y="67"/>
                  </a:lnTo>
                  <a:lnTo>
                    <a:pt x="8" y="110"/>
                  </a:lnTo>
                  <a:lnTo>
                    <a:pt x="30" y="116"/>
                  </a:lnTo>
                  <a:lnTo>
                    <a:pt x="98" y="75"/>
                  </a:lnTo>
                  <a:lnTo>
                    <a:pt x="86" y="57"/>
                  </a:lnTo>
                  <a:lnTo>
                    <a:pt x="90" y="43"/>
                  </a:lnTo>
                  <a:lnTo>
                    <a:pt x="79" y="51"/>
                  </a:lnTo>
                  <a:lnTo>
                    <a:pt x="47" y="43"/>
                  </a:lnTo>
                  <a:lnTo>
                    <a:pt x="67" y="30"/>
                  </a:lnTo>
                  <a:lnTo>
                    <a:pt x="82" y="36"/>
                  </a:lnTo>
                  <a:lnTo>
                    <a:pt x="110" y="24"/>
                  </a:lnTo>
                  <a:lnTo>
                    <a:pt x="114" y="16"/>
                  </a:lnTo>
                  <a:lnTo>
                    <a:pt x="94" y="8"/>
                  </a:lnTo>
                  <a:lnTo>
                    <a:pt x="98" y="0"/>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76" name="Freeform 61"/>
            <p:cNvSpPr>
              <a:spLocks/>
            </p:cNvSpPr>
            <p:nvPr/>
          </p:nvSpPr>
          <p:spPr bwMode="auto">
            <a:xfrm>
              <a:off x="667" y="3342"/>
              <a:ext cx="1418" cy="1210"/>
            </a:xfrm>
            <a:custGeom>
              <a:avLst/>
              <a:gdLst>
                <a:gd name="T0" fmla="*/ 663 w 725"/>
                <a:gd name="T1" fmla="*/ 518 h 618"/>
                <a:gd name="T2" fmla="*/ 611 w 725"/>
                <a:gd name="T3" fmla="*/ 457 h 618"/>
                <a:gd name="T4" fmla="*/ 581 w 725"/>
                <a:gd name="T5" fmla="*/ 450 h 618"/>
                <a:gd name="T6" fmla="*/ 531 w 725"/>
                <a:gd name="T7" fmla="*/ 433 h 618"/>
                <a:gd name="T8" fmla="*/ 495 w 725"/>
                <a:gd name="T9" fmla="*/ 421 h 618"/>
                <a:gd name="T10" fmla="*/ 453 w 725"/>
                <a:gd name="T11" fmla="*/ 65 h 618"/>
                <a:gd name="T12" fmla="*/ 363 w 725"/>
                <a:gd name="T13" fmla="*/ 42 h 618"/>
                <a:gd name="T14" fmla="*/ 329 w 725"/>
                <a:gd name="T15" fmla="*/ 20 h 618"/>
                <a:gd name="T16" fmla="*/ 296 w 725"/>
                <a:gd name="T17" fmla="*/ 12 h 618"/>
                <a:gd name="T18" fmla="*/ 243 w 725"/>
                <a:gd name="T19" fmla="*/ 21 h 618"/>
                <a:gd name="T20" fmla="*/ 186 w 725"/>
                <a:gd name="T21" fmla="*/ 54 h 618"/>
                <a:gd name="T22" fmla="*/ 177 w 725"/>
                <a:gd name="T23" fmla="*/ 93 h 618"/>
                <a:gd name="T24" fmla="*/ 190 w 725"/>
                <a:gd name="T25" fmla="*/ 131 h 618"/>
                <a:gd name="T26" fmla="*/ 162 w 725"/>
                <a:gd name="T27" fmla="*/ 152 h 618"/>
                <a:gd name="T28" fmla="*/ 141 w 725"/>
                <a:gd name="T29" fmla="*/ 135 h 618"/>
                <a:gd name="T30" fmla="*/ 99 w 725"/>
                <a:gd name="T31" fmla="*/ 140 h 618"/>
                <a:gd name="T32" fmla="*/ 110 w 725"/>
                <a:gd name="T33" fmla="*/ 188 h 618"/>
                <a:gd name="T34" fmla="*/ 177 w 725"/>
                <a:gd name="T35" fmla="*/ 209 h 618"/>
                <a:gd name="T36" fmla="*/ 186 w 725"/>
                <a:gd name="T37" fmla="*/ 233 h 618"/>
                <a:gd name="T38" fmla="*/ 155 w 725"/>
                <a:gd name="T39" fmla="*/ 252 h 618"/>
                <a:gd name="T40" fmla="*/ 111 w 725"/>
                <a:gd name="T41" fmla="*/ 254 h 618"/>
                <a:gd name="T42" fmla="*/ 75 w 725"/>
                <a:gd name="T43" fmla="*/ 315 h 618"/>
                <a:gd name="T44" fmla="*/ 71 w 725"/>
                <a:gd name="T45" fmla="*/ 334 h 618"/>
                <a:gd name="T46" fmla="*/ 110 w 725"/>
                <a:gd name="T47" fmla="*/ 371 h 618"/>
                <a:gd name="T48" fmla="*/ 116 w 725"/>
                <a:gd name="T49" fmla="*/ 397 h 618"/>
                <a:gd name="T50" fmla="*/ 114 w 725"/>
                <a:gd name="T51" fmla="*/ 424 h 618"/>
                <a:gd name="T52" fmla="*/ 150 w 725"/>
                <a:gd name="T53" fmla="*/ 421 h 618"/>
                <a:gd name="T54" fmla="*/ 172 w 725"/>
                <a:gd name="T55" fmla="*/ 433 h 618"/>
                <a:gd name="T56" fmla="*/ 187 w 725"/>
                <a:gd name="T57" fmla="*/ 453 h 618"/>
                <a:gd name="T58" fmla="*/ 142 w 725"/>
                <a:gd name="T59" fmla="*/ 506 h 618"/>
                <a:gd name="T60" fmla="*/ 97 w 725"/>
                <a:gd name="T61" fmla="*/ 525 h 618"/>
                <a:gd name="T62" fmla="*/ 54 w 725"/>
                <a:gd name="T63" fmla="*/ 533 h 618"/>
                <a:gd name="T64" fmla="*/ 4 w 725"/>
                <a:gd name="T65" fmla="*/ 551 h 618"/>
                <a:gd name="T66" fmla="*/ 42 w 725"/>
                <a:gd name="T67" fmla="*/ 547 h 618"/>
                <a:gd name="T68" fmla="*/ 101 w 725"/>
                <a:gd name="T69" fmla="*/ 536 h 618"/>
                <a:gd name="T70" fmla="*/ 134 w 725"/>
                <a:gd name="T71" fmla="*/ 530 h 618"/>
                <a:gd name="T72" fmla="*/ 166 w 725"/>
                <a:gd name="T73" fmla="*/ 509 h 618"/>
                <a:gd name="T74" fmla="*/ 263 w 725"/>
                <a:gd name="T75" fmla="*/ 455 h 618"/>
                <a:gd name="T76" fmla="*/ 282 w 725"/>
                <a:gd name="T77" fmla="*/ 419 h 618"/>
                <a:gd name="T78" fmla="*/ 346 w 725"/>
                <a:gd name="T79" fmla="*/ 390 h 618"/>
                <a:gd name="T80" fmla="*/ 312 w 725"/>
                <a:gd name="T81" fmla="*/ 403 h 618"/>
                <a:gd name="T82" fmla="*/ 294 w 725"/>
                <a:gd name="T83" fmla="*/ 439 h 618"/>
                <a:gd name="T84" fmla="*/ 346 w 725"/>
                <a:gd name="T85" fmla="*/ 420 h 618"/>
                <a:gd name="T86" fmla="*/ 374 w 725"/>
                <a:gd name="T87" fmla="*/ 435 h 618"/>
                <a:gd name="T88" fmla="*/ 378 w 725"/>
                <a:gd name="T89" fmla="*/ 406 h 618"/>
                <a:gd name="T90" fmla="*/ 411 w 725"/>
                <a:gd name="T91" fmla="*/ 413 h 618"/>
                <a:gd name="T92" fmla="*/ 492 w 725"/>
                <a:gd name="T93" fmla="*/ 437 h 618"/>
                <a:gd name="T94" fmla="*/ 522 w 725"/>
                <a:gd name="T95" fmla="*/ 451 h 618"/>
                <a:gd name="T96" fmla="*/ 590 w 725"/>
                <a:gd name="T97" fmla="*/ 489 h 618"/>
                <a:gd name="T98" fmla="*/ 597 w 725"/>
                <a:gd name="T99" fmla="*/ 522 h 618"/>
                <a:gd name="T100" fmla="*/ 626 w 725"/>
                <a:gd name="T101" fmla="*/ 564 h 618"/>
                <a:gd name="T102" fmla="*/ 639 w 725"/>
                <a:gd name="T103" fmla="*/ 570 h 618"/>
                <a:gd name="T104" fmla="*/ 647 w 725"/>
                <a:gd name="T105" fmla="*/ 591 h 618"/>
                <a:gd name="T106" fmla="*/ 668 w 725"/>
                <a:gd name="T107" fmla="*/ 615 h 618"/>
                <a:gd name="T108" fmla="*/ 677 w 725"/>
                <a:gd name="T109" fmla="*/ 607 h 618"/>
                <a:gd name="T110" fmla="*/ 684 w 725"/>
                <a:gd name="T111" fmla="*/ 583 h 618"/>
                <a:gd name="T112" fmla="*/ 721 w 725"/>
                <a:gd name="T113" fmla="*/ 601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5" h="618">
                  <a:moveTo>
                    <a:pt x="719" y="559"/>
                  </a:moveTo>
                  <a:cubicBezTo>
                    <a:pt x="699" y="551"/>
                    <a:pt x="699" y="551"/>
                    <a:pt x="699" y="551"/>
                  </a:cubicBezTo>
                  <a:cubicBezTo>
                    <a:pt x="678" y="544"/>
                    <a:pt x="678" y="544"/>
                    <a:pt x="678" y="544"/>
                  </a:cubicBezTo>
                  <a:cubicBezTo>
                    <a:pt x="672" y="528"/>
                    <a:pt x="672" y="528"/>
                    <a:pt x="672" y="528"/>
                  </a:cubicBezTo>
                  <a:cubicBezTo>
                    <a:pt x="663" y="518"/>
                    <a:pt x="663" y="518"/>
                    <a:pt x="663" y="518"/>
                  </a:cubicBezTo>
                  <a:cubicBezTo>
                    <a:pt x="652" y="502"/>
                    <a:pt x="652" y="502"/>
                    <a:pt x="652" y="502"/>
                  </a:cubicBezTo>
                  <a:cubicBezTo>
                    <a:pt x="639" y="478"/>
                    <a:pt x="639" y="478"/>
                    <a:pt x="639" y="478"/>
                  </a:cubicBezTo>
                  <a:cubicBezTo>
                    <a:pt x="623" y="471"/>
                    <a:pt x="623" y="471"/>
                    <a:pt x="623" y="471"/>
                  </a:cubicBezTo>
                  <a:cubicBezTo>
                    <a:pt x="619" y="461"/>
                    <a:pt x="619" y="461"/>
                    <a:pt x="619" y="461"/>
                  </a:cubicBezTo>
                  <a:cubicBezTo>
                    <a:pt x="611" y="457"/>
                    <a:pt x="611" y="457"/>
                    <a:pt x="611" y="457"/>
                  </a:cubicBezTo>
                  <a:cubicBezTo>
                    <a:pt x="608" y="445"/>
                    <a:pt x="608" y="445"/>
                    <a:pt x="608" y="445"/>
                  </a:cubicBezTo>
                  <a:cubicBezTo>
                    <a:pt x="597" y="438"/>
                    <a:pt x="597" y="438"/>
                    <a:pt x="597" y="438"/>
                  </a:cubicBezTo>
                  <a:cubicBezTo>
                    <a:pt x="590" y="443"/>
                    <a:pt x="590" y="443"/>
                    <a:pt x="590" y="443"/>
                  </a:cubicBezTo>
                  <a:cubicBezTo>
                    <a:pt x="586" y="444"/>
                    <a:pt x="586" y="444"/>
                    <a:pt x="586" y="444"/>
                  </a:cubicBezTo>
                  <a:cubicBezTo>
                    <a:pt x="581" y="450"/>
                    <a:pt x="581" y="450"/>
                    <a:pt x="581" y="450"/>
                  </a:cubicBezTo>
                  <a:cubicBezTo>
                    <a:pt x="580" y="463"/>
                    <a:pt x="580" y="463"/>
                    <a:pt x="580" y="463"/>
                  </a:cubicBezTo>
                  <a:cubicBezTo>
                    <a:pt x="576" y="464"/>
                    <a:pt x="576" y="464"/>
                    <a:pt x="576" y="464"/>
                  </a:cubicBezTo>
                  <a:cubicBezTo>
                    <a:pt x="561" y="472"/>
                    <a:pt x="561" y="472"/>
                    <a:pt x="561" y="472"/>
                  </a:cubicBezTo>
                  <a:cubicBezTo>
                    <a:pt x="559" y="460"/>
                    <a:pt x="559" y="460"/>
                    <a:pt x="559" y="460"/>
                  </a:cubicBezTo>
                  <a:cubicBezTo>
                    <a:pt x="531" y="433"/>
                    <a:pt x="531" y="433"/>
                    <a:pt x="531" y="433"/>
                  </a:cubicBezTo>
                  <a:cubicBezTo>
                    <a:pt x="530" y="422"/>
                    <a:pt x="530" y="422"/>
                    <a:pt x="530" y="422"/>
                  </a:cubicBezTo>
                  <a:cubicBezTo>
                    <a:pt x="521" y="422"/>
                    <a:pt x="521" y="422"/>
                    <a:pt x="521" y="422"/>
                  </a:cubicBezTo>
                  <a:cubicBezTo>
                    <a:pt x="515" y="427"/>
                    <a:pt x="515" y="427"/>
                    <a:pt x="515" y="427"/>
                  </a:cubicBezTo>
                  <a:cubicBezTo>
                    <a:pt x="502" y="426"/>
                    <a:pt x="502" y="426"/>
                    <a:pt x="502" y="426"/>
                  </a:cubicBezTo>
                  <a:cubicBezTo>
                    <a:pt x="495" y="421"/>
                    <a:pt x="495" y="421"/>
                    <a:pt x="495" y="421"/>
                  </a:cubicBezTo>
                  <a:cubicBezTo>
                    <a:pt x="495" y="420"/>
                    <a:pt x="495" y="420"/>
                    <a:pt x="495" y="420"/>
                  </a:cubicBezTo>
                  <a:cubicBezTo>
                    <a:pt x="496" y="80"/>
                    <a:pt x="496" y="80"/>
                    <a:pt x="496" y="80"/>
                  </a:cubicBezTo>
                  <a:cubicBezTo>
                    <a:pt x="479" y="69"/>
                    <a:pt x="479" y="69"/>
                    <a:pt x="479" y="69"/>
                  </a:cubicBezTo>
                  <a:cubicBezTo>
                    <a:pt x="460" y="62"/>
                    <a:pt x="460" y="62"/>
                    <a:pt x="460" y="62"/>
                  </a:cubicBezTo>
                  <a:cubicBezTo>
                    <a:pt x="453" y="65"/>
                    <a:pt x="453" y="65"/>
                    <a:pt x="453" y="65"/>
                  </a:cubicBezTo>
                  <a:cubicBezTo>
                    <a:pt x="444" y="68"/>
                    <a:pt x="444" y="68"/>
                    <a:pt x="444" y="68"/>
                  </a:cubicBezTo>
                  <a:cubicBezTo>
                    <a:pt x="424" y="57"/>
                    <a:pt x="424" y="57"/>
                    <a:pt x="424" y="57"/>
                  </a:cubicBezTo>
                  <a:cubicBezTo>
                    <a:pt x="417" y="61"/>
                    <a:pt x="417" y="61"/>
                    <a:pt x="417" y="61"/>
                  </a:cubicBezTo>
                  <a:cubicBezTo>
                    <a:pt x="392" y="44"/>
                    <a:pt x="392" y="44"/>
                    <a:pt x="392" y="44"/>
                  </a:cubicBezTo>
                  <a:cubicBezTo>
                    <a:pt x="363" y="42"/>
                    <a:pt x="363" y="42"/>
                    <a:pt x="363" y="42"/>
                  </a:cubicBezTo>
                  <a:cubicBezTo>
                    <a:pt x="355" y="35"/>
                    <a:pt x="355" y="35"/>
                    <a:pt x="355" y="35"/>
                  </a:cubicBezTo>
                  <a:cubicBezTo>
                    <a:pt x="354" y="21"/>
                    <a:pt x="354" y="21"/>
                    <a:pt x="354" y="21"/>
                  </a:cubicBezTo>
                  <a:cubicBezTo>
                    <a:pt x="340" y="20"/>
                    <a:pt x="340" y="20"/>
                    <a:pt x="340" y="20"/>
                  </a:cubicBezTo>
                  <a:cubicBezTo>
                    <a:pt x="333" y="27"/>
                    <a:pt x="333" y="27"/>
                    <a:pt x="333" y="27"/>
                  </a:cubicBezTo>
                  <a:cubicBezTo>
                    <a:pt x="329" y="20"/>
                    <a:pt x="329" y="20"/>
                    <a:pt x="329" y="20"/>
                  </a:cubicBezTo>
                  <a:cubicBezTo>
                    <a:pt x="331" y="16"/>
                    <a:pt x="331" y="16"/>
                    <a:pt x="331" y="16"/>
                  </a:cubicBezTo>
                  <a:cubicBezTo>
                    <a:pt x="324" y="9"/>
                    <a:pt x="324" y="9"/>
                    <a:pt x="324" y="9"/>
                  </a:cubicBezTo>
                  <a:cubicBezTo>
                    <a:pt x="310" y="0"/>
                    <a:pt x="310" y="0"/>
                    <a:pt x="310" y="0"/>
                  </a:cubicBezTo>
                  <a:cubicBezTo>
                    <a:pt x="307" y="0"/>
                    <a:pt x="307" y="0"/>
                    <a:pt x="307" y="0"/>
                  </a:cubicBezTo>
                  <a:cubicBezTo>
                    <a:pt x="296" y="12"/>
                    <a:pt x="296" y="12"/>
                    <a:pt x="296" y="12"/>
                  </a:cubicBezTo>
                  <a:cubicBezTo>
                    <a:pt x="277" y="13"/>
                    <a:pt x="277" y="13"/>
                    <a:pt x="277" y="13"/>
                  </a:cubicBezTo>
                  <a:cubicBezTo>
                    <a:pt x="273" y="10"/>
                    <a:pt x="273" y="10"/>
                    <a:pt x="273" y="10"/>
                  </a:cubicBezTo>
                  <a:cubicBezTo>
                    <a:pt x="270" y="10"/>
                    <a:pt x="270" y="10"/>
                    <a:pt x="270" y="10"/>
                  </a:cubicBezTo>
                  <a:cubicBezTo>
                    <a:pt x="255" y="19"/>
                    <a:pt x="255" y="19"/>
                    <a:pt x="255" y="19"/>
                  </a:cubicBezTo>
                  <a:cubicBezTo>
                    <a:pt x="243" y="21"/>
                    <a:pt x="243" y="21"/>
                    <a:pt x="243" y="21"/>
                  </a:cubicBezTo>
                  <a:cubicBezTo>
                    <a:pt x="237" y="17"/>
                    <a:pt x="237" y="17"/>
                    <a:pt x="237" y="17"/>
                  </a:cubicBezTo>
                  <a:cubicBezTo>
                    <a:pt x="223" y="26"/>
                    <a:pt x="223" y="26"/>
                    <a:pt x="223" y="26"/>
                  </a:cubicBezTo>
                  <a:cubicBezTo>
                    <a:pt x="219" y="39"/>
                    <a:pt x="219" y="39"/>
                    <a:pt x="219" y="39"/>
                  </a:cubicBezTo>
                  <a:cubicBezTo>
                    <a:pt x="204" y="53"/>
                    <a:pt x="204" y="53"/>
                    <a:pt x="204" y="53"/>
                  </a:cubicBezTo>
                  <a:cubicBezTo>
                    <a:pt x="186" y="54"/>
                    <a:pt x="186" y="54"/>
                    <a:pt x="186" y="54"/>
                  </a:cubicBezTo>
                  <a:cubicBezTo>
                    <a:pt x="179" y="52"/>
                    <a:pt x="179" y="52"/>
                    <a:pt x="179" y="52"/>
                  </a:cubicBezTo>
                  <a:cubicBezTo>
                    <a:pt x="167" y="52"/>
                    <a:pt x="167" y="52"/>
                    <a:pt x="167" y="52"/>
                  </a:cubicBezTo>
                  <a:cubicBezTo>
                    <a:pt x="157" y="58"/>
                    <a:pt x="157" y="58"/>
                    <a:pt x="157" y="58"/>
                  </a:cubicBezTo>
                  <a:cubicBezTo>
                    <a:pt x="166" y="74"/>
                    <a:pt x="166" y="74"/>
                    <a:pt x="166" y="74"/>
                  </a:cubicBezTo>
                  <a:cubicBezTo>
                    <a:pt x="177" y="93"/>
                    <a:pt x="177" y="93"/>
                    <a:pt x="177" y="93"/>
                  </a:cubicBezTo>
                  <a:cubicBezTo>
                    <a:pt x="181" y="109"/>
                    <a:pt x="181" y="109"/>
                    <a:pt x="181" y="109"/>
                  </a:cubicBezTo>
                  <a:cubicBezTo>
                    <a:pt x="179" y="116"/>
                    <a:pt x="179" y="116"/>
                    <a:pt x="179" y="116"/>
                  </a:cubicBezTo>
                  <a:cubicBezTo>
                    <a:pt x="180" y="119"/>
                    <a:pt x="180" y="119"/>
                    <a:pt x="180" y="119"/>
                  </a:cubicBezTo>
                  <a:cubicBezTo>
                    <a:pt x="195" y="127"/>
                    <a:pt x="195" y="127"/>
                    <a:pt x="195" y="127"/>
                  </a:cubicBezTo>
                  <a:cubicBezTo>
                    <a:pt x="190" y="131"/>
                    <a:pt x="190" y="131"/>
                    <a:pt x="190" y="131"/>
                  </a:cubicBezTo>
                  <a:cubicBezTo>
                    <a:pt x="194" y="143"/>
                    <a:pt x="194" y="143"/>
                    <a:pt x="194" y="143"/>
                  </a:cubicBezTo>
                  <a:cubicBezTo>
                    <a:pt x="204" y="162"/>
                    <a:pt x="204" y="162"/>
                    <a:pt x="204" y="162"/>
                  </a:cubicBezTo>
                  <a:cubicBezTo>
                    <a:pt x="195" y="167"/>
                    <a:pt x="195" y="167"/>
                    <a:pt x="195" y="167"/>
                  </a:cubicBezTo>
                  <a:cubicBezTo>
                    <a:pt x="174" y="159"/>
                    <a:pt x="174" y="159"/>
                    <a:pt x="174" y="159"/>
                  </a:cubicBezTo>
                  <a:cubicBezTo>
                    <a:pt x="162" y="152"/>
                    <a:pt x="162" y="152"/>
                    <a:pt x="162" y="152"/>
                  </a:cubicBezTo>
                  <a:cubicBezTo>
                    <a:pt x="165" y="145"/>
                    <a:pt x="165" y="145"/>
                    <a:pt x="165" y="145"/>
                  </a:cubicBezTo>
                  <a:cubicBezTo>
                    <a:pt x="170" y="138"/>
                    <a:pt x="170" y="138"/>
                    <a:pt x="170" y="138"/>
                  </a:cubicBezTo>
                  <a:cubicBezTo>
                    <a:pt x="165" y="134"/>
                    <a:pt x="165" y="134"/>
                    <a:pt x="165" y="134"/>
                  </a:cubicBezTo>
                  <a:cubicBezTo>
                    <a:pt x="155" y="133"/>
                    <a:pt x="155" y="133"/>
                    <a:pt x="155" y="133"/>
                  </a:cubicBezTo>
                  <a:cubicBezTo>
                    <a:pt x="141" y="135"/>
                    <a:pt x="141" y="135"/>
                    <a:pt x="141" y="135"/>
                  </a:cubicBezTo>
                  <a:cubicBezTo>
                    <a:pt x="142" y="142"/>
                    <a:pt x="142" y="142"/>
                    <a:pt x="142" y="142"/>
                  </a:cubicBezTo>
                  <a:cubicBezTo>
                    <a:pt x="138" y="142"/>
                    <a:pt x="138" y="142"/>
                    <a:pt x="138" y="142"/>
                  </a:cubicBezTo>
                  <a:cubicBezTo>
                    <a:pt x="134" y="138"/>
                    <a:pt x="134" y="138"/>
                    <a:pt x="134" y="138"/>
                  </a:cubicBezTo>
                  <a:cubicBezTo>
                    <a:pt x="126" y="138"/>
                    <a:pt x="126" y="138"/>
                    <a:pt x="126" y="138"/>
                  </a:cubicBezTo>
                  <a:cubicBezTo>
                    <a:pt x="99" y="140"/>
                    <a:pt x="99" y="140"/>
                    <a:pt x="99" y="140"/>
                  </a:cubicBezTo>
                  <a:cubicBezTo>
                    <a:pt x="98" y="142"/>
                    <a:pt x="98" y="142"/>
                    <a:pt x="98" y="142"/>
                  </a:cubicBezTo>
                  <a:cubicBezTo>
                    <a:pt x="105" y="155"/>
                    <a:pt x="105" y="155"/>
                    <a:pt x="105" y="155"/>
                  </a:cubicBezTo>
                  <a:cubicBezTo>
                    <a:pt x="114" y="163"/>
                    <a:pt x="114" y="163"/>
                    <a:pt x="114" y="163"/>
                  </a:cubicBezTo>
                  <a:cubicBezTo>
                    <a:pt x="112" y="174"/>
                    <a:pt x="112" y="174"/>
                    <a:pt x="112" y="174"/>
                  </a:cubicBezTo>
                  <a:cubicBezTo>
                    <a:pt x="110" y="188"/>
                    <a:pt x="110" y="188"/>
                    <a:pt x="110" y="188"/>
                  </a:cubicBezTo>
                  <a:cubicBezTo>
                    <a:pt x="123" y="202"/>
                    <a:pt x="123" y="202"/>
                    <a:pt x="123" y="202"/>
                  </a:cubicBezTo>
                  <a:cubicBezTo>
                    <a:pt x="143" y="203"/>
                    <a:pt x="143" y="203"/>
                    <a:pt x="143" y="203"/>
                  </a:cubicBezTo>
                  <a:cubicBezTo>
                    <a:pt x="158" y="210"/>
                    <a:pt x="158" y="210"/>
                    <a:pt x="158" y="210"/>
                  </a:cubicBezTo>
                  <a:cubicBezTo>
                    <a:pt x="165" y="212"/>
                    <a:pt x="165" y="212"/>
                    <a:pt x="165" y="212"/>
                  </a:cubicBezTo>
                  <a:cubicBezTo>
                    <a:pt x="177" y="209"/>
                    <a:pt x="177" y="209"/>
                    <a:pt x="177" y="209"/>
                  </a:cubicBezTo>
                  <a:cubicBezTo>
                    <a:pt x="189" y="205"/>
                    <a:pt x="189" y="205"/>
                    <a:pt x="189" y="205"/>
                  </a:cubicBezTo>
                  <a:cubicBezTo>
                    <a:pt x="194" y="215"/>
                    <a:pt x="194" y="215"/>
                    <a:pt x="194" y="215"/>
                  </a:cubicBezTo>
                  <a:cubicBezTo>
                    <a:pt x="193" y="216"/>
                    <a:pt x="193" y="216"/>
                    <a:pt x="193" y="216"/>
                  </a:cubicBezTo>
                  <a:cubicBezTo>
                    <a:pt x="193" y="216"/>
                    <a:pt x="192" y="218"/>
                    <a:pt x="189" y="220"/>
                  </a:cubicBezTo>
                  <a:cubicBezTo>
                    <a:pt x="188" y="221"/>
                    <a:pt x="186" y="227"/>
                    <a:pt x="186" y="233"/>
                  </a:cubicBezTo>
                  <a:cubicBezTo>
                    <a:pt x="182" y="251"/>
                    <a:pt x="182" y="251"/>
                    <a:pt x="182" y="251"/>
                  </a:cubicBezTo>
                  <a:cubicBezTo>
                    <a:pt x="172" y="257"/>
                    <a:pt x="172" y="257"/>
                    <a:pt x="172" y="257"/>
                  </a:cubicBezTo>
                  <a:cubicBezTo>
                    <a:pt x="165" y="257"/>
                    <a:pt x="165" y="257"/>
                    <a:pt x="165" y="257"/>
                  </a:cubicBezTo>
                  <a:cubicBezTo>
                    <a:pt x="161" y="254"/>
                    <a:pt x="161" y="254"/>
                    <a:pt x="161" y="254"/>
                  </a:cubicBezTo>
                  <a:cubicBezTo>
                    <a:pt x="155" y="252"/>
                    <a:pt x="155" y="252"/>
                    <a:pt x="155" y="252"/>
                  </a:cubicBezTo>
                  <a:cubicBezTo>
                    <a:pt x="143" y="261"/>
                    <a:pt x="143" y="261"/>
                    <a:pt x="143" y="261"/>
                  </a:cubicBezTo>
                  <a:cubicBezTo>
                    <a:pt x="131" y="263"/>
                    <a:pt x="131" y="263"/>
                    <a:pt x="131" y="263"/>
                  </a:cubicBezTo>
                  <a:cubicBezTo>
                    <a:pt x="130" y="253"/>
                    <a:pt x="130" y="253"/>
                    <a:pt x="130" y="253"/>
                  </a:cubicBezTo>
                  <a:cubicBezTo>
                    <a:pt x="121" y="249"/>
                    <a:pt x="121" y="249"/>
                    <a:pt x="121" y="249"/>
                  </a:cubicBezTo>
                  <a:cubicBezTo>
                    <a:pt x="111" y="254"/>
                    <a:pt x="111" y="254"/>
                    <a:pt x="111" y="254"/>
                  </a:cubicBezTo>
                  <a:cubicBezTo>
                    <a:pt x="104" y="268"/>
                    <a:pt x="104" y="268"/>
                    <a:pt x="104" y="268"/>
                  </a:cubicBezTo>
                  <a:cubicBezTo>
                    <a:pt x="93" y="275"/>
                    <a:pt x="93" y="275"/>
                    <a:pt x="93" y="275"/>
                  </a:cubicBezTo>
                  <a:cubicBezTo>
                    <a:pt x="76" y="287"/>
                    <a:pt x="76" y="287"/>
                    <a:pt x="76" y="287"/>
                  </a:cubicBezTo>
                  <a:cubicBezTo>
                    <a:pt x="72" y="306"/>
                    <a:pt x="72" y="306"/>
                    <a:pt x="72" y="306"/>
                  </a:cubicBezTo>
                  <a:cubicBezTo>
                    <a:pt x="75" y="315"/>
                    <a:pt x="75" y="315"/>
                    <a:pt x="75" y="315"/>
                  </a:cubicBezTo>
                  <a:cubicBezTo>
                    <a:pt x="80" y="314"/>
                    <a:pt x="80" y="314"/>
                    <a:pt x="80" y="314"/>
                  </a:cubicBezTo>
                  <a:cubicBezTo>
                    <a:pt x="85" y="317"/>
                    <a:pt x="85" y="317"/>
                    <a:pt x="85" y="317"/>
                  </a:cubicBezTo>
                  <a:cubicBezTo>
                    <a:pt x="80" y="322"/>
                    <a:pt x="80" y="322"/>
                    <a:pt x="80" y="322"/>
                  </a:cubicBezTo>
                  <a:cubicBezTo>
                    <a:pt x="79" y="331"/>
                    <a:pt x="79" y="331"/>
                    <a:pt x="79" y="331"/>
                  </a:cubicBezTo>
                  <a:cubicBezTo>
                    <a:pt x="71" y="334"/>
                    <a:pt x="71" y="334"/>
                    <a:pt x="71" y="334"/>
                  </a:cubicBezTo>
                  <a:cubicBezTo>
                    <a:pt x="71" y="337"/>
                    <a:pt x="71" y="337"/>
                    <a:pt x="71" y="337"/>
                  </a:cubicBezTo>
                  <a:cubicBezTo>
                    <a:pt x="79" y="351"/>
                    <a:pt x="79" y="351"/>
                    <a:pt x="79" y="351"/>
                  </a:cubicBezTo>
                  <a:cubicBezTo>
                    <a:pt x="82" y="366"/>
                    <a:pt x="82" y="366"/>
                    <a:pt x="82" y="366"/>
                  </a:cubicBezTo>
                  <a:cubicBezTo>
                    <a:pt x="87" y="371"/>
                    <a:pt x="87" y="371"/>
                    <a:pt x="87" y="371"/>
                  </a:cubicBezTo>
                  <a:cubicBezTo>
                    <a:pt x="110" y="371"/>
                    <a:pt x="110" y="371"/>
                    <a:pt x="110" y="371"/>
                  </a:cubicBezTo>
                  <a:cubicBezTo>
                    <a:pt x="113" y="364"/>
                    <a:pt x="113" y="364"/>
                    <a:pt x="113" y="364"/>
                  </a:cubicBezTo>
                  <a:cubicBezTo>
                    <a:pt x="119" y="370"/>
                    <a:pt x="119" y="370"/>
                    <a:pt x="119" y="370"/>
                  </a:cubicBezTo>
                  <a:cubicBezTo>
                    <a:pt x="119" y="388"/>
                    <a:pt x="119" y="388"/>
                    <a:pt x="119" y="388"/>
                  </a:cubicBezTo>
                  <a:cubicBezTo>
                    <a:pt x="122" y="396"/>
                    <a:pt x="122" y="396"/>
                    <a:pt x="122" y="396"/>
                  </a:cubicBezTo>
                  <a:cubicBezTo>
                    <a:pt x="116" y="397"/>
                    <a:pt x="116" y="397"/>
                    <a:pt x="116" y="397"/>
                  </a:cubicBezTo>
                  <a:cubicBezTo>
                    <a:pt x="111" y="401"/>
                    <a:pt x="111" y="401"/>
                    <a:pt x="111" y="401"/>
                  </a:cubicBezTo>
                  <a:cubicBezTo>
                    <a:pt x="113" y="408"/>
                    <a:pt x="113" y="408"/>
                    <a:pt x="113" y="408"/>
                  </a:cubicBezTo>
                  <a:cubicBezTo>
                    <a:pt x="111" y="419"/>
                    <a:pt x="111" y="419"/>
                    <a:pt x="111" y="419"/>
                  </a:cubicBezTo>
                  <a:cubicBezTo>
                    <a:pt x="107" y="423"/>
                    <a:pt x="107" y="423"/>
                    <a:pt x="107" y="423"/>
                  </a:cubicBezTo>
                  <a:cubicBezTo>
                    <a:pt x="114" y="424"/>
                    <a:pt x="114" y="424"/>
                    <a:pt x="114" y="424"/>
                  </a:cubicBezTo>
                  <a:cubicBezTo>
                    <a:pt x="122" y="419"/>
                    <a:pt x="122" y="419"/>
                    <a:pt x="122" y="419"/>
                  </a:cubicBezTo>
                  <a:cubicBezTo>
                    <a:pt x="139" y="418"/>
                    <a:pt x="139" y="418"/>
                    <a:pt x="139" y="418"/>
                  </a:cubicBezTo>
                  <a:cubicBezTo>
                    <a:pt x="141" y="427"/>
                    <a:pt x="141" y="427"/>
                    <a:pt x="141" y="427"/>
                  </a:cubicBezTo>
                  <a:cubicBezTo>
                    <a:pt x="143" y="428"/>
                    <a:pt x="143" y="428"/>
                    <a:pt x="143" y="428"/>
                  </a:cubicBezTo>
                  <a:cubicBezTo>
                    <a:pt x="150" y="421"/>
                    <a:pt x="150" y="421"/>
                    <a:pt x="150" y="421"/>
                  </a:cubicBezTo>
                  <a:cubicBezTo>
                    <a:pt x="156" y="446"/>
                    <a:pt x="156" y="446"/>
                    <a:pt x="156" y="446"/>
                  </a:cubicBezTo>
                  <a:cubicBezTo>
                    <a:pt x="160" y="447"/>
                    <a:pt x="160" y="447"/>
                    <a:pt x="160" y="447"/>
                  </a:cubicBezTo>
                  <a:cubicBezTo>
                    <a:pt x="160" y="436"/>
                    <a:pt x="160" y="436"/>
                    <a:pt x="160" y="436"/>
                  </a:cubicBezTo>
                  <a:cubicBezTo>
                    <a:pt x="165" y="431"/>
                    <a:pt x="165" y="431"/>
                    <a:pt x="165" y="431"/>
                  </a:cubicBezTo>
                  <a:cubicBezTo>
                    <a:pt x="172" y="433"/>
                    <a:pt x="172" y="433"/>
                    <a:pt x="172" y="433"/>
                  </a:cubicBezTo>
                  <a:cubicBezTo>
                    <a:pt x="175" y="442"/>
                    <a:pt x="175" y="442"/>
                    <a:pt x="175" y="442"/>
                  </a:cubicBezTo>
                  <a:cubicBezTo>
                    <a:pt x="186" y="440"/>
                    <a:pt x="186" y="440"/>
                    <a:pt x="186" y="440"/>
                  </a:cubicBezTo>
                  <a:cubicBezTo>
                    <a:pt x="195" y="433"/>
                    <a:pt x="195" y="433"/>
                    <a:pt x="195" y="433"/>
                  </a:cubicBezTo>
                  <a:cubicBezTo>
                    <a:pt x="194" y="447"/>
                    <a:pt x="194" y="447"/>
                    <a:pt x="194" y="447"/>
                  </a:cubicBezTo>
                  <a:cubicBezTo>
                    <a:pt x="187" y="453"/>
                    <a:pt x="187" y="453"/>
                    <a:pt x="187" y="453"/>
                  </a:cubicBezTo>
                  <a:cubicBezTo>
                    <a:pt x="170" y="486"/>
                    <a:pt x="170" y="486"/>
                    <a:pt x="170" y="486"/>
                  </a:cubicBezTo>
                  <a:cubicBezTo>
                    <a:pt x="154" y="492"/>
                    <a:pt x="154" y="492"/>
                    <a:pt x="154" y="492"/>
                  </a:cubicBezTo>
                  <a:cubicBezTo>
                    <a:pt x="149" y="508"/>
                    <a:pt x="149" y="508"/>
                    <a:pt x="149" y="508"/>
                  </a:cubicBezTo>
                  <a:cubicBezTo>
                    <a:pt x="144" y="508"/>
                    <a:pt x="144" y="508"/>
                    <a:pt x="144" y="508"/>
                  </a:cubicBezTo>
                  <a:cubicBezTo>
                    <a:pt x="142" y="506"/>
                    <a:pt x="142" y="506"/>
                    <a:pt x="142" y="506"/>
                  </a:cubicBezTo>
                  <a:cubicBezTo>
                    <a:pt x="137" y="507"/>
                    <a:pt x="137" y="507"/>
                    <a:pt x="137" y="507"/>
                  </a:cubicBezTo>
                  <a:cubicBezTo>
                    <a:pt x="124" y="509"/>
                    <a:pt x="124" y="509"/>
                    <a:pt x="124" y="509"/>
                  </a:cubicBezTo>
                  <a:cubicBezTo>
                    <a:pt x="112" y="513"/>
                    <a:pt x="112" y="513"/>
                    <a:pt x="112" y="513"/>
                  </a:cubicBezTo>
                  <a:cubicBezTo>
                    <a:pt x="103" y="524"/>
                    <a:pt x="103" y="524"/>
                    <a:pt x="103" y="524"/>
                  </a:cubicBezTo>
                  <a:cubicBezTo>
                    <a:pt x="97" y="525"/>
                    <a:pt x="97" y="525"/>
                    <a:pt x="97" y="525"/>
                  </a:cubicBezTo>
                  <a:cubicBezTo>
                    <a:pt x="91" y="520"/>
                    <a:pt x="91" y="520"/>
                    <a:pt x="91" y="520"/>
                  </a:cubicBezTo>
                  <a:cubicBezTo>
                    <a:pt x="81" y="519"/>
                    <a:pt x="81" y="519"/>
                    <a:pt x="81" y="519"/>
                  </a:cubicBezTo>
                  <a:cubicBezTo>
                    <a:pt x="74" y="522"/>
                    <a:pt x="74" y="522"/>
                    <a:pt x="74" y="522"/>
                  </a:cubicBezTo>
                  <a:cubicBezTo>
                    <a:pt x="63" y="525"/>
                    <a:pt x="63" y="525"/>
                    <a:pt x="63" y="525"/>
                  </a:cubicBezTo>
                  <a:cubicBezTo>
                    <a:pt x="54" y="533"/>
                    <a:pt x="54" y="533"/>
                    <a:pt x="54" y="533"/>
                  </a:cubicBezTo>
                  <a:cubicBezTo>
                    <a:pt x="36" y="540"/>
                    <a:pt x="36" y="540"/>
                    <a:pt x="36" y="540"/>
                  </a:cubicBezTo>
                  <a:cubicBezTo>
                    <a:pt x="11" y="537"/>
                    <a:pt x="11" y="537"/>
                    <a:pt x="11" y="537"/>
                  </a:cubicBezTo>
                  <a:cubicBezTo>
                    <a:pt x="0" y="542"/>
                    <a:pt x="0" y="542"/>
                    <a:pt x="0" y="542"/>
                  </a:cubicBezTo>
                  <a:cubicBezTo>
                    <a:pt x="0" y="548"/>
                    <a:pt x="0" y="548"/>
                    <a:pt x="0" y="548"/>
                  </a:cubicBezTo>
                  <a:cubicBezTo>
                    <a:pt x="4" y="551"/>
                    <a:pt x="4" y="551"/>
                    <a:pt x="4" y="551"/>
                  </a:cubicBezTo>
                  <a:cubicBezTo>
                    <a:pt x="8" y="547"/>
                    <a:pt x="8" y="547"/>
                    <a:pt x="8" y="547"/>
                  </a:cubicBezTo>
                  <a:cubicBezTo>
                    <a:pt x="18" y="545"/>
                    <a:pt x="18" y="545"/>
                    <a:pt x="18" y="545"/>
                  </a:cubicBezTo>
                  <a:cubicBezTo>
                    <a:pt x="29" y="549"/>
                    <a:pt x="29" y="549"/>
                    <a:pt x="29" y="549"/>
                  </a:cubicBezTo>
                  <a:cubicBezTo>
                    <a:pt x="36" y="550"/>
                    <a:pt x="36" y="550"/>
                    <a:pt x="36" y="550"/>
                  </a:cubicBezTo>
                  <a:cubicBezTo>
                    <a:pt x="42" y="547"/>
                    <a:pt x="42" y="547"/>
                    <a:pt x="42" y="547"/>
                  </a:cubicBezTo>
                  <a:cubicBezTo>
                    <a:pt x="51" y="542"/>
                    <a:pt x="51" y="542"/>
                    <a:pt x="51" y="542"/>
                  </a:cubicBezTo>
                  <a:cubicBezTo>
                    <a:pt x="64" y="542"/>
                    <a:pt x="64" y="542"/>
                    <a:pt x="64" y="542"/>
                  </a:cubicBezTo>
                  <a:cubicBezTo>
                    <a:pt x="76" y="534"/>
                    <a:pt x="76" y="534"/>
                    <a:pt x="76" y="534"/>
                  </a:cubicBezTo>
                  <a:cubicBezTo>
                    <a:pt x="89" y="540"/>
                    <a:pt x="89" y="540"/>
                    <a:pt x="89" y="540"/>
                  </a:cubicBezTo>
                  <a:cubicBezTo>
                    <a:pt x="101" y="536"/>
                    <a:pt x="101" y="536"/>
                    <a:pt x="101" y="536"/>
                  </a:cubicBezTo>
                  <a:cubicBezTo>
                    <a:pt x="117" y="530"/>
                    <a:pt x="117" y="530"/>
                    <a:pt x="117" y="530"/>
                  </a:cubicBezTo>
                  <a:cubicBezTo>
                    <a:pt x="116" y="540"/>
                    <a:pt x="116" y="540"/>
                    <a:pt x="116" y="540"/>
                  </a:cubicBezTo>
                  <a:cubicBezTo>
                    <a:pt x="117" y="540"/>
                    <a:pt x="117" y="540"/>
                    <a:pt x="117" y="540"/>
                  </a:cubicBezTo>
                  <a:cubicBezTo>
                    <a:pt x="120" y="531"/>
                    <a:pt x="120" y="531"/>
                    <a:pt x="120" y="531"/>
                  </a:cubicBezTo>
                  <a:cubicBezTo>
                    <a:pt x="134" y="530"/>
                    <a:pt x="134" y="530"/>
                    <a:pt x="134" y="530"/>
                  </a:cubicBezTo>
                  <a:cubicBezTo>
                    <a:pt x="144" y="534"/>
                    <a:pt x="144" y="534"/>
                    <a:pt x="144" y="534"/>
                  </a:cubicBezTo>
                  <a:cubicBezTo>
                    <a:pt x="146" y="530"/>
                    <a:pt x="146" y="530"/>
                    <a:pt x="146" y="530"/>
                  </a:cubicBezTo>
                  <a:cubicBezTo>
                    <a:pt x="151" y="525"/>
                    <a:pt x="151" y="525"/>
                    <a:pt x="151" y="525"/>
                  </a:cubicBezTo>
                  <a:cubicBezTo>
                    <a:pt x="143" y="520"/>
                    <a:pt x="143" y="520"/>
                    <a:pt x="143" y="520"/>
                  </a:cubicBezTo>
                  <a:cubicBezTo>
                    <a:pt x="166" y="509"/>
                    <a:pt x="166" y="509"/>
                    <a:pt x="166" y="509"/>
                  </a:cubicBezTo>
                  <a:cubicBezTo>
                    <a:pt x="188" y="505"/>
                    <a:pt x="188" y="505"/>
                    <a:pt x="188" y="505"/>
                  </a:cubicBezTo>
                  <a:cubicBezTo>
                    <a:pt x="196" y="501"/>
                    <a:pt x="196" y="501"/>
                    <a:pt x="196" y="501"/>
                  </a:cubicBezTo>
                  <a:cubicBezTo>
                    <a:pt x="227" y="484"/>
                    <a:pt x="227" y="484"/>
                    <a:pt x="227" y="484"/>
                  </a:cubicBezTo>
                  <a:cubicBezTo>
                    <a:pt x="253" y="467"/>
                    <a:pt x="253" y="467"/>
                    <a:pt x="253" y="467"/>
                  </a:cubicBezTo>
                  <a:cubicBezTo>
                    <a:pt x="263" y="455"/>
                    <a:pt x="263" y="455"/>
                    <a:pt x="263" y="455"/>
                  </a:cubicBezTo>
                  <a:cubicBezTo>
                    <a:pt x="260" y="448"/>
                    <a:pt x="260" y="448"/>
                    <a:pt x="260" y="448"/>
                  </a:cubicBezTo>
                  <a:cubicBezTo>
                    <a:pt x="251" y="444"/>
                    <a:pt x="251" y="444"/>
                    <a:pt x="251" y="444"/>
                  </a:cubicBezTo>
                  <a:cubicBezTo>
                    <a:pt x="252" y="436"/>
                    <a:pt x="252" y="436"/>
                    <a:pt x="252" y="436"/>
                  </a:cubicBezTo>
                  <a:cubicBezTo>
                    <a:pt x="265" y="425"/>
                    <a:pt x="265" y="425"/>
                    <a:pt x="265" y="425"/>
                  </a:cubicBezTo>
                  <a:cubicBezTo>
                    <a:pt x="282" y="419"/>
                    <a:pt x="282" y="419"/>
                    <a:pt x="282" y="419"/>
                  </a:cubicBezTo>
                  <a:cubicBezTo>
                    <a:pt x="286" y="411"/>
                    <a:pt x="286" y="411"/>
                    <a:pt x="286" y="411"/>
                  </a:cubicBezTo>
                  <a:cubicBezTo>
                    <a:pt x="303" y="386"/>
                    <a:pt x="303" y="386"/>
                    <a:pt x="303" y="386"/>
                  </a:cubicBezTo>
                  <a:cubicBezTo>
                    <a:pt x="323" y="375"/>
                    <a:pt x="323" y="375"/>
                    <a:pt x="323" y="375"/>
                  </a:cubicBezTo>
                  <a:cubicBezTo>
                    <a:pt x="340" y="376"/>
                    <a:pt x="340" y="376"/>
                    <a:pt x="340" y="376"/>
                  </a:cubicBezTo>
                  <a:cubicBezTo>
                    <a:pt x="346" y="390"/>
                    <a:pt x="346" y="390"/>
                    <a:pt x="346" y="390"/>
                  </a:cubicBezTo>
                  <a:cubicBezTo>
                    <a:pt x="332" y="390"/>
                    <a:pt x="332" y="390"/>
                    <a:pt x="332" y="390"/>
                  </a:cubicBezTo>
                  <a:cubicBezTo>
                    <a:pt x="329" y="385"/>
                    <a:pt x="329" y="385"/>
                    <a:pt x="329" y="385"/>
                  </a:cubicBezTo>
                  <a:cubicBezTo>
                    <a:pt x="313" y="393"/>
                    <a:pt x="313" y="393"/>
                    <a:pt x="313" y="393"/>
                  </a:cubicBezTo>
                  <a:cubicBezTo>
                    <a:pt x="312" y="396"/>
                    <a:pt x="312" y="396"/>
                    <a:pt x="312" y="396"/>
                  </a:cubicBezTo>
                  <a:cubicBezTo>
                    <a:pt x="312" y="403"/>
                    <a:pt x="312" y="403"/>
                    <a:pt x="312" y="403"/>
                  </a:cubicBezTo>
                  <a:cubicBezTo>
                    <a:pt x="303" y="419"/>
                    <a:pt x="303" y="419"/>
                    <a:pt x="303" y="419"/>
                  </a:cubicBezTo>
                  <a:cubicBezTo>
                    <a:pt x="299" y="427"/>
                    <a:pt x="299" y="427"/>
                    <a:pt x="299" y="427"/>
                  </a:cubicBezTo>
                  <a:cubicBezTo>
                    <a:pt x="308" y="429"/>
                    <a:pt x="308" y="429"/>
                    <a:pt x="308" y="429"/>
                  </a:cubicBezTo>
                  <a:cubicBezTo>
                    <a:pt x="308" y="436"/>
                    <a:pt x="308" y="436"/>
                    <a:pt x="308" y="436"/>
                  </a:cubicBezTo>
                  <a:cubicBezTo>
                    <a:pt x="294" y="439"/>
                    <a:pt x="294" y="439"/>
                    <a:pt x="294" y="439"/>
                  </a:cubicBezTo>
                  <a:cubicBezTo>
                    <a:pt x="295" y="445"/>
                    <a:pt x="295" y="445"/>
                    <a:pt x="295" y="445"/>
                  </a:cubicBezTo>
                  <a:cubicBezTo>
                    <a:pt x="312" y="445"/>
                    <a:pt x="312" y="445"/>
                    <a:pt x="312" y="445"/>
                  </a:cubicBezTo>
                  <a:cubicBezTo>
                    <a:pt x="325" y="437"/>
                    <a:pt x="325" y="437"/>
                    <a:pt x="325" y="437"/>
                  </a:cubicBezTo>
                  <a:cubicBezTo>
                    <a:pt x="333" y="429"/>
                    <a:pt x="333" y="429"/>
                    <a:pt x="333" y="429"/>
                  </a:cubicBezTo>
                  <a:cubicBezTo>
                    <a:pt x="346" y="420"/>
                    <a:pt x="346" y="420"/>
                    <a:pt x="346" y="420"/>
                  </a:cubicBezTo>
                  <a:cubicBezTo>
                    <a:pt x="356" y="427"/>
                    <a:pt x="356" y="427"/>
                    <a:pt x="356" y="427"/>
                  </a:cubicBezTo>
                  <a:cubicBezTo>
                    <a:pt x="362" y="423"/>
                    <a:pt x="362" y="423"/>
                    <a:pt x="362" y="423"/>
                  </a:cubicBezTo>
                  <a:cubicBezTo>
                    <a:pt x="368" y="427"/>
                    <a:pt x="368" y="427"/>
                    <a:pt x="368" y="427"/>
                  </a:cubicBezTo>
                  <a:cubicBezTo>
                    <a:pt x="370" y="434"/>
                    <a:pt x="370" y="434"/>
                    <a:pt x="370" y="434"/>
                  </a:cubicBezTo>
                  <a:cubicBezTo>
                    <a:pt x="374" y="435"/>
                    <a:pt x="374" y="435"/>
                    <a:pt x="374" y="435"/>
                  </a:cubicBezTo>
                  <a:cubicBezTo>
                    <a:pt x="388" y="418"/>
                    <a:pt x="388" y="418"/>
                    <a:pt x="388" y="418"/>
                  </a:cubicBezTo>
                  <a:cubicBezTo>
                    <a:pt x="387" y="415"/>
                    <a:pt x="387" y="415"/>
                    <a:pt x="387" y="415"/>
                  </a:cubicBezTo>
                  <a:cubicBezTo>
                    <a:pt x="371" y="428"/>
                    <a:pt x="371" y="428"/>
                    <a:pt x="371" y="428"/>
                  </a:cubicBezTo>
                  <a:cubicBezTo>
                    <a:pt x="379" y="407"/>
                    <a:pt x="379" y="407"/>
                    <a:pt x="379" y="407"/>
                  </a:cubicBezTo>
                  <a:cubicBezTo>
                    <a:pt x="378" y="406"/>
                    <a:pt x="378" y="406"/>
                    <a:pt x="378" y="406"/>
                  </a:cubicBezTo>
                  <a:cubicBezTo>
                    <a:pt x="371" y="422"/>
                    <a:pt x="371" y="422"/>
                    <a:pt x="371" y="422"/>
                  </a:cubicBezTo>
                  <a:cubicBezTo>
                    <a:pt x="369" y="397"/>
                    <a:pt x="369" y="397"/>
                    <a:pt x="369" y="397"/>
                  </a:cubicBezTo>
                  <a:cubicBezTo>
                    <a:pt x="384" y="391"/>
                    <a:pt x="384" y="391"/>
                    <a:pt x="384" y="391"/>
                  </a:cubicBezTo>
                  <a:cubicBezTo>
                    <a:pt x="400" y="389"/>
                    <a:pt x="400" y="389"/>
                    <a:pt x="400" y="389"/>
                  </a:cubicBezTo>
                  <a:cubicBezTo>
                    <a:pt x="411" y="413"/>
                    <a:pt x="411" y="413"/>
                    <a:pt x="411" y="413"/>
                  </a:cubicBezTo>
                  <a:cubicBezTo>
                    <a:pt x="419" y="414"/>
                    <a:pt x="419" y="414"/>
                    <a:pt x="419" y="414"/>
                  </a:cubicBezTo>
                  <a:cubicBezTo>
                    <a:pt x="444" y="429"/>
                    <a:pt x="444" y="429"/>
                    <a:pt x="444" y="429"/>
                  </a:cubicBezTo>
                  <a:cubicBezTo>
                    <a:pt x="446" y="427"/>
                    <a:pt x="446" y="427"/>
                    <a:pt x="446" y="427"/>
                  </a:cubicBezTo>
                  <a:cubicBezTo>
                    <a:pt x="469" y="427"/>
                    <a:pt x="469" y="427"/>
                    <a:pt x="469" y="427"/>
                  </a:cubicBezTo>
                  <a:cubicBezTo>
                    <a:pt x="492" y="437"/>
                    <a:pt x="492" y="437"/>
                    <a:pt x="492" y="437"/>
                  </a:cubicBezTo>
                  <a:cubicBezTo>
                    <a:pt x="506" y="441"/>
                    <a:pt x="506" y="441"/>
                    <a:pt x="506" y="441"/>
                  </a:cubicBezTo>
                  <a:cubicBezTo>
                    <a:pt x="517" y="437"/>
                    <a:pt x="517" y="437"/>
                    <a:pt x="517" y="437"/>
                  </a:cubicBezTo>
                  <a:cubicBezTo>
                    <a:pt x="527" y="429"/>
                    <a:pt x="527" y="429"/>
                    <a:pt x="527" y="429"/>
                  </a:cubicBezTo>
                  <a:cubicBezTo>
                    <a:pt x="526" y="439"/>
                    <a:pt x="526" y="439"/>
                    <a:pt x="526" y="439"/>
                  </a:cubicBezTo>
                  <a:cubicBezTo>
                    <a:pt x="522" y="451"/>
                    <a:pt x="522" y="451"/>
                    <a:pt x="522" y="451"/>
                  </a:cubicBezTo>
                  <a:cubicBezTo>
                    <a:pt x="537" y="460"/>
                    <a:pt x="537" y="460"/>
                    <a:pt x="537" y="460"/>
                  </a:cubicBezTo>
                  <a:cubicBezTo>
                    <a:pt x="556" y="471"/>
                    <a:pt x="556" y="471"/>
                    <a:pt x="556" y="471"/>
                  </a:cubicBezTo>
                  <a:cubicBezTo>
                    <a:pt x="567" y="483"/>
                    <a:pt x="567" y="483"/>
                    <a:pt x="567" y="483"/>
                  </a:cubicBezTo>
                  <a:cubicBezTo>
                    <a:pt x="579" y="492"/>
                    <a:pt x="579" y="492"/>
                    <a:pt x="579" y="492"/>
                  </a:cubicBezTo>
                  <a:cubicBezTo>
                    <a:pt x="590" y="489"/>
                    <a:pt x="590" y="489"/>
                    <a:pt x="590" y="489"/>
                  </a:cubicBezTo>
                  <a:cubicBezTo>
                    <a:pt x="594" y="492"/>
                    <a:pt x="594" y="492"/>
                    <a:pt x="594" y="492"/>
                  </a:cubicBezTo>
                  <a:cubicBezTo>
                    <a:pt x="585" y="498"/>
                    <a:pt x="585" y="498"/>
                    <a:pt x="585" y="498"/>
                  </a:cubicBezTo>
                  <a:cubicBezTo>
                    <a:pt x="585" y="506"/>
                    <a:pt x="585" y="506"/>
                    <a:pt x="585" y="506"/>
                  </a:cubicBezTo>
                  <a:cubicBezTo>
                    <a:pt x="591" y="510"/>
                    <a:pt x="591" y="510"/>
                    <a:pt x="591" y="510"/>
                  </a:cubicBezTo>
                  <a:cubicBezTo>
                    <a:pt x="597" y="522"/>
                    <a:pt x="597" y="522"/>
                    <a:pt x="597" y="522"/>
                  </a:cubicBezTo>
                  <a:cubicBezTo>
                    <a:pt x="600" y="536"/>
                    <a:pt x="600" y="536"/>
                    <a:pt x="600" y="536"/>
                  </a:cubicBezTo>
                  <a:cubicBezTo>
                    <a:pt x="608" y="538"/>
                    <a:pt x="608" y="538"/>
                    <a:pt x="608" y="538"/>
                  </a:cubicBezTo>
                  <a:cubicBezTo>
                    <a:pt x="622" y="562"/>
                    <a:pt x="622" y="562"/>
                    <a:pt x="622" y="562"/>
                  </a:cubicBezTo>
                  <a:cubicBezTo>
                    <a:pt x="626" y="565"/>
                    <a:pt x="626" y="565"/>
                    <a:pt x="626" y="565"/>
                  </a:cubicBezTo>
                  <a:cubicBezTo>
                    <a:pt x="626" y="564"/>
                    <a:pt x="626" y="564"/>
                    <a:pt x="626" y="564"/>
                  </a:cubicBezTo>
                  <a:cubicBezTo>
                    <a:pt x="624" y="538"/>
                    <a:pt x="624" y="538"/>
                    <a:pt x="624" y="538"/>
                  </a:cubicBezTo>
                  <a:cubicBezTo>
                    <a:pt x="630" y="542"/>
                    <a:pt x="630" y="542"/>
                    <a:pt x="630" y="542"/>
                  </a:cubicBezTo>
                  <a:cubicBezTo>
                    <a:pt x="633" y="558"/>
                    <a:pt x="633" y="558"/>
                    <a:pt x="633" y="558"/>
                  </a:cubicBezTo>
                  <a:cubicBezTo>
                    <a:pt x="636" y="571"/>
                    <a:pt x="636" y="571"/>
                    <a:pt x="636" y="571"/>
                  </a:cubicBezTo>
                  <a:cubicBezTo>
                    <a:pt x="639" y="570"/>
                    <a:pt x="639" y="570"/>
                    <a:pt x="639" y="570"/>
                  </a:cubicBezTo>
                  <a:cubicBezTo>
                    <a:pt x="642" y="556"/>
                    <a:pt x="642" y="556"/>
                    <a:pt x="642" y="556"/>
                  </a:cubicBezTo>
                  <a:cubicBezTo>
                    <a:pt x="648" y="556"/>
                    <a:pt x="648" y="556"/>
                    <a:pt x="648" y="556"/>
                  </a:cubicBezTo>
                  <a:cubicBezTo>
                    <a:pt x="648" y="577"/>
                    <a:pt x="648" y="577"/>
                    <a:pt x="648" y="577"/>
                  </a:cubicBezTo>
                  <a:cubicBezTo>
                    <a:pt x="654" y="583"/>
                    <a:pt x="654" y="583"/>
                    <a:pt x="654" y="583"/>
                  </a:cubicBezTo>
                  <a:cubicBezTo>
                    <a:pt x="647" y="591"/>
                    <a:pt x="647" y="591"/>
                    <a:pt x="647" y="591"/>
                  </a:cubicBezTo>
                  <a:cubicBezTo>
                    <a:pt x="648" y="593"/>
                    <a:pt x="650" y="595"/>
                    <a:pt x="651" y="595"/>
                  </a:cubicBezTo>
                  <a:cubicBezTo>
                    <a:pt x="652" y="595"/>
                    <a:pt x="652" y="594"/>
                    <a:pt x="653" y="592"/>
                  </a:cubicBezTo>
                  <a:cubicBezTo>
                    <a:pt x="654" y="588"/>
                    <a:pt x="654" y="588"/>
                    <a:pt x="654" y="588"/>
                  </a:cubicBezTo>
                  <a:cubicBezTo>
                    <a:pt x="660" y="601"/>
                    <a:pt x="660" y="601"/>
                    <a:pt x="660" y="601"/>
                  </a:cubicBezTo>
                  <a:cubicBezTo>
                    <a:pt x="661" y="604"/>
                    <a:pt x="666" y="613"/>
                    <a:pt x="668" y="615"/>
                  </a:cubicBezTo>
                  <a:cubicBezTo>
                    <a:pt x="669" y="616"/>
                    <a:pt x="671" y="617"/>
                    <a:pt x="671" y="618"/>
                  </a:cubicBezTo>
                  <a:cubicBezTo>
                    <a:pt x="673" y="616"/>
                    <a:pt x="673" y="616"/>
                    <a:pt x="673" y="616"/>
                  </a:cubicBezTo>
                  <a:cubicBezTo>
                    <a:pt x="668" y="610"/>
                    <a:pt x="668" y="610"/>
                    <a:pt x="668" y="610"/>
                  </a:cubicBezTo>
                  <a:cubicBezTo>
                    <a:pt x="665" y="599"/>
                    <a:pt x="665" y="599"/>
                    <a:pt x="665" y="599"/>
                  </a:cubicBezTo>
                  <a:cubicBezTo>
                    <a:pt x="677" y="607"/>
                    <a:pt x="677" y="607"/>
                    <a:pt x="677" y="607"/>
                  </a:cubicBezTo>
                  <a:cubicBezTo>
                    <a:pt x="684" y="614"/>
                    <a:pt x="684" y="614"/>
                    <a:pt x="684" y="614"/>
                  </a:cubicBezTo>
                  <a:cubicBezTo>
                    <a:pt x="687" y="613"/>
                    <a:pt x="687" y="613"/>
                    <a:pt x="687" y="613"/>
                  </a:cubicBezTo>
                  <a:cubicBezTo>
                    <a:pt x="686" y="599"/>
                    <a:pt x="686" y="599"/>
                    <a:pt x="686" y="599"/>
                  </a:cubicBezTo>
                  <a:cubicBezTo>
                    <a:pt x="680" y="588"/>
                    <a:pt x="680" y="588"/>
                    <a:pt x="680" y="588"/>
                  </a:cubicBezTo>
                  <a:cubicBezTo>
                    <a:pt x="684" y="583"/>
                    <a:pt x="684" y="583"/>
                    <a:pt x="684" y="583"/>
                  </a:cubicBezTo>
                  <a:cubicBezTo>
                    <a:pt x="693" y="588"/>
                    <a:pt x="693" y="588"/>
                    <a:pt x="693" y="588"/>
                  </a:cubicBezTo>
                  <a:cubicBezTo>
                    <a:pt x="704" y="594"/>
                    <a:pt x="704" y="594"/>
                    <a:pt x="704" y="594"/>
                  </a:cubicBezTo>
                  <a:cubicBezTo>
                    <a:pt x="710" y="606"/>
                    <a:pt x="710" y="606"/>
                    <a:pt x="710" y="606"/>
                  </a:cubicBezTo>
                  <a:cubicBezTo>
                    <a:pt x="715" y="609"/>
                    <a:pt x="715" y="609"/>
                    <a:pt x="715" y="609"/>
                  </a:cubicBezTo>
                  <a:cubicBezTo>
                    <a:pt x="721" y="601"/>
                    <a:pt x="721" y="601"/>
                    <a:pt x="721" y="601"/>
                  </a:cubicBezTo>
                  <a:cubicBezTo>
                    <a:pt x="725" y="588"/>
                    <a:pt x="725" y="588"/>
                    <a:pt x="725" y="588"/>
                  </a:cubicBezTo>
                  <a:cubicBezTo>
                    <a:pt x="723" y="576"/>
                    <a:pt x="723" y="576"/>
                    <a:pt x="723" y="576"/>
                  </a:cubicBezTo>
                  <a:lnTo>
                    <a:pt x="719" y="559"/>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77" name="Freeform 62"/>
            <p:cNvSpPr>
              <a:spLocks/>
            </p:cNvSpPr>
            <p:nvPr/>
          </p:nvSpPr>
          <p:spPr bwMode="auto">
            <a:xfrm>
              <a:off x="1045" y="4415"/>
              <a:ext cx="12" cy="16"/>
            </a:xfrm>
            <a:custGeom>
              <a:avLst/>
              <a:gdLst>
                <a:gd name="T0" fmla="*/ 0 w 12"/>
                <a:gd name="T1" fmla="*/ 6 h 16"/>
                <a:gd name="T2" fmla="*/ 8 w 12"/>
                <a:gd name="T3" fmla="*/ 16 h 16"/>
                <a:gd name="T4" fmla="*/ 12 w 12"/>
                <a:gd name="T5" fmla="*/ 10 h 16"/>
                <a:gd name="T6" fmla="*/ 8 w 12"/>
                <a:gd name="T7" fmla="*/ 0 h 16"/>
                <a:gd name="T8" fmla="*/ 0 w 12"/>
                <a:gd name="T9" fmla="*/ 6 h 16"/>
              </a:gdLst>
              <a:ahLst/>
              <a:cxnLst>
                <a:cxn ang="0">
                  <a:pos x="T0" y="T1"/>
                </a:cxn>
                <a:cxn ang="0">
                  <a:pos x="T2" y="T3"/>
                </a:cxn>
                <a:cxn ang="0">
                  <a:pos x="T4" y="T5"/>
                </a:cxn>
                <a:cxn ang="0">
                  <a:pos x="T6" y="T7"/>
                </a:cxn>
                <a:cxn ang="0">
                  <a:pos x="T8" y="T9"/>
                </a:cxn>
              </a:cxnLst>
              <a:rect l="0" t="0" r="r" b="b"/>
              <a:pathLst>
                <a:path w="12" h="16">
                  <a:moveTo>
                    <a:pt x="0" y="6"/>
                  </a:moveTo>
                  <a:lnTo>
                    <a:pt x="8" y="16"/>
                  </a:lnTo>
                  <a:lnTo>
                    <a:pt x="12" y="10"/>
                  </a:lnTo>
                  <a:lnTo>
                    <a:pt x="8" y="0"/>
                  </a:lnTo>
                  <a:lnTo>
                    <a:pt x="0" y="6"/>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78" name="Freeform 63"/>
            <p:cNvSpPr>
              <a:spLocks/>
            </p:cNvSpPr>
            <p:nvPr/>
          </p:nvSpPr>
          <p:spPr bwMode="auto">
            <a:xfrm>
              <a:off x="1440" y="4145"/>
              <a:ext cx="16" cy="17"/>
            </a:xfrm>
            <a:custGeom>
              <a:avLst/>
              <a:gdLst>
                <a:gd name="T0" fmla="*/ 0 w 16"/>
                <a:gd name="T1" fmla="*/ 6 h 17"/>
                <a:gd name="T2" fmla="*/ 2 w 16"/>
                <a:gd name="T3" fmla="*/ 17 h 17"/>
                <a:gd name="T4" fmla="*/ 16 w 16"/>
                <a:gd name="T5" fmla="*/ 10 h 17"/>
                <a:gd name="T6" fmla="*/ 10 w 16"/>
                <a:gd name="T7" fmla="*/ 0 h 17"/>
                <a:gd name="T8" fmla="*/ 0 w 16"/>
                <a:gd name="T9" fmla="*/ 6 h 17"/>
              </a:gdLst>
              <a:ahLst/>
              <a:cxnLst>
                <a:cxn ang="0">
                  <a:pos x="T0" y="T1"/>
                </a:cxn>
                <a:cxn ang="0">
                  <a:pos x="T2" y="T3"/>
                </a:cxn>
                <a:cxn ang="0">
                  <a:pos x="T4" y="T5"/>
                </a:cxn>
                <a:cxn ang="0">
                  <a:pos x="T6" y="T7"/>
                </a:cxn>
                <a:cxn ang="0">
                  <a:pos x="T8" y="T9"/>
                </a:cxn>
              </a:cxnLst>
              <a:rect l="0" t="0" r="r" b="b"/>
              <a:pathLst>
                <a:path w="16" h="17">
                  <a:moveTo>
                    <a:pt x="0" y="6"/>
                  </a:moveTo>
                  <a:lnTo>
                    <a:pt x="2" y="17"/>
                  </a:lnTo>
                  <a:lnTo>
                    <a:pt x="16" y="10"/>
                  </a:lnTo>
                  <a:lnTo>
                    <a:pt x="1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79" name="Freeform 64"/>
            <p:cNvSpPr>
              <a:spLocks/>
            </p:cNvSpPr>
            <p:nvPr/>
          </p:nvSpPr>
          <p:spPr bwMode="auto">
            <a:xfrm>
              <a:off x="837" y="4407"/>
              <a:ext cx="20" cy="16"/>
            </a:xfrm>
            <a:custGeom>
              <a:avLst/>
              <a:gdLst>
                <a:gd name="T0" fmla="*/ 0 w 20"/>
                <a:gd name="T1" fmla="*/ 6 h 16"/>
                <a:gd name="T2" fmla="*/ 8 w 20"/>
                <a:gd name="T3" fmla="*/ 16 h 16"/>
                <a:gd name="T4" fmla="*/ 20 w 20"/>
                <a:gd name="T5" fmla="*/ 8 h 16"/>
                <a:gd name="T6" fmla="*/ 12 w 20"/>
                <a:gd name="T7" fmla="*/ 0 h 16"/>
                <a:gd name="T8" fmla="*/ 0 w 20"/>
                <a:gd name="T9" fmla="*/ 6 h 16"/>
              </a:gdLst>
              <a:ahLst/>
              <a:cxnLst>
                <a:cxn ang="0">
                  <a:pos x="T0" y="T1"/>
                </a:cxn>
                <a:cxn ang="0">
                  <a:pos x="T2" y="T3"/>
                </a:cxn>
                <a:cxn ang="0">
                  <a:pos x="T4" y="T5"/>
                </a:cxn>
                <a:cxn ang="0">
                  <a:pos x="T6" y="T7"/>
                </a:cxn>
                <a:cxn ang="0">
                  <a:pos x="T8" y="T9"/>
                </a:cxn>
              </a:cxnLst>
              <a:rect l="0" t="0" r="r" b="b"/>
              <a:pathLst>
                <a:path w="20" h="16">
                  <a:moveTo>
                    <a:pt x="0" y="6"/>
                  </a:moveTo>
                  <a:lnTo>
                    <a:pt x="8" y="16"/>
                  </a:lnTo>
                  <a:lnTo>
                    <a:pt x="20" y="8"/>
                  </a:lnTo>
                  <a:lnTo>
                    <a:pt x="12" y="0"/>
                  </a:lnTo>
                  <a:lnTo>
                    <a:pt x="0" y="6"/>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0" name="Freeform 65"/>
            <p:cNvSpPr>
              <a:spLocks/>
            </p:cNvSpPr>
            <p:nvPr/>
          </p:nvSpPr>
          <p:spPr bwMode="auto">
            <a:xfrm>
              <a:off x="861" y="4421"/>
              <a:ext cx="16" cy="12"/>
            </a:xfrm>
            <a:custGeom>
              <a:avLst/>
              <a:gdLst>
                <a:gd name="T0" fmla="*/ 12 w 16"/>
                <a:gd name="T1" fmla="*/ 12 h 12"/>
                <a:gd name="T2" fmla="*/ 16 w 16"/>
                <a:gd name="T3" fmla="*/ 2 h 12"/>
                <a:gd name="T4" fmla="*/ 4 w 16"/>
                <a:gd name="T5" fmla="*/ 0 h 12"/>
                <a:gd name="T6" fmla="*/ 0 w 16"/>
                <a:gd name="T7" fmla="*/ 12 h 12"/>
                <a:gd name="T8" fmla="*/ 12 w 16"/>
                <a:gd name="T9" fmla="*/ 12 h 12"/>
              </a:gdLst>
              <a:ahLst/>
              <a:cxnLst>
                <a:cxn ang="0">
                  <a:pos x="T0" y="T1"/>
                </a:cxn>
                <a:cxn ang="0">
                  <a:pos x="T2" y="T3"/>
                </a:cxn>
                <a:cxn ang="0">
                  <a:pos x="T4" y="T5"/>
                </a:cxn>
                <a:cxn ang="0">
                  <a:pos x="T6" y="T7"/>
                </a:cxn>
                <a:cxn ang="0">
                  <a:pos x="T8" y="T9"/>
                </a:cxn>
              </a:cxnLst>
              <a:rect l="0" t="0" r="r" b="b"/>
              <a:pathLst>
                <a:path w="16" h="12">
                  <a:moveTo>
                    <a:pt x="12" y="12"/>
                  </a:moveTo>
                  <a:lnTo>
                    <a:pt x="16" y="2"/>
                  </a:lnTo>
                  <a:lnTo>
                    <a:pt x="4" y="0"/>
                  </a:lnTo>
                  <a:lnTo>
                    <a:pt x="0" y="12"/>
                  </a:lnTo>
                  <a:lnTo>
                    <a:pt x="12" y="12"/>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1" name="Freeform 66"/>
            <p:cNvSpPr>
              <a:spLocks/>
            </p:cNvSpPr>
            <p:nvPr/>
          </p:nvSpPr>
          <p:spPr bwMode="auto">
            <a:xfrm>
              <a:off x="456" y="4411"/>
              <a:ext cx="139" cy="39"/>
            </a:xfrm>
            <a:custGeom>
              <a:avLst/>
              <a:gdLst>
                <a:gd name="T0" fmla="*/ 102 w 139"/>
                <a:gd name="T1" fmla="*/ 4 h 39"/>
                <a:gd name="T2" fmla="*/ 104 w 139"/>
                <a:gd name="T3" fmla="*/ 16 h 39"/>
                <a:gd name="T4" fmla="*/ 88 w 139"/>
                <a:gd name="T5" fmla="*/ 31 h 39"/>
                <a:gd name="T6" fmla="*/ 69 w 139"/>
                <a:gd name="T7" fmla="*/ 27 h 39"/>
                <a:gd name="T8" fmla="*/ 65 w 139"/>
                <a:gd name="T9" fmla="*/ 16 h 39"/>
                <a:gd name="T10" fmla="*/ 47 w 139"/>
                <a:gd name="T11" fmla="*/ 14 h 39"/>
                <a:gd name="T12" fmla="*/ 22 w 139"/>
                <a:gd name="T13" fmla="*/ 22 h 39"/>
                <a:gd name="T14" fmla="*/ 0 w 139"/>
                <a:gd name="T15" fmla="*/ 35 h 39"/>
                <a:gd name="T16" fmla="*/ 4 w 139"/>
                <a:gd name="T17" fmla="*/ 39 h 39"/>
                <a:gd name="T18" fmla="*/ 16 w 139"/>
                <a:gd name="T19" fmla="*/ 37 h 39"/>
                <a:gd name="T20" fmla="*/ 49 w 139"/>
                <a:gd name="T21" fmla="*/ 23 h 39"/>
                <a:gd name="T22" fmla="*/ 80 w 139"/>
                <a:gd name="T23" fmla="*/ 33 h 39"/>
                <a:gd name="T24" fmla="*/ 100 w 139"/>
                <a:gd name="T25" fmla="*/ 37 h 39"/>
                <a:gd name="T26" fmla="*/ 133 w 139"/>
                <a:gd name="T27" fmla="*/ 29 h 39"/>
                <a:gd name="T28" fmla="*/ 139 w 139"/>
                <a:gd name="T29" fmla="*/ 18 h 39"/>
                <a:gd name="T30" fmla="*/ 119 w 139"/>
                <a:gd name="T31" fmla="*/ 0 h 39"/>
                <a:gd name="T32" fmla="*/ 102 w 139"/>
                <a:gd name="T3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39">
                  <a:moveTo>
                    <a:pt x="102" y="4"/>
                  </a:moveTo>
                  <a:lnTo>
                    <a:pt x="104" y="16"/>
                  </a:lnTo>
                  <a:lnTo>
                    <a:pt x="88" y="31"/>
                  </a:lnTo>
                  <a:lnTo>
                    <a:pt x="69" y="27"/>
                  </a:lnTo>
                  <a:lnTo>
                    <a:pt x="65" y="16"/>
                  </a:lnTo>
                  <a:lnTo>
                    <a:pt x="47" y="14"/>
                  </a:lnTo>
                  <a:lnTo>
                    <a:pt x="22" y="22"/>
                  </a:lnTo>
                  <a:lnTo>
                    <a:pt x="0" y="35"/>
                  </a:lnTo>
                  <a:lnTo>
                    <a:pt x="4" y="39"/>
                  </a:lnTo>
                  <a:lnTo>
                    <a:pt x="16" y="37"/>
                  </a:lnTo>
                  <a:lnTo>
                    <a:pt x="49" y="23"/>
                  </a:lnTo>
                  <a:lnTo>
                    <a:pt x="80" y="33"/>
                  </a:lnTo>
                  <a:lnTo>
                    <a:pt x="100" y="37"/>
                  </a:lnTo>
                  <a:lnTo>
                    <a:pt x="133" y="29"/>
                  </a:lnTo>
                  <a:lnTo>
                    <a:pt x="139" y="18"/>
                  </a:lnTo>
                  <a:lnTo>
                    <a:pt x="119" y="0"/>
                  </a:lnTo>
                  <a:lnTo>
                    <a:pt x="102" y="4"/>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2" name="Freeform 67"/>
            <p:cNvSpPr>
              <a:spLocks/>
            </p:cNvSpPr>
            <p:nvPr/>
          </p:nvSpPr>
          <p:spPr bwMode="auto">
            <a:xfrm>
              <a:off x="722" y="3988"/>
              <a:ext cx="59" cy="45"/>
            </a:xfrm>
            <a:custGeom>
              <a:avLst/>
              <a:gdLst>
                <a:gd name="T0" fmla="*/ 26 w 59"/>
                <a:gd name="T1" fmla="*/ 43 h 45"/>
                <a:gd name="T2" fmla="*/ 47 w 59"/>
                <a:gd name="T3" fmla="*/ 45 h 45"/>
                <a:gd name="T4" fmla="*/ 59 w 59"/>
                <a:gd name="T5" fmla="*/ 20 h 45"/>
                <a:gd name="T6" fmla="*/ 53 w 59"/>
                <a:gd name="T7" fmla="*/ 14 h 45"/>
                <a:gd name="T8" fmla="*/ 26 w 59"/>
                <a:gd name="T9" fmla="*/ 6 h 45"/>
                <a:gd name="T10" fmla="*/ 0 w 59"/>
                <a:gd name="T11" fmla="*/ 0 h 45"/>
                <a:gd name="T12" fmla="*/ 0 w 59"/>
                <a:gd name="T13" fmla="*/ 18 h 45"/>
                <a:gd name="T14" fmla="*/ 26 w 59"/>
                <a:gd name="T15" fmla="*/ 4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5">
                  <a:moveTo>
                    <a:pt x="26" y="43"/>
                  </a:moveTo>
                  <a:lnTo>
                    <a:pt x="47" y="45"/>
                  </a:lnTo>
                  <a:lnTo>
                    <a:pt x="59" y="20"/>
                  </a:lnTo>
                  <a:lnTo>
                    <a:pt x="53" y="14"/>
                  </a:lnTo>
                  <a:lnTo>
                    <a:pt x="26" y="6"/>
                  </a:lnTo>
                  <a:lnTo>
                    <a:pt x="0" y="0"/>
                  </a:lnTo>
                  <a:lnTo>
                    <a:pt x="0" y="18"/>
                  </a:lnTo>
                  <a:lnTo>
                    <a:pt x="26" y="43"/>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3" name="Freeform 68"/>
            <p:cNvSpPr>
              <a:spLocks/>
            </p:cNvSpPr>
            <p:nvPr/>
          </p:nvSpPr>
          <p:spPr bwMode="auto">
            <a:xfrm>
              <a:off x="687" y="3693"/>
              <a:ext cx="66" cy="76"/>
            </a:xfrm>
            <a:custGeom>
              <a:avLst/>
              <a:gdLst>
                <a:gd name="T0" fmla="*/ 16 w 66"/>
                <a:gd name="T1" fmla="*/ 15 h 76"/>
                <a:gd name="T2" fmla="*/ 10 w 66"/>
                <a:gd name="T3" fmla="*/ 0 h 76"/>
                <a:gd name="T4" fmla="*/ 0 w 66"/>
                <a:gd name="T5" fmla="*/ 13 h 76"/>
                <a:gd name="T6" fmla="*/ 0 w 66"/>
                <a:gd name="T7" fmla="*/ 31 h 76"/>
                <a:gd name="T8" fmla="*/ 17 w 66"/>
                <a:gd name="T9" fmla="*/ 31 h 76"/>
                <a:gd name="T10" fmla="*/ 33 w 66"/>
                <a:gd name="T11" fmla="*/ 45 h 76"/>
                <a:gd name="T12" fmla="*/ 47 w 66"/>
                <a:gd name="T13" fmla="*/ 74 h 76"/>
                <a:gd name="T14" fmla="*/ 64 w 66"/>
                <a:gd name="T15" fmla="*/ 76 h 76"/>
                <a:gd name="T16" fmla="*/ 66 w 66"/>
                <a:gd name="T17" fmla="*/ 72 h 76"/>
                <a:gd name="T18" fmla="*/ 51 w 66"/>
                <a:gd name="T19" fmla="*/ 33 h 76"/>
                <a:gd name="T20" fmla="*/ 29 w 66"/>
                <a:gd name="T21" fmla="*/ 27 h 76"/>
                <a:gd name="T22" fmla="*/ 16 w 66"/>
                <a:gd name="T23" fmla="*/ 1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6">
                  <a:moveTo>
                    <a:pt x="16" y="15"/>
                  </a:moveTo>
                  <a:lnTo>
                    <a:pt x="10" y="0"/>
                  </a:lnTo>
                  <a:lnTo>
                    <a:pt x="0" y="13"/>
                  </a:lnTo>
                  <a:lnTo>
                    <a:pt x="0" y="31"/>
                  </a:lnTo>
                  <a:lnTo>
                    <a:pt x="17" y="31"/>
                  </a:lnTo>
                  <a:lnTo>
                    <a:pt x="33" y="45"/>
                  </a:lnTo>
                  <a:lnTo>
                    <a:pt x="47" y="74"/>
                  </a:lnTo>
                  <a:lnTo>
                    <a:pt x="64" y="76"/>
                  </a:lnTo>
                  <a:lnTo>
                    <a:pt x="66" y="72"/>
                  </a:lnTo>
                  <a:lnTo>
                    <a:pt x="51" y="33"/>
                  </a:lnTo>
                  <a:lnTo>
                    <a:pt x="29" y="27"/>
                  </a:lnTo>
                  <a:lnTo>
                    <a:pt x="16" y="15"/>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4" name="Freeform 69"/>
            <p:cNvSpPr>
              <a:spLocks/>
            </p:cNvSpPr>
            <p:nvPr/>
          </p:nvSpPr>
          <p:spPr bwMode="auto">
            <a:xfrm>
              <a:off x="552" y="3879"/>
              <a:ext cx="19" cy="31"/>
            </a:xfrm>
            <a:custGeom>
              <a:avLst/>
              <a:gdLst>
                <a:gd name="T0" fmla="*/ 19 w 19"/>
                <a:gd name="T1" fmla="*/ 27 h 31"/>
                <a:gd name="T2" fmla="*/ 12 w 19"/>
                <a:gd name="T3" fmla="*/ 17 h 31"/>
                <a:gd name="T4" fmla="*/ 4 w 19"/>
                <a:gd name="T5" fmla="*/ 0 h 31"/>
                <a:gd name="T6" fmla="*/ 0 w 19"/>
                <a:gd name="T7" fmla="*/ 0 h 31"/>
                <a:gd name="T8" fmla="*/ 0 w 19"/>
                <a:gd name="T9" fmla="*/ 9 h 31"/>
                <a:gd name="T10" fmla="*/ 16 w 19"/>
                <a:gd name="T11" fmla="*/ 31 h 31"/>
                <a:gd name="T12" fmla="*/ 19 w 19"/>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9" y="27"/>
                  </a:moveTo>
                  <a:lnTo>
                    <a:pt x="12" y="17"/>
                  </a:lnTo>
                  <a:lnTo>
                    <a:pt x="4" y="0"/>
                  </a:lnTo>
                  <a:lnTo>
                    <a:pt x="0" y="0"/>
                  </a:lnTo>
                  <a:lnTo>
                    <a:pt x="0" y="9"/>
                  </a:lnTo>
                  <a:lnTo>
                    <a:pt x="16" y="31"/>
                  </a:lnTo>
                  <a:lnTo>
                    <a:pt x="19" y="27"/>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5" name="Freeform 70"/>
            <p:cNvSpPr>
              <a:spLocks/>
            </p:cNvSpPr>
            <p:nvPr/>
          </p:nvSpPr>
          <p:spPr bwMode="auto">
            <a:xfrm>
              <a:off x="2528" y="4025"/>
              <a:ext cx="95" cy="79"/>
            </a:xfrm>
            <a:custGeom>
              <a:avLst/>
              <a:gdLst>
                <a:gd name="T0" fmla="*/ 60 w 95"/>
                <a:gd name="T1" fmla="*/ 26 h 79"/>
                <a:gd name="T2" fmla="*/ 45 w 95"/>
                <a:gd name="T3" fmla="*/ 0 h 79"/>
                <a:gd name="T4" fmla="*/ 3 w 95"/>
                <a:gd name="T5" fmla="*/ 22 h 79"/>
                <a:gd name="T6" fmla="*/ 0 w 95"/>
                <a:gd name="T7" fmla="*/ 34 h 79"/>
                <a:gd name="T8" fmla="*/ 27 w 95"/>
                <a:gd name="T9" fmla="*/ 75 h 79"/>
                <a:gd name="T10" fmla="*/ 43 w 95"/>
                <a:gd name="T11" fmla="*/ 73 h 79"/>
                <a:gd name="T12" fmla="*/ 52 w 95"/>
                <a:gd name="T13" fmla="*/ 67 h 79"/>
                <a:gd name="T14" fmla="*/ 64 w 95"/>
                <a:gd name="T15" fmla="*/ 79 h 79"/>
                <a:gd name="T16" fmla="*/ 91 w 95"/>
                <a:gd name="T17" fmla="*/ 77 h 79"/>
                <a:gd name="T18" fmla="*/ 95 w 95"/>
                <a:gd name="T19" fmla="*/ 69 h 79"/>
                <a:gd name="T20" fmla="*/ 76 w 95"/>
                <a:gd name="T21" fmla="*/ 55 h 79"/>
                <a:gd name="T22" fmla="*/ 60 w 95"/>
                <a:gd name="T23" fmla="*/ 2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79">
                  <a:moveTo>
                    <a:pt x="60" y="26"/>
                  </a:moveTo>
                  <a:lnTo>
                    <a:pt x="45" y="0"/>
                  </a:lnTo>
                  <a:lnTo>
                    <a:pt x="3" y="22"/>
                  </a:lnTo>
                  <a:lnTo>
                    <a:pt x="0" y="34"/>
                  </a:lnTo>
                  <a:lnTo>
                    <a:pt x="27" y="75"/>
                  </a:lnTo>
                  <a:lnTo>
                    <a:pt x="43" y="73"/>
                  </a:lnTo>
                  <a:lnTo>
                    <a:pt x="52" y="67"/>
                  </a:lnTo>
                  <a:lnTo>
                    <a:pt x="64" y="79"/>
                  </a:lnTo>
                  <a:lnTo>
                    <a:pt x="91" y="77"/>
                  </a:lnTo>
                  <a:lnTo>
                    <a:pt x="95" y="69"/>
                  </a:lnTo>
                  <a:lnTo>
                    <a:pt x="76" y="55"/>
                  </a:lnTo>
                  <a:lnTo>
                    <a:pt x="60" y="26"/>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6" name="Freeform 71"/>
            <p:cNvSpPr>
              <a:spLocks/>
            </p:cNvSpPr>
            <p:nvPr/>
          </p:nvSpPr>
          <p:spPr bwMode="auto">
            <a:xfrm>
              <a:off x="2727" y="4164"/>
              <a:ext cx="35" cy="34"/>
            </a:xfrm>
            <a:custGeom>
              <a:avLst/>
              <a:gdLst>
                <a:gd name="T0" fmla="*/ 0 w 35"/>
                <a:gd name="T1" fmla="*/ 0 h 34"/>
                <a:gd name="T2" fmla="*/ 0 w 35"/>
                <a:gd name="T3" fmla="*/ 4 h 34"/>
                <a:gd name="T4" fmla="*/ 12 w 35"/>
                <a:gd name="T5" fmla="*/ 34 h 34"/>
                <a:gd name="T6" fmla="*/ 33 w 35"/>
                <a:gd name="T7" fmla="*/ 26 h 34"/>
                <a:gd name="T8" fmla="*/ 35 w 35"/>
                <a:gd name="T9" fmla="*/ 16 h 34"/>
                <a:gd name="T10" fmla="*/ 24 w 35"/>
                <a:gd name="T11" fmla="*/ 2 h 34"/>
                <a:gd name="T12" fmla="*/ 0 w 3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5" h="34">
                  <a:moveTo>
                    <a:pt x="0" y="0"/>
                  </a:moveTo>
                  <a:lnTo>
                    <a:pt x="0" y="4"/>
                  </a:lnTo>
                  <a:lnTo>
                    <a:pt x="12" y="34"/>
                  </a:lnTo>
                  <a:lnTo>
                    <a:pt x="33" y="26"/>
                  </a:lnTo>
                  <a:lnTo>
                    <a:pt x="35" y="16"/>
                  </a:lnTo>
                  <a:lnTo>
                    <a:pt x="24" y="2"/>
                  </a:lnTo>
                  <a:lnTo>
                    <a:pt x="0" y="0"/>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7" name="Freeform 72"/>
            <p:cNvSpPr>
              <a:spLocks/>
            </p:cNvSpPr>
            <p:nvPr/>
          </p:nvSpPr>
          <p:spPr bwMode="auto">
            <a:xfrm>
              <a:off x="2287" y="3941"/>
              <a:ext cx="70" cy="57"/>
            </a:xfrm>
            <a:custGeom>
              <a:avLst/>
              <a:gdLst>
                <a:gd name="T0" fmla="*/ 35 w 70"/>
                <a:gd name="T1" fmla="*/ 0 h 57"/>
                <a:gd name="T2" fmla="*/ 6 w 70"/>
                <a:gd name="T3" fmla="*/ 14 h 57"/>
                <a:gd name="T4" fmla="*/ 0 w 70"/>
                <a:gd name="T5" fmla="*/ 39 h 57"/>
                <a:gd name="T6" fmla="*/ 45 w 70"/>
                <a:gd name="T7" fmla="*/ 57 h 57"/>
                <a:gd name="T8" fmla="*/ 59 w 70"/>
                <a:gd name="T9" fmla="*/ 55 h 57"/>
                <a:gd name="T10" fmla="*/ 70 w 70"/>
                <a:gd name="T11" fmla="*/ 28 h 57"/>
                <a:gd name="T12" fmla="*/ 66 w 70"/>
                <a:gd name="T13" fmla="*/ 4 h 57"/>
                <a:gd name="T14" fmla="*/ 35 w 7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57">
                  <a:moveTo>
                    <a:pt x="35" y="0"/>
                  </a:moveTo>
                  <a:lnTo>
                    <a:pt x="6" y="14"/>
                  </a:lnTo>
                  <a:lnTo>
                    <a:pt x="0" y="39"/>
                  </a:lnTo>
                  <a:lnTo>
                    <a:pt x="45" y="57"/>
                  </a:lnTo>
                  <a:lnTo>
                    <a:pt x="59" y="55"/>
                  </a:lnTo>
                  <a:lnTo>
                    <a:pt x="70" y="28"/>
                  </a:lnTo>
                  <a:lnTo>
                    <a:pt x="66" y="4"/>
                  </a:lnTo>
                  <a:lnTo>
                    <a:pt x="35" y="0"/>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8" name="Freeform 73"/>
            <p:cNvSpPr>
              <a:spLocks/>
            </p:cNvSpPr>
            <p:nvPr/>
          </p:nvSpPr>
          <p:spPr bwMode="auto">
            <a:xfrm>
              <a:off x="2782" y="4141"/>
              <a:ext cx="117" cy="78"/>
            </a:xfrm>
            <a:custGeom>
              <a:avLst/>
              <a:gdLst>
                <a:gd name="T0" fmla="*/ 51 w 117"/>
                <a:gd name="T1" fmla="*/ 18 h 78"/>
                <a:gd name="T2" fmla="*/ 16 w 117"/>
                <a:gd name="T3" fmla="*/ 0 h 78"/>
                <a:gd name="T4" fmla="*/ 0 w 117"/>
                <a:gd name="T5" fmla="*/ 19 h 78"/>
                <a:gd name="T6" fmla="*/ 37 w 117"/>
                <a:gd name="T7" fmla="*/ 68 h 78"/>
                <a:gd name="T8" fmla="*/ 55 w 117"/>
                <a:gd name="T9" fmla="*/ 78 h 78"/>
                <a:gd name="T10" fmla="*/ 90 w 117"/>
                <a:gd name="T11" fmla="*/ 72 h 78"/>
                <a:gd name="T12" fmla="*/ 117 w 117"/>
                <a:gd name="T13" fmla="*/ 59 h 78"/>
                <a:gd name="T14" fmla="*/ 117 w 117"/>
                <a:gd name="T15" fmla="*/ 47 h 78"/>
                <a:gd name="T16" fmla="*/ 84 w 117"/>
                <a:gd name="T17" fmla="*/ 27 h 78"/>
                <a:gd name="T18" fmla="*/ 51 w 117"/>
                <a:gd name="T19"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78">
                  <a:moveTo>
                    <a:pt x="51" y="18"/>
                  </a:moveTo>
                  <a:lnTo>
                    <a:pt x="16" y="0"/>
                  </a:lnTo>
                  <a:lnTo>
                    <a:pt x="0" y="19"/>
                  </a:lnTo>
                  <a:lnTo>
                    <a:pt x="37" y="68"/>
                  </a:lnTo>
                  <a:lnTo>
                    <a:pt x="55" y="78"/>
                  </a:lnTo>
                  <a:lnTo>
                    <a:pt x="90" y="72"/>
                  </a:lnTo>
                  <a:lnTo>
                    <a:pt x="117" y="59"/>
                  </a:lnTo>
                  <a:lnTo>
                    <a:pt x="117" y="47"/>
                  </a:lnTo>
                  <a:lnTo>
                    <a:pt x="84" y="27"/>
                  </a:lnTo>
                  <a:lnTo>
                    <a:pt x="51" y="18"/>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89" name="Freeform 74"/>
            <p:cNvSpPr>
              <a:spLocks/>
            </p:cNvSpPr>
            <p:nvPr/>
          </p:nvSpPr>
          <p:spPr bwMode="auto">
            <a:xfrm>
              <a:off x="2686" y="4117"/>
              <a:ext cx="92" cy="24"/>
            </a:xfrm>
            <a:custGeom>
              <a:avLst/>
              <a:gdLst>
                <a:gd name="T0" fmla="*/ 72 w 92"/>
                <a:gd name="T1" fmla="*/ 24 h 24"/>
                <a:gd name="T2" fmla="*/ 90 w 92"/>
                <a:gd name="T3" fmla="*/ 14 h 24"/>
                <a:gd name="T4" fmla="*/ 92 w 92"/>
                <a:gd name="T5" fmla="*/ 8 h 24"/>
                <a:gd name="T6" fmla="*/ 49 w 92"/>
                <a:gd name="T7" fmla="*/ 4 h 24"/>
                <a:gd name="T8" fmla="*/ 43 w 92"/>
                <a:gd name="T9" fmla="*/ 8 h 24"/>
                <a:gd name="T10" fmla="*/ 8 w 92"/>
                <a:gd name="T11" fmla="*/ 0 h 24"/>
                <a:gd name="T12" fmla="*/ 0 w 92"/>
                <a:gd name="T13" fmla="*/ 10 h 24"/>
                <a:gd name="T14" fmla="*/ 39 w 92"/>
                <a:gd name="T15" fmla="*/ 22 h 24"/>
                <a:gd name="T16" fmla="*/ 72 w 9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24">
                  <a:moveTo>
                    <a:pt x="72" y="24"/>
                  </a:moveTo>
                  <a:lnTo>
                    <a:pt x="90" y="14"/>
                  </a:lnTo>
                  <a:lnTo>
                    <a:pt x="92" y="8"/>
                  </a:lnTo>
                  <a:lnTo>
                    <a:pt x="49" y="4"/>
                  </a:lnTo>
                  <a:lnTo>
                    <a:pt x="43" y="8"/>
                  </a:lnTo>
                  <a:lnTo>
                    <a:pt x="8" y="0"/>
                  </a:lnTo>
                  <a:lnTo>
                    <a:pt x="0" y="10"/>
                  </a:lnTo>
                  <a:lnTo>
                    <a:pt x="39" y="22"/>
                  </a:lnTo>
                  <a:lnTo>
                    <a:pt x="72" y="24"/>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0" name="Freeform 75"/>
            <p:cNvSpPr>
              <a:spLocks/>
            </p:cNvSpPr>
            <p:nvPr/>
          </p:nvSpPr>
          <p:spPr bwMode="auto">
            <a:xfrm>
              <a:off x="2209" y="3982"/>
              <a:ext cx="27" cy="26"/>
            </a:xfrm>
            <a:custGeom>
              <a:avLst/>
              <a:gdLst>
                <a:gd name="T0" fmla="*/ 11 w 27"/>
                <a:gd name="T1" fmla="*/ 2 h 26"/>
                <a:gd name="T2" fmla="*/ 0 w 27"/>
                <a:gd name="T3" fmla="*/ 26 h 26"/>
                <a:gd name="T4" fmla="*/ 11 w 27"/>
                <a:gd name="T5" fmla="*/ 26 h 26"/>
                <a:gd name="T6" fmla="*/ 27 w 27"/>
                <a:gd name="T7" fmla="*/ 4 h 26"/>
                <a:gd name="T8" fmla="*/ 25 w 27"/>
                <a:gd name="T9" fmla="*/ 0 h 26"/>
                <a:gd name="T10" fmla="*/ 11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11" y="2"/>
                  </a:moveTo>
                  <a:lnTo>
                    <a:pt x="0" y="26"/>
                  </a:lnTo>
                  <a:lnTo>
                    <a:pt x="11" y="26"/>
                  </a:lnTo>
                  <a:lnTo>
                    <a:pt x="27" y="4"/>
                  </a:lnTo>
                  <a:lnTo>
                    <a:pt x="25" y="0"/>
                  </a:lnTo>
                  <a:lnTo>
                    <a:pt x="11" y="2"/>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1" name="Freeform 76"/>
            <p:cNvSpPr>
              <a:spLocks/>
            </p:cNvSpPr>
            <p:nvPr/>
          </p:nvSpPr>
          <p:spPr bwMode="auto">
            <a:xfrm>
              <a:off x="2886" y="4276"/>
              <a:ext cx="203" cy="229"/>
            </a:xfrm>
            <a:custGeom>
              <a:avLst/>
              <a:gdLst>
                <a:gd name="T0" fmla="*/ 156 w 203"/>
                <a:gd name="T1" fmla="*/ 74 h 229"/>
                <a:gd name="T2" fmla="*/ 144 w 203"/>
                <a:gd name="T3" fmla="*/ 57 h 229"/>
                <a:gd name="T4" fmla="*/ 119 w 203"/>
                <a:gd name="T5" fmla="*/ 39 h 229"/>
                <a:gd name="T6" fmla="*/ 35 w 203"/>
                <a:gd name="T7" fmla="*/ 0 h 229"/>
                <a:gd name="T8" fmla="*/ 25 w 203"/>
                <a:gd name="T9" fmla="*/ 8 h 229"/>
                <a:gd name="T10" fmla="*/ 25 w 203"/>
                <a:gd name="T11" fmla="*/ 21 h 229"/>
                <a:gd name="T12" fmla="*/ 39 w 203"/>
                <a:gd name="T13" fmla="*/ 35 h 229"/>
                <a:gd name="T14" fmla="*/ 35 w 203"/>
                <a:gd name="T15" fmla="*/ 45 h 229"/>
                <a:gd name="T16" fmla="*/ 17 w 203"/>
                <a:gd name="T17" fmla="*/ 70 h 229"/>
                <a:gd name="T18" fmla="*/ 0 w 203"/>
                <a:gd name="T19" fmla="*/ 78 h 229"/>
                <a:gd name="T20" fmla="*/ 1 w 203"/>
                <a:gd name="T21" fmla="*/ 96 h 229"/>
                <a:gd name="T22" fmla="*/ 17 w 203"/>
                <a:gd name="T23" fmla="*/ 110 h 229"/>
                <a:gd name="T24" fmla="*/ 31 w 203"/>
                <a:gd name="T25" fmla="*/ 155 h 229"/>
                <a:gd name="T26" fmla="*/ 25 w 203"/>
                <a:gd name="T27" fmla="*/ 174 h 229"/>
                <a:gd name="T28" fmla="*/ 27 w 203"/>
                <a:gd name="T29" fmla="*/ 207 h 229"/>
                <a:gd name="T30" fmla="*/ 54 w 203"/>
                <a:gd name="T31" fmla="*/ 227 h 229"/>
                <a:gd name="T32" fmla="*/ 66 w 203"/>
                <a:gd name="T33" fmla="*/ 229 h 229"/>
                <a:gd name="T34" fmla="*/ 84 w 203"/>
                <a:gd name="T35" fmla="*/ 207 h 229"/>
                <a:gd name="T36" fmla="*/ 103 w 203"/>
                <a:gd name="T37" fmla="*/ 182 h 229"/>
                <a:gd name="T38" fmla="*/ 129 w 203"/>
                <a:gd name="T39" fmla="*/ 166 h 229"/>
                <a:gd name="T40" fmla="*/ 140 w 203"/>
                <a:gd name="T41" fmla="*/ 170 h 229"/>
                <a:gd name="T42" fmla="*/ 172 w 203"/>
                <a:gd name="T43" fmla="*/ 160 h 229"/>
                <a:gd name="T44" fmla="*/ 201 w 203"/>
                <a:gd name="T45" fmla="*/ 135 h 229"/>
                <a:gd name="T46" fmla="*/ 203 w 203"/>
                <a:gd name="T47" fmla="*/ 129 h 229"/>
                <a:gd name="T48" fmla="*/ 172 w 203"/>
                <a:gd name="T49" fmla="*/ 110 h 229"/>
                <a:gd name="T50" fmla="*/ 156 w 203"/>
                <a:gd name="T51" fmla="*/ 7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229">
                  <a:moveTo>
                    <a:pt x="156" y="74"/>
                  </a:moveTo>
                  <a:lnTo>
                    <a:pt x="144" y="57"/>
                  </a:lnTo>
                  <a:lnTo>
                    <a:pt x="119" y="39"/>
                  </a:lnTo>
                  <a:lnTo>
                    <a:pt x="35" y="0"/>
                  </a:lnTo>
                  <a:lnTo>
                    <a:pt x="25" y="8"/>
                  </a:lnTo>
                  <a:lnTo>
                    <a:pt x="25" y="21"/>
                  </a:lnTo>
                  <a:lnTo>
                    <a:pt x="39" y="35"/>
                  </a:lnTo>
                  <a:lnTo>
                    <a:pt x="35" y="45"/>
                  </a:lnTo>
                  <a:lnTo>
                    <a:pt x="17" y="70"/>
                  </a:lnTo>
                  <a:lnTo>
                    <a:pt x="0" y="78"/>
                  </a:lnTo>
                  <a:lnTo>
                    <a:pt x="1" y="96"/>
                  </a:lnTo>
                  <a:lnTo>
                    <a:pt x="17" y="110"/>
                  </a:lnTo>
                  <a:lnTo>
                    <a:pt x="31" y="155"/>
                  </a:lnTo>
                  <a:lnTo>
                    <a:pt x="25" y="174"/>
                  </a:lnTo>
                  <a:lnTo>
                    <a:pt x="27" y="207"/>
                  </a:lnTo>
                  <a:lnTo>
                    <a:pt x="54" y="227"/>
                  </a:lnTo>
                  <a:lnTo>
                    <a:pt x="66" y="229"/>
                  </a:lnTo>
                  <a:lnTo>
                    <a:pt x="84" y="207"/>
                  </a:lnTo>
                  <a:lnTo>
                    <a:pt x="103" y="182"/>
                  </a:lnTo>
                  <a:lnTo>
                    <a:pt x="129" y="166"/>
                  </a:lnTo>
                  <a:lnTo>
                    <a:pt x="140" y="170"/>
                  </a:lnTo>
                  <a:lnTo>
                    <a:pt x="172" y="160"/>
                  </a:lnTo>
                  <a:lnTo>
                    <a:pt x="201" y="135"/>
                  </a:lnTo>
                  <a:lnTo>
                    <a:pt x="203" y="129"/>
                  </a:lnTo>
                  <a:lnTo>
                    <a:pt x="172" y="110"/>
                  </a:lnTo>
                  <a:lnTo>
                    <a:pt x="156" y="74"/>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2" name="Freeform 77"/>
            <p:cNvSpPr>
              <a:spLocks/>
            </p:cNvSpPr>
            <p:nvPr/>
          </p:nvSpPr>
          <p:spPr bwMode="auto">
            <a:xfrm>
              <a:off x="5243" y="2773"/>
              <a:ext cx="506" cy="843"/>
            </a:xfrm>
            <a:custGeom>
              <a:avLst/>
              <a:gdLst>
                <a:gd name="T0" fmla="*/ 140 w 506"/>
                <a:gd name="T1" fmla="*/ 755 h 843"/>
                <a:gd name="T2" fmla="*/ 123 w 506"/>
                <a:gd name="T3" fmla="*/ 738 h 843"/>
                <a:gd name="T4" fmla="*/ 127 w 506"/>
                <a:gd name="T5" fmla="*/ 703 h 843"/>
                <a:gd name="T6" fmla="*/ 211 w 506"/>
                <a:gd name="T7" fmla="*/ 691 h 843"/>
                <a:gd name="T8" fmla="*/ 412 w 506"/>
                <a:gd name="T9" fmla="*/ 669 h 843"/>
                <a:gd name="T10" fmla="*/ 465 w 506"/>
                <a:gd name="T11" fmla="*/ 663 h 843"/>
                <a:gd name="T12" fmla="*/ 506 w 506"/>
                <a:gd name="T13" fmla="*/ 663 h 843"/>
                <a:gd name="T14" fmla="*/ 502 w 506"/>
                <a:gd name="T15" fmla="*/ 652 h 843"/>
                <a:gd name="T16" fmla="*/ 491 w 506"/>
                <a:gd name="T17" fmla="*/ 646 h 843"/>
                <a:gd name="T18" fmla="*/ 483 w 506"/>
                <a:gd name="T19" fmla="*/ 636 h 843"/>
                <a:gd name="T20" fmla="*/ 491 w 506"/>
                <a:gd name="T21" fmla="*/ 614 h 843"/>
                <a:gd name="T22" fmla="*/ 489 w 506"/>
                <a:gd name="T23" fmla="*/ 575 h 843"/>
                <a:gd name="T24" fmla="*/ 475 w 506"/>
                <a:gd name="T25" fmla="*/ 540 h 843"/>
                <a:gd name="T26" fmla="*/ 483 w 506"/>
                <a:gd name="T27" fmla="*/ 499 h 843"/>
                <a:gd name="T28" fmla="*/ 495 w 506"/>
                <a:gd name="T29" fmla="*/ 462 h 843"/>
                <a:gd name="T30" fmla="*/ 495 w 506"/>
                <a:gd name="T31" fmla="*/ 450 h 843"/>
                <a:gd name="T32" fmla="*/ 479 w 506"/>
                <a:gd name="T33" fmla="*/ 444 h 843"/>
                <a:gd name="T34" fmla="*/ 475 w 506"/>
                <a:gd name="T35" fmla="*/ 415 h 843"/>
                <a:gd name="T36" fmla="*/ 455 w 506"/>
                <a:gd name="T37" fmla="*/ 389 h 843"/>
                <a:gd name="T38" fmla="*/ 440 w 506"/>
                <a:gd name="T39" fmla="*/ 339 h 843"/>
                <a:gd name="T40" fmla="*/ 428 w 506"/>
                <a:gd name="T41" fmla="*/ 286 h 843"/>
                <a:gd name="T42" fmla="*/ 414 w 506"/>
                <a:gd name="T43" fmla="*/ 247 h 843"/>
                <a:gd name="T44" fmla="*/ 385 w 506"/>
                <a:gd name="T45" fmla="*/ 121 h 843"/>
                <a:gd name="T46" fmla="*/ 358 w 506"/>
                <a:gd name="T47" fmla="*/ 59 h 843"/>
                <a:gd name="T48" fmla="*/ 350 w 506"/>
                <a:gd name="T49" fmla="*/ 16 h 843"/>
                <a:gd name="T50" fmla="*/ 352 w 506"/>
                <a:gd name="T51" fmla="*/ 0 h 843"/>
                <a:gd name="T52" fmla="*/ 283 w 506"/>
                <a:gd name="T53" fmla="*/ 6 h 843"/>
                <a:gd name="T54" fmla="*/ 101 w 506"/>
                <a:gd name="T55" fmla="*/ 23 h 843"/>
                <a:gd name="T56" fmla="*/ 7 w 506"/>
                <a:gd name="T57" fmla="*/ 29 h 843"/>
                <a:gd name="T58" fmla="*/ 7 w 506"/>
                <a:gd name="T59" fmla="*/ 76 h 843"/>
                <a:gd name="T60" fmla="*/ 7 w 506"/>
                <a:gd name="T61" fmla="*/ 207 h 843"/>
                <a:gd name="T62" fmla="*/ 0 w 506"/>
                <a:gd name="T63" fmla="*/ 562 h 843"/>
                <a:gd name="T64" fmla="*/ 21 w 506"/>
                <a:gd name="T65" fmla="*/ 708 h 843"/>
                <a:gd name="T66" fmla="*/ 35 w 506"/>
                <a:gd name="T67" fmla="*/ 820 h 843"/>
                <a:gd name="T68" fmla="*/ 54 w 506"/>
                <a:gd name="T69" fmla="*/ 820 h 843"/>
                <a:gd name="T70" fmla="*/ 58 w 506"/>
                <a:gd name="T71" fmla="*/ 822 h 843"/>
                <a:gd name="T72" fmla="*/ 66 w 506"/>
                <a:gd name="T73" fmla="*/ 802 h 843"/>
                <a:gd name="T74" fmla="*/ 80 w 506"/>
                <a:gd name="T75" fmla="*/ 765 h 843"/>
                <a:gd name="T76" fmla="*/ 101 w 506"/>
                <a:gd name="T77" fmla="*/ 771 h 843"/>
                <a:gd name="T78" fmla="*/ 127 w 506"/>
                <a:gd name="T79" fmla="*/ 820 h 843"/>
                <a:gd name="T80" fmla="*/ 127 w 506"/>
                <a:gd name="T81" fmla="*/ 830 h 843"/>
                <a:gd name="T82" fmla="*/ 111 w 506"/>
                <a:gd name="T83" fmla="*/ 841 h 843"/>
                <a:gd name="T84" fmla="*/ 123 w 506"/>
                <a:gd name="T85" fmla="*/ 843 h 843"/>
                <a:gd name="T86" fmla="*/ 160 w 506"/>
                <a:gd name="T87" fmla="*/ 824 h 843"/>
                <a:gd name="T88" fmla="*/ 158 w 506"/>
                <a:gd name="T89" fmla="*/ 769 h 843"/>
                <a:gd name="T90" fmla="*/ 140 w 506"/>
                <a:gd name="T91" fmla="*/ 755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843">
                  <a:moveTo>
                    <a:pt x="140" y="755"/>
                  </a:moveTo>
                  <a:lnTo>
                    <a:pt x="123" y="738"/>
                  </a:lnTo>
                  <a:lnTo>
                    <a:pt x="127" y="703"/>
                  </a:lnTo>
                  <a:lnTo>
                    <a:pt x="211" y="691"/>
                  </a:lnTo>
                  <a:lnTo>
                    <a:pt x="412" y="669"/>
                  </a:lnTo>
                  <a:lnTo>
                    <a:pt x="465" y="663"/>
                  </a:lnTo>
                  <a:lnTo>
                    <a:pt x="506" y="663"/>
                  </a:lnTo>
                  <a:lnTo>
                    <a:pt x="502" y="652"/>
                  </a:lnTo>
                  <a:lnTo>
                    <a:pt x="491" y="646"/>
                  </a:lnTo>
                  <a:lnTo>
                    <a:pt x="483" y="636"/>
                  </a:lnTo>
                  <a:lnTo>
                    <a:pt x="491" y="614"/>
                  </a:lnTo>
                  <a:lnTo>
                    <a:pt x="489" y="575"/>
                  </a:lnTo>
                  <a:lnTo>
                    <a:pt x="475" y="540"/>
                  </a:lnTo>
                  <a:lnTo>
                    <a:pt x="483" y="499"/>
                  </a:lnTo>
                  <a:lnTo>
                    <a:pt x="495" y="462"/>
                  </a:lnTo>
                  <a:lnTo>
                    <a:pt x="495" y="450"/>
                  </a:lnTo>
                  <a:lnTo>
                    <a:pt x="479" y="444"/>
                  </a:lnTo>
                  <a:lnTo>
                    <a:pt x="475" y="415"/>
                  </a:lnTo>
                  <a:lnTo>
                    <a:pt x="455" y="389"/>
                  </a:lnTo>
                  <a:lnTo>
                    <a:pt x="440" y="339"/>
                  </a:lnTo>
                  <a:lnTo>
                    <a:pt x="428" y="286"/>
                  </a:lnTo>
                  <a:lnTo>
                    <a:pt x="414" y="247"/>
                  </a:lnTo>
                  <a:lnTo>
                    <a:pt x="385" y="121"/>
                  </a:lnTo>
                  <a:lnTo>
                    <a:pt x="358" y="59"/>
                  </a:lnTo>
                  <a:lnTo>
                    <a:pt x="350" y="16"/>
                  </a:lnTo>
                  <a:lnTo>
                    <a:pt x="352" y="0"/>
                  </a:lnTo>
                  <a:lnTo>
                    <a:pt x="283" y="6"/>
                  </a:lnTo>
                  <a:lnTo>
                    <a:pt x="101" y="23"/>
                  </a:lnTo>
                  <a:lnTo>
                    <a:pt x="7" y="29"/>
                  </a:lnTo>
                  <a:lnTo>
                    <a:pt x="7" y="76"/>
                  </a:lnTo>
                  <a:lnTo>
                    <a:pt x="7" y="207"/>
                  </a:lnTo>
                  <a:lnTo>
                    <a:pt x="0" y="562"/>
                  </a:lnTo>
                  <a:lnTo>
                    <a:pt x="21" y="708"/>
                  </a:lnTo>
                  <a:lnTo>
                    <a:pt x="35" y="820"/>
                  </a:lnTo>
                  <a:lnTo>
                    <a:pt x="54" y="820"/>
                  </a:lnTo>
                  <a:lnTo>
                    <a:pt x="58" y="822"/>
                  </a:lnTo>
                  <a:lnTo>
                    <a:pt x="66" y="802"/>
                  </a:lnTo>
                  <a:lnTo>
                    <a:pt x="80" y="765"/>
                  </a:lnTo>
                  <a:lnTo>
                    <a:pt x="101" y="771"/>
                  </a:lnTo>
                  <a:lnTo>
                    <a:pt x="127" y="820"/>
                  </a:lnTo>
                  <a:lnTo>
                    <a:pt x="127" y="830"/>
                  </a:lnTo>
                  <a:lnTo>
                    <a:pt x="111" y="841"/>
                  </a:lnTo>
                  <a:lnTo>
                    <a:pt x="123" y="843"/>
                  </a:lnTo>
                  <a:lnTo>
                    <a:pt x="160" y="824"/>
                  </a:lnTo>
                  <a:lnTo>
                    <a:pt x="158" y="769"/>
                  </a:lnTo>
                  <a:lnTo>
                    <a:pt x="140" y="755"/>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3" name="Freeform 78"/>
            <p:cNvSpPr>
              <a:spLocks/>
            </p:cNvSpPr>
            <p:nvPr/>
          </p:nvSpPr>
          <p:spPr bwMode="auto">
            <a:xfrm>
              <a:off x="4333" y="2568"/>
              <a:ext cx="667" cy="606"/>
            </a:xfrm>
            <a:custGeom>
              <a:avLst/>
              <a:gdLst>
                <a:gd name="T0" fmla="*/ 25 w 667"/>
                <a:gd name="T1" fmla="*/ 516 h 606"/>
                <a:gd name="T2" fmla="*/ 39 w 667"/>
                <a:gd name="T3" fmla="*/ 526 h 606"/>
                <a:gd name="T4" fmla="*/ 63 w 667"/>
                <a:gd name="T5" fmla="*/ 518 h 606"/>
                <a:gd name="T6" fmla="*/ 88 w 667"/>
                <a:gd name="T7" fmla="*/ 528 h 606"/>
                <a:gd name="T8" fmla="*/ 92 w 667"/>
                <a:gd name="T9" fmla="*/ 606 h 606"/>
                <a:gd name="T10" fmla="*/ 286 w 667"/>
                <a:gd name="T11" fmla="*/ 604 h 606"/>
                <a:gd name="T12" fmla="*/ 493 w 667"/>
                <a:gd name="T13" fmla="*/ 598 h 606"/>
                <a:gd name="T14" fmla="*/ 499 w 667"/>
                <a:gd name="T15" fmla="*/ 587 h 606"/>
                <a:gd name="T16" fmla="*/ 497 w 667"/>
                <a:gd name="T17" fmla="*/ 557 h 606"/>
                <a:gd name="T18" fmla="*/ 483 w 667"/>
                <a:gd name="T19" fmla="*/ 532 h 606"/>
                <a:gd name="T20" fmla="*/ 495 w 667"/>
                <a:gd name="T21" fmla="*/ 522 h 606"/>
                <a:gd name="T22" fmla="*/ 485 w 667"/>
                <a:gd name="T23" fmla="*/ 504 h 606"/>
                <a:gd name="T24" fmla="*/ 491 w 667"/>
                <a:gd name="T25" fmla="*/ 485 h 606"/>
                <a:gd name="T26" fmla="*/ 499 w 667"/>
                <a:gd name="T27" fmla="*/ 438 h 606"/>
                <a:gd name="T28" fmla="*/ 520 w 667"/>
                <a:gd name="T29" fmla="*/ 420 h 606"/>
                <a:gd name="T30" fmla="*/ 515 w 667"/>
                <a:gd name="T31" fmla="*/ 405 h 606"/>
                <a:gd name="T32" fmla="*/ 546 w 667"/>
                <a:gd name="T33" fmla="*/ 358 h 606"/>
                <a:gd name="T34" fmla="*/ 565 w 667"/>
                <a:gd name="T35" fmla="*/ 350 h 606"/>
                <a:gd name="T36" fmla="*/ 563 w 667"/>
                <a:gd name="T37" fmla="*/ 338 h 606"/>
                <a:gd name="T38" fmla="*/ 559 w 667"/>
                <a:gd name="T39" fmla="*/ 324 h 606"/>
                <a:gd name="T40" fmla="*/ 583 w 667"/>
                <a:gd name="T41" fmla="*/ 277 h 606"/>
                <a:gd name="T42" fmla="*/ 603 w 667"/>
                <a:gd name="T43" fmla="*/ 270 h 606"/>
                <a:gd name="T44" fmla="*/ 604 w 667"/>
                <a:gd name="T45" fmla="*/ 244 h 606"/>
                <a:gd name="T46" fmla="*/ 620 w 667"/>
                <a:gd name="T47" fmla="*/ 232 h 606"/>
                <a:gd name="T48" fmla="*/ 628 w 667"/>
                <a:gd name="T49" fmla="*/ 203 h 606"/>
                <a:gd name="T50" fmla="*/ 616 w 667"/>
                <a:gd name="T51" fmla="*/ 170 h 606"/>
                <a:gd name="T52" fmla="*/ 649 w 667"/>
                <a:gd name="T53" fmla="*/ 150 h 606"/>
                <a:gd name="T54" fmla="*/ 651 w 667"/>
                <a:gd name="T55" fmla="*/ 135 h 606"/>
                <a:gd name="T56" fmla="*/ 667 w 667"/>
                <a:gd name="T57" fmla="*/ 84 h 606"/>
                <a:gd name="T58" fmla="*/ 642 w 667"/>
                <a:gd name="T59" fmla="*/ 90 h 606"/>
                <a:gd name="T60" fmla="*/ 589 w 667"/>
                <a:gd name="T61" fmla="*/ 84 h 606"/>
                <a:gd name="T62" fmla="*/ 597 w 667"/>
                <a:gd name="T63" fmla="*/ 54 h 606"/>
                <a:gd name="T64" fmla="*/ 620 w 667"/>
                <a:gd name="T65" fmla="*/ 35 h 606"/>
                <a:gd name="T66" fmla="*/ 624 w 667"/>
                <a:gd name="T67" fmla="*/ 19 h 606"/>
                <a:gd name="T68" fmla="*/ 612 w 667"/>
                <a:gd name="T69" fmla="*/ 0 h 606"/>
                <a:gd name="T70" fmla="*/ 364 w 667"/>
                <a:gd name="T71" fmla="*/ 7 h 606"/>
                <a:gd name="T72" fmla="*/ 182 w 667"/>
                <a:gd name="T73" fmla="*/ 13 h 606"/>
                <a:gd name="T74" fmla="*/ 0 w 667"/>
                <a:gd name="T75" fmla="*/ 15 h 606"/>
                <a:gd name="T76" fmla="*/ 12 w 667"/>
                <a:gd name="T77" fmla="*/ 66 h 606"/>
                <a:gd name="T78" fmla="*/ 14 w 667"/>
                <a:gd name="T79" fmla="*/ 133 h 606"/>
                <a:gd name="T80" fmla="*/ 24 w 667"/>
                <a:gd name="T81" fmla="*/ 219 h 606"/>
                <a:gd name="T82" fmla="*/ 25 w 667"/>
                <a:gd name="T83" fmla="*/ 5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7" h="606">
                  <a:moveTo>
                    <a:pt x="25" y="516"/>
                  </a:moveTo>
                  <a:lnTo>
                    <a:pt x="39" y="526"/>
                  </a:lnTo>
                  <a:lnTo>
                    <a:pt x="63" y="518"/>
                  </a:lnTo>
                  <a:lnTo>
                    <a:pt x="88" y="528"/>
                  </a:lnTo>
                  <a:lnTo>
                    <a:pt x="92" y="606"/>
                  </a:lnTo>
                  <a:lnTo>
                    <a:pt x="286" y="604"/>
                  </a:lnTo>
                  <a:lnTo>
                    <a:pt x="493" y="598"/>
                  </a:lnTo>
                  <a:lnTo>
                    <a:pt x="499" y="587"/>
                  </a:lnTo>
                  <a:lnTo>
                    <a:pt x="497" y="557"/>
                  </a:lnTo>
                  <a:lnTo>
                    <a:pt x="483" y="532"/>
                  </a:lnTo>
                  <a:lnTo>
                    <a:pt x="495" y="522"/>
                  </a:lnTo>
                  <a:lnTo>
                    <a:pt x="485" y="504"/>
                  </a:lnTo>
                  <a:lnTo>
                    <a:pt x="491" y="485"/>
                  </a:lnTo>
                  <a:lnTo>
                    <a:pt x="499" y="438"/>
                  </a:lnTo>
                  <a:lnTo>
                    <a:pt x="520" y="420"/>
                  </a:lnTo>
                  <a:lnTo>
                    <a:pt x="515" y="405"/>
                  </a:lnTo>
                  <a:lnTo>
                    <a:pt x="546" y="358"/>
                  </a:lnTo>
                  <a:lnTo>
                    <a:pt x="565" y="350"/>
                  </a:lnTo>
                  <a:lnTo>
                    <a:pt x="563" y="338"/>
                  </a:lnTo>
                  <a:lnTo>
                    <a:pt x="559" y="324"/>
                  </a:lnTo>
                  <a:lnTo>
                    <a:pt x="583" y="277"/>
                  </a:lnTo>
                  <a:lnTo>
                    <a:pt x="603" y="270"/>
                  </a:lnTo>
                  <a:lnTo>
                    <a:pt x="604" y="244"/>
                  </a:lnTo>
                  <a:lnTo>
                    <a:pt x="620" y="232"/>
                  </a:lnTo>
                  <a:lnTo>
                    <a:pt x="628" y="203"/>
                  </a:lnTo>
                  <a:lnTo>
                    <a:pt x="616" y="170"/>
                  </a:lnTo>
                  <a:lnTo>
                    <a:pt x="649" y="150"/>
                  </a:lnTo>
                  <a:lnTo>
                    <a:pt x="651" y="135"/>
                  </a:lnTo>
                  <a:lnTo>
                    <a:pt x="667" y="84"/>
                  </a:lnTo>
                  <a:lnTo>
                    <a:pt x="642" y="90"/>
                  </a:lnTo>
                  <a:lnTo>
                    <a:pt x="589" y="84"/>
                  </a:lnTo>
                  <a:lnTo>
                    <a:pt x="597" y="54"/>
                  </a:lnTo>
                  <a:lnTo>
                    <a:pt x="620" y="35"/>
                  </a:lnTo>
                  <a:lnTo>
                    <a:pt x="624" y="19"/>
                  </a:lnTo>
                  <a:lnTo>
                    <a:pt x="612" y="0"/>
                  </a:lnTo>
                  <a:lnTo>
                    <a:pt x="364" y="7"/>
                  </a:lnTo>
                  <a:lnTo>
                    <a:pt x="182" y="13"/>
                  </a:lnTo>
                  <a:lnTo>
                    <a:pt x="0" y="15"/>
                  </a:lnTo>
                  <a:lnTo>
                    <a:pt x="12" y="66"/>
                  </a:lnTo>
                  <a:lnTo>
                    <a:pt x="14" y="133"/>
                  </a:lnTo>
                  <a:lnTo>
                    <a:pt x="24" y="219"/>
                  </a:lnTo>
                  <a:lnTo>
                    <a:pt x="25" y="516"/>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4" name="Freeform 79"/>
            <p:cNvSpPr>
              <a:spLocks/>
            </p:cNvSpPr>
            <p:nvPr/>
          </p:nvSpPr>
          <p:spPr bwMode="auto">
            <a:xfrm>
              <a:off x="1438" y="2264"/>
              <a:ext cx="917" cy="1077"/>
            </a:xfrm>
            <a:custGeom>
              <a:avLst/>
              <a:gdLst>
                <a:gd name="T0" fmla="*/ 129 w 917"/>
                <a:gd name="T1" fmla="*/ 392 h 1077"/>
                <a:gd name="T2" fmla="*/ 139 w 917"/>
                <a:gd name="T3" fmla="*/ 435 h 1077"/>
                <a:gd name="T4" fmla="*/ 143 w 917"/>
                <a:gd name="T5" fmla="*/ 442 h 1077"/>
                <a:gd name="T6" fmla="*/ 153 w 917"/>
                <a:gd name="T7" fmla="*/ 450 h 1077"/>
                <a:gd name="T8" fmla="*/ 149 w 917"/>
                <a:gd name="T9" fmla="*/ 472 h 1077"/>
                <a:gd name="T10" fmla="*/ 135 w 917"/>
                <a:gd name="T11" fmla="*/ 482 h 1077"/>
                <a:gd name="T12" fmla="*/ 110 w 917"/>
                <a:gd name="T13" fmla="*/ 493 h 1077"/>
                <a:gd name="T14" fmla="*/ 96 w 917"/>
                <a:gd name="T15" fmla="*/ 507 h 1077"/>
                <a:gd name="T16" fmla="*/ 84 w 917"/>
                <a:gd name="T17" fmla="*/ 534 h 1077"/>
                <a:gd name="T18" fmla="*/ 80 w 917"/>
                <a:gd name="T19" fmla="*/ 574 h 1077"/>
                <a:gd name="T20" fmla="*/ 55 w 917"/>
                <a:gd name="T21" fmla="*/ 597 h 1077"/>
                <a:gd name="T22" fmla="*/ 43 w 917"/>
                <a:gd name="T23" fmla="*/ 603 h 1077"/>
                <a:gd name="T24" fmla="*/ 41 w 917"/>
                <a:gd name="T25" fmla="*/ 648 h 1077"/>
                <a:gd name="T26" fmla="*/ 37 w 917"/>
                <a:gd name="T27" fmla="*/ 660 h 1077"/>
                <a:gd name="T28" fmla="*/ 39 w 917"/>
                <a:gd name="T29" fmla="*/ 664 h 1077"/>
                <a:gd name="T30" fmla="*/ 72 w 917"/>
                <a:gd name="T31" fmla="*/ 666 h 1077"/>
                <a:gd name="T32" fmla="*/ 65 w 917"/>
                <a:gd name="T33" fmla="*/ 695 h 1077"/>
                <a:gd name="T34" fmla="*/ 49 w 917"/>
                <a:gd name="T35" fmla="*/ 714 h 1077"/>
                <a:gd name="T36" fmla="*/ 20 w 917"/>
                <a:gd name="T37" fmla="*/ 716 h 1077"/>
                <a:gd name="T38" fmla="*/ 2 w 917"/>
                <a:gd name="T39" fmla="*/ 734 h 1077"/>
                <a:gd name="T40" fmla="*/ 0 w 917"/>
                <a:gd name="T41" fmla="*/ 744 h 1077"/>
                <a:gd name="T42" fmla="*/ 2 w 917"/>
                <a:gd name="T43" fmla="*/ 750 h 1077"/>
                <a:gd name="T44" fmla="*/ 151 w 917"/>
                <a:gd name="T45" fmla="*/ 832 h 1077"/>
                <a:gd name="T46" fmla="*/ 245 w 917"/>
                <a:gd name="T47" fmla="*/ 893 h 1077"/>
                <a:gd name="T48" fmla="*/ 360 w 917"/>
                <a:gd name="T49" fmla="*/ 959 h 1077"/>
                <a:gd name="T50" fmla="*/ 491 w 917"/>
                <a:gd name="T51" fmla="*/ 1037 h 1077"/>
                <a:gd name="T52" fmla="*/ 587 w 917"/>
                <a:gd name="T53" fmla="*/ 1057 h 1077"/>
                <a:gd name="T54" fmla="*/ 782 w 917"/>
                <a:gd name="T55" fmla="*/ 1077 h 1077"/>
                <a:gd name="T56" fmla="*/ 829 w 917"/>
                <a:gd name="T57" fmla="*/ 769 h 1077"/>
                <a:gd name="T58" fmla="*/ 884 w 917"/>
                <a:gd name="T59" fmla="*/ 354 h 1077"/>
                <a:gd name="T60" fmla="*/ 917 w 917"/>
                <a:gd name="T61" fmla="*/ 114 h 1077"/>
                <a:gd name="T62" fmla="*/ 728 w 917"/>
                <a:gd name="T63" fmla="*/ 86 h 1077"/>
                <a:gd name="T64" fmla="*/ 256 w 917"/>
                <a:gd name="T65" fmla="*/ 0 h 1077"/>
                <a:gd name="T66" fmla="*/ 254 w 917"/>
                <a:gd name="T67" fmla="*/ 6 h 1077"/>
                <a:gd name="T68" fmla="*/ 235 w 917"/>
                <a:gd name="T69" fmla="*/ 137 h 1077"/>
                <a:gd name="T70" fmla="*/ 217 w 917"/>
                <a:gd name="T71" fmla="*/ 168 h 1077"/>
                <a:gd name="T72" fmla="*/ 192 w 917"/>
                <a:gd name="T73" fmla="*/ 167 h 1077"/>
                <a:gd name="T74" fmla="*/ 182 w 917"/>
                <a:gd name="T75" fmla="*/ 145 h 1077"/>
                <a:gd name="T76" fmla="*/ 162 w 917"/>
                <a:gd name="T77" fmla="*/ 143 h 1077"/>
                <a:gd name="T78" fmla="*/ 153 w 917"/>
                <a:gd name="T79" fmla="*/ 135 h 1077"/>
                <a:gd name="T80" fmla="*/ 147 w 917"/>
                <a:gd name="T81" fmla="*/ 135 h 1077"/>
                <a:gd name="T82" fmla="*/ 131 w 917"/>
                <a:gd name="T83" fmla="*/ 147 h 1077"/>
                <a:gd name="T84" fmla="*/ 129 w 917"/>
                <a:gd name="T85" fmla="*/ 198 h 1077"/>
                <a:gd name="T86" fmla="*/ 127 w 917"/>
                <a:gd name="T87" fmla="*/ 212 h 1077"/>
                <a:gd name="T88" fmla="*/ 123 w 917"/>
                <a:gd name="T89" fmla="*/ 309 h 1077"/>
                <a:gd name="T90" fmla="*/ 112 w 917"/>
                <a:gd name="T91" fmla="*/ 329 h 1077"/>
                <a:gd name="T92" fmla="*/ 108 w 917"/>
                <a:gd name="T93" fmla="*/ 352 h 1077"/>
                <a:gd name="T94" fmla="*/ 129 w 917"/>
                <a:gd name="T95" fmla="*/ 39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7" h="1077">
                  <a:moveTo>
                    <a:pt x="129" y="392"/>
                  </a:moveTo>
                  <a:lnTo>
                    <a:pt x="139" y="435"/>
                  </a:lnTo>
                  <a:lnTo>
                    <a:pt x="143" y="442"/>
                  </a:lnTo>
                  <a:lnTo>
                    <a:pt x="153" y="450"/>
                  </a:lnTo>
                  <a:lnTo>
                    <a:pt x="149" y="472"/>
                  </a:lnTo>
                  <a:lnTo>
                    <a:pt x="135" y="482"/>
                  </a:lnTo>
                  <a:lnTo>
                    <a:pt x="110" y="493"/>
                  </a:lnTo>
                  <a:lnTo>
                    <a:pt x="96" y="507"/>
                  </a:lnTo>
                  <a:lnTo>
                    <a:pt x="84" y="534"/>
                  </a:lnTo>
                  <a:lnTo>
                    <a:pt x="80" y="574"/>
                  </a:lnTo>
                  <a:lnTo>
                    <a:pt x="55" y="597"/>
                  </a:lnTo>
                  <a:lnTo>
                    <a:pt x="43" y="603"/>
                  </a:lnTo>
                  <a:lnTo>
                    <a:pt x="41" y="648"/>
                  </a:lnTo>
                  <a:lnTo>
                    <a:pt x="37" y="660"/>
                  </a:lnTo>
                  <a:lnTo>
                    <a:pt x="39" y="664"/>
                  </a:lnTo>
                  <a:lnTo>
                    <a:pt x="72" y="666"/>
                  </a:lnTo>
                  <a:lnTo>
                    <a:pt x="65" y="695"/>
                  </a:lnTo>
                  <a:lnTo>
                    <a:pt x="49" y="714"/>
                  </a:lnTo>
                  <a:lnTo>
                    <a:pt x="20" y="716"/>
                  </a:lnTo>
                  <a:lnTo>
                    <a:pt x="2" y="734"/>
                  </a:lnTo>
                  <a:lnTo>
                    <a:pt x="0" y="744"/>
                  </a:lnTo>
                  <a:lnTo>
                    <a:pt x="2" y="750"/>
                  </a:lnTo>
                  <a:lnTo>
                    <a:pt x="151" y="832"/>
                  </a:lnTo>
                  <a:lnTo>
                    <a:pt x="245" y="893"/>
                  </a:lnTo>
                  <a:lnTo>
                    <a:pt x="360" y="959"/>
                  </a:lnTo>
                  <a:lnTo>
                    <a:pt x="491" y="1037"/>
                  </a:lnTo>
                  <a:lnTo>
                    <a:pt x="587" y="1057"/>
                  </a:lnTo>
                  <a:lnTo>
                    <a:pt x="782" y="1077"/>
                  </a:lnTo>
                  <a:lnTo>
                    <a:pt x="829" y="769"/>
                  </a:lnTo>
                  <a:lnTo>
                    <a:pt x="884" y="354"/>
                  </a:lnTo>
                  <a:lnTo>
                    <a:pt x="917" y="114"/>
                  </a:lnTo>
                  <a:lnTo>
                    <a:pt x="728" y="86"/>
                  </a:lnTo>
                  <a:lnTo>
                    <a:pt x="256" y="0"/>
                  </a:lnTo>
                  <a:lnTo>
                    <a:pt x="254" y="6"/>
                  </a:lnTo>
                  <a:lnTo>
                    <a:pt x="235" y="137"/>
                  </a:lnTo>
                  <a:lnTo>
                    <a:pt x="217" y="168"/>
                  </a:lnTo>
                  <a:lnTo>
                    <a:pt x="192" y="167"/>
                  </a:lnTo>
                  <a:lnTo>
                    <a:pt x="182" y="145"/>
                  </a:lnTo>
                  <a:lnTo>
                    <a:pt x="162" y="143"/>
                  </a:lnTo>
                  <a:lnTo>
                    <a:pt x="153" y="135"/>
                  </a:lnTo>
                  <a:lnTo>
                    <a:pt x="147" y="135"/>
                  </a:lnTo>
                  <a:lnTo>
                    <a:pt x="131" y="147"/>
                  </a:lnTo>
                  <a:lnTo>
                    <a:pt x="129" y="198"/>
                  </a:lnTo>
                  <a:lnTo>
                    <a:pt x="127" y="212"/>
                  </a:lnTo>
                  <a:lnTo>
                    <a:pt x="123" y="309"/>
                  </a:lnTo>
                  <a:lnTo>
                    <a:pt x="112" y="329"/>
                  </a:lnTo>
                  <a:lnTo>
                    <a:pt x="108" y="352"/>
                  </a:lnTo>
                  <a:lnTo>
                    <a:pt x="129" y="392"/>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5" name="Freeform 80"/>
            <p:cNvSpPr>
              <a:spLocks/>
            </p:cNvSpPr>
            <p:nvPr/>
          </p:nvSpPr>
          <p:spPr bwMode="auto">
            <a:xfrm>
              <a:off x="740" y="2587"/>
              <a:ext cx="29" cy="16"/>
            </a:xfrm>
            <a:custGeom>
              <a:avLst/>
              <a:gdLst>
                <a:gd name="T0" fmla="*/ 27 w 29"/>
                <a:gd name="T1" fmla="*/ 16 h 16"/>
                <a:gd name="T2" fmla="*/ 29 w 29"/>
                <a:gd name="T3" fmla="*/ 8 h 16"/>
                <a:gd name="T4" fmla="*/ 21 w 29"/>
                <a:gd name="T5" fmla="*/ 0 h 16"/>
                <a:gd name="T6" fmla="*/ 0 w 29"/>
                <a:gd name="T7" fmla="*/ 0 h 16"/>
                <a:gd name="T8" fmla="*/ 4 w 29"/>
                <a:gd name="T9" fmla="*/ 6 h 16"/>
                <a:gd name="T10" fmla="*/ 8 w 29"/>
                <a:gd name="T11" fmla="*/ 14 h 16"/>
                <a:gd name="T12" fmla="*/ 27 w 2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7" y="16"/>
                  </a:moveTo>
                  <a:lnTo>
                    <a:pt x="29" y="8"/>
                  </a:lnTo>
                  <a:lnTo>
                    <a:pt x="21" y="0"/>
                  </a:lnTo>
                  <a:lnTo>
                    <a:pt x="0" y="0"/>
                  </a:lnTo>
                  <a:lnTo>
                    <a:pt x="4" y="6"/>
                  </a:lnTo>
                  <a:lnTo>
                    <a:pt x="8" y="14"/>
                  </a:lnTo>
                  <a:lnTo>
                    <a:pt x="27" y="16"/>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6" name="Freeform 81"/>
            <p:cNvSpPr>
              <a:spLocks/>
            </p:cNvSpPr>
            <p:nvPr/>
          </p:nvSpPr>
          <p:spPr bwMode="auto">
            <a:xfrm>
              <a:off x="927" y="2810"/>
              <a:ext cx="18" cy="35"/>
            </a:xfrm>
            <a:custGeom>
              <a:avLst/>
              <a:gdLst>
                <a:gd name="T0" fmla="*/ 0 w 9"/>
                <a:gd name="T1" fmla="*/ 7 h 18"/>
                <a:gd name="T2" fmla="*/ 2 w 9"/>
                <a:gd name="T3" fmla="*/ 13 h 18"/>
                <a:gd name="T4" fmla="*/ 7 w 9"/>
                <a:gd name="T5" fmla="*/ 18 h 18"/>
                <a:gd name="T6" fmla="*/ 9 w 9"/>
                <a:gd name="T7" fmla="*/ 17 h 18"/>
                <a:gd name="T8" fmla="*/ 6 w 9"/>
                <a:gd name="T9" fmla="*/ 12 h 18"/>
                <a:gd name="T10" fmla="*/ 0 w 9"/>
                <a:gd name="T11" fmla="*/ 0 h 18"/>
                <a:gd name="T12" fmla="*/ 0 w 9"/>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0" y="7"/>
                  </a:moveTo>
                  <a:cubicBezTo>
                    <a:pt x="0" y="8"/>
                    <a:pt x="1" y="11"/>
                    <a:pt x="2" y="13"/>
                  </a:cubicBezTo>
                  <a:cubicBezTo>
                    <a:pt x="7" y="18"/>
                    <a:pt x="7" y="18"/>
                    <a:pt x="7" y="18"/>
                  </a:cubicBezTo>
                  <a:cubicBezTo>
                    <a:pt x="9" y="17"/>
                    <a:pt x="9" y="17"/>
                    <a:pt x="9" y="17"/>
                  </a:cubicBezTo>
                  <a:cubicBezTo>
                    <a:pt x="6" y="12"/>
                    <a:pt x="6" y="12"/>
                    <a:pt x="6" y="12"/>
                  </a:cubicBezTo>
                  <a:cubicBezTo>
                    <a:pt x="0" y="0"/>
                    <a:pt x="0" y="0"/>
                    <a:pt x="0" y="0"/>
                  </a:cubicBezTo>
                  <a:lnTo>
                    <a:pt x="0" y="7"/>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7" name="Freeform 82"/>
            <p:cNvSpPr>
              <a:spLocks/>
            </p:cNvSpPr>
            <p:nvPr/>
          </p:nvSpPr>
          <p:spPr bwMode="auto">
            <a:xfrm>
              <a:off x="941" y="2730"/>
              <a:ext cx="31" cy="35"/>
            </a:xfrm>
            <a:custGeom>
              <a:avLst/>
              <a:gdLst>
                <a:gd name="T0" fmla="*/ 28 w 31"/>
                <a:gd name="T1" fmla="*/ 35 h 35"/>
                <a:gd name="T2" fmla="*/ 31 w 31"/>
                <a:gd name="T3" fmla="*/ 27 h 35"/>
                <a:gd name="T4" fmla="*/ 24 w 31"/>
                <a:gd name="T5" fmla="*/ 16 h 35"/>
                <a:gd name="T6" fmla="*/ 4 w 31"/>
                <a:gd name="T7" fmla="*/ 0 h 35"/>
                <a:gd name="T8" fmla="*/ 0 w 31"/>
                <a:gd name="T9" fmla="*/ 2 h 35"/>
                <a:gd name="T10" fmla="*/ 0 w 31"/>
                <a:gd name="T11" fmla="*/ 6 h 35"/>
                <a:gd name="T12" fmla="*/ 20 w 31"/>
                <a:gd name="T13" fmla="*/ 31 h 35"/>
                <a:gd name="T14" fmla="*/ 28 w 3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5">
                  <a:moveTo>
                    <a:pt x="28" y="35"/>
                  </a:moveTo>
                  <a:lnTo>
                    <a:pt x="31" y="27"/>
                  </a:lnTo>
                  <a:lnTo>
                    <a:pt x="24" y="16"/>
                  </a:lnTo>
                  <a:lnTo>
                    <a:pt x="4" y="0"/>
                  </a:lnTo>
                  <a:lnTo>
                    <a:pt x="0" y="2"/>
                  </a:lnTo>
                  <a:lnTo>
                    <a:pt x="0" y="6"/>
                  </a:lnTo>
                  <a:lnTo>
                    <a:pt x="20" y="31"/>
                  </a:lnTo>
                  <a:lnTo>
                    <a:pt x="28" y="35"/>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8" name="Freeform 83"/>
            <p:cNvSpPr>
              <a:spLocks/>
            </p:cNvSpPr>
            <p:nvPr/>
          </p:nvSpPr>
          <p:spPr bwMode="auto">
            <a:xfrm>
              <a:off x="493" y="1108"/>
              <a:ext cx="1084" cy="1863"/>
            </a:xfrm>
            <a:custGeom>
              <a:avLst/>
              <a:gdLst>
                <a:gd name="T0" fmla="*/ 225 w 1084"/>
                <a:gd name="T1" fmla="*/ 1236 h 1863"/>
                <a:gd name="T2" fmla="*/ 243 w 1084"/>
                <a:gd name="T3" fmla="*/ 1266 h 1863"/>
                <a:gd name="T4" fmla="*/ 237 w 1084"/>
                <a:gd name="T5" fmla="*/ 1303 h 1863"/>
                <a:gd name="T6" fmla="*/ 235 w 1084"/>
                <a:gd name="T7" fmla="*/ 1391 h 1863"/>
                <a:gd name="T8" fmla="*/ 303 w 1084"/>
                <a:gd name="T9" fmla="*/ 1409 h 1863"/>
                <a:gd name="T10" fmla="*/ 356 w 1084"/>
                <a:gd name="T11" fmla="*/ 1424 h 1863"/>
                <a:gd name="T12" fmla="*/ 401 w 1084"/>
                <a:gd name="T13" fmla="*/ 1487 h 1863"/>
                <a:gd name="T14" fmla="*/ 438 w 1084"/>
                <a:gd name="T15" fmla="*/ 1520 h 1863"/>
                <a:gd name="T16" fmla="*/ 489 w 1084"/>
                <a:gd name="T17" fmla="*/ 1546 h 1863"/>
                <a:gd name="T18" fmla="*/ 483 w 1084"/>
                <a:gd name="T19" fmla="*/ 1577 h 1863"/>
                <a:gd name="T20" fmla="*/ 509 w 1084"/>
                <a:gd name="T21" fmla="*/ 1587 h 1863"/>
                <a:gd name="T22" fmla="*/ 554 w 1084"/>
                <a:gd name="T23" fmla="*/ 1628 h 1863"/>
                <a:gd name="T24" fmla="*/ 591 w 1084"/>
                <a:gd name="T25" fmla="*/ 1679 h 1863"/>
                <a:gd name="T26" fmla="*/ 612 w 1084"/>
                <a:gd name="T27" fmla="*/ 1737 h 1863"/>
                <a:gd name="T28" fmla="*/ 616 w 1084"/>
                <a:gd name="T29" fmla="*/ 1822 h 1863"/>
                <a:gd name="T30" fmla="*/ 847 w 1084"/>
                <a:gd name="T31" fmla="*/ 1855 h 1863"/>
                <a:gd name="T32" fmla="*/ 986 w 1084"/>
                <a:gd name="T33" fmla="*/ 1857 h 1863"/>
                <a:gd name="T34" fmla="*/ 1000 w 1084"/>
                <a:gd name="T35" fmla="*/ 1835 h 1863"/>
                <a:gd name="T36" fmla="*/ 968 w 1084"/>
                <a:gd name="T37" fmla="*/ 1818 h 1863"/>
                <a:gd name="T38" fmla="*/ 974 w 1084"/>
                <a:gd name="T39" fmla="*/ 1751 h 1863"/>
                <a:gd name="T40" fmla="*/ 1012 w 1084"/>
                <a:gd name="T41" fmla="*/ 1724 h 1863"/>
                <a:gd name="T42" fmla="*/ 1029 w 1084"/>
                <a:gd name="T43" fmla="*/ 1655 h 1863"/>
                <a:gd name="T44" fmla="*/ 1072 w 1084"/>
                <a:gd name="T45" fmla="*/ 1626 h 1863"/>
                <a:gd name="T46" fmla="*/ 1084 w 1084"/>
                <a:gd name="T47" fmla="*/ 1610 h 1863"/>
                <a:gd name="T48" fmla="*/ 1070 w 1084"/>
                <a:gd name="T49" fmla="*/ 1595 h 1863"/>
                <a:gd name="T50" fmla="*/ 1039 w 1084"/>
                <a:gd name="T51" fmla="*/ 1510 h 1863"/>
                <a:gd name="T52" fmla="*/ 910 w 1084"/>
                <a:gd name="T53" fmla="*/ 1283 h 1863"/>
                <a:gd name="T54" fmla="*/ 479 w 1084"/>
                <a:gd name="T55" fmla="*/ 643 h 1863"/>
                <a:gd name="T56" fmla="*/ 611 w 1084"/>
                <a:gd name="T57" fmla="*/ 142 h 1863"/>
                <a:gd name="T58" fmla="*/ 112 w 1084"/>
                <a:gd name="T59" fmla="*/ 0 h 1863"/>
                <a:gd name="T60" fmla="*/ 98 w 1084"/>
                <a:gd name="T61" fmla="*/ 94 h 1863"/>
                <a:gd name="T62" fmla="*/ 33 w 1084"/>
                <a:gd name="T63" fmla="*/ 207 h 1863"/>
                <a:gd name="T64" fmla="*/ 16 w 1084"/>
                <a:gd name="T65" fmla="*/ 223 h 1863"/>
                <a:gd name="T66" fmla="*/ 0 w 1084"/>
                <a:gd name="T67" fmla="*/ 278 h 1863"/>
                <a:gd name="T68" fmla="*/ 33 w 1084"/>
                <a:gd name="T69" fmla="*/ 342 h 1863"/>
                <a:gd name="T70" fmla="*/ 39 w 1084"/>
                <a:gd name="T71" fmla="*/ 424 h 1863"/>
                <a:gd name="T72" fmla="*/ 20 w 1084"/>
                <a:gd name="T73" fmla="*/ 493 h 1863"/>
                <a:gd name="T74" fmla="*/ 26 w 1084"/>
                <a:gd name="T75" fmla="*/ 550 h 1863"/>
                <a:gd name="T76" fmla="*/ 65 w 1084"/>
                <a:gd name="T77" fmla="*/ 624 h 1863"/>
                <a:gd name="T78" fmla="*/ 73 w 1084"/>
                <a:gd name="T79" fmla="*/ 683 h 1863"/>
                <a:gd name="T80" fmla="*/ 71 w 1084"/>
                <a:gd name="T81" fmla="*/ 700 h 1863"/>
                <a:gd name="T82" fmla="*/ 112 w 1084"/>
                <a:gd name="T83" fmla="*/ 771 h 1863"/>
                <a:gd name="T84" fmla="*/ 102 w 1084"/>
                <a:gd name="T85" fmla="*/ 802 h 1863"/>
                <a:gd name="T86" fmla="*/ 120 w 1084"/>
                <a:gd name="T87" fmla="*/ 894 h 1863"/>
                <a:gd name="T88" fmla="*/ 157 w 1084"/>
                <a:gd name="T89" fmla="*/ 917 h 1863"/>
                <a:gd name="T90" fmla="*/ 155 w 1084"/>
                <a:gd name="T91" fmla="*/ 970 h 1863"/>
                <a:gd name="T92" fmla="*/ 129 w 1084"/>
                <a:gd name="T93" fmla="*/ 984 h 1863"/>
                <a:gd name="T94" fmla="*/ 127 w 1084"/>
                <a:gd name="T95" fmla="*/ 1033 h 1863"/>
                <a:gd name="T96" fmla="*/ 166 w 1084"/>
                <a:gd name="T97" fmla="*/ 1109 h 1863"/>
                <a:gd name="T98" fmla="*/ 188 w 1084"/>
                <a:gd name="T99" fmla="*/ 1170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4" h="1863">
                  <a:moveTo>
                    <a:pt x="188" y="1170"/>
                  </a:moveTo>
                  <a:lnTo>
                    <a:pt x="225" y="1236"/>
                  </a:lnTo>
                  <a:lnTo>
                    <a:pt x="229" y="1258"/>
                  </a:lnTo>
                  <a:lnTo>
                    <a:pt x="243" y="1266"/>
                  </a:lnTo>
                  <a:lnTo>
                    <a:pt x="243" y="1287"/>
                  </a:lnTo>
                  <a:lnTo>
                    <a:pt x="237" y="1303"/>
                  </a:lnTo>
                  <a:lnTo>
                    <a:pt x="219" y="1371"/>
                  </a:lnTo>
                  <a:lnTo>
                    <a:pt x="235" y="1391"/>
                  </a:lnTo>
                  <a:lnTo>
                    <a:pt x="268" y="1395"/>
                  </a:lnTo>
                  <a:lnTo>
                    <a:pt x="303" y="1409"/>
                  </a:lnTo>
                  <a:lnTo>
                    <a:pt x="333" y="1424"/>
                  </a:lnTo>
                  <a:lnTo>
                    <a:pt x="356" y="1424"/>
                  </a:lnTo>
                  <a:lnTo>
                    <a:pt x="382" y="1450"/>
                  </a:lnTo>
                  <a:lnTo>
                    <a:pt x="401" y="1487"/>
                  </a:lnTo>
                  <a:lnTo>
                    <a:pt x="409" y="1505"/>
                  </a:lnTo>
                  <a:lnTo>
                    <a:pt x="438" y="1520"/>
                  </a:lnTo>
                  <a:lnTo>
                    <a:pt x="477" y="1528"/>
                  </a:lnTo>
                  <a:lnTo>
                    <a:pt x="489" y="1546"/>
                  </a:lnTo>
                  <a:lnTo>
                    <a:pt x="495" y="1573"/>
                  </a:lnTo>
                  <a:lnTo>
                    <a:pt x="483" y="1577"/>
                  </a:lnTo>
                  <a:lnTo>
                    <a:pt x="485" y="1581"/>
                  </a:lnTo>
                  <a:lnTo>
                    <a:pt x="509" y="1587"/>
                  </a:lnTo>
                  <a:lnTo>
                    <a:pt x="530" y="1589"/>
                  </a:lnTo>
                  <a:lnTo>
                    <a:pt x="554" y="1628"/>
                  </a:lnTo>
                  <a:lnTo>
                    <a:pt x="585" y="1661"/>
                  </a:lnTo>
                  <a:lnTo>
                    <a:pt x="591" y="1679"/>
                  </a:lnTo>
                  <a:lnTo>
                    <a:pt x="611" y="1712"/>
                  </a:lnTo>
                  <a:lnTo>
                    <a:pt x="612" y="1737"/>
                  </a:lnTo>
                  <a:lnTo>
                    <a:pt x="614" y="1810"/>
                  </a:lnTo>
                  <a:lnTo>
                    <a:pt x="616" y="1822"/>
                  </a:lnTo>
                  <a:lnTo>
                    <a:pt x="693" y="1833"/>
                  </a:lnTo>
                  <a:lnTo>
                    <a:pt x="847" y="1855"/>
                  </a:lnTo>
                  <a:lnTo>
                    <a:pt x="959" y="1863"/>
                  </a:lnTo>
                  <a:lnTo>
                    <a:pt x="986" y="1857"/>
                  </a:lnTo>
                  <a:lnTo>
                    <a:pt x="996" y="1843"/>
                  </a:lnTo>
                  <a:lnTo>
                    <a:pt x="1000" y="1835"/>
                  </a:lnTo>
                  <a:lnTo>
                    <a:pt x="976" y="1833"/>
                  </a:lnTo>
                  <a:lnTo>
                    <a:pt x="968" y="1818"/>
                  </a:lnTo>
                  <a:lnTo>
                    <a:pt x="972" y="1802"/>
                  </a:lnTo>
                  <a:lnTo>
                    <a:pt x="974" y="1751"/>
                  </a:lnTo>
                  <a:lnTo>
                    <a:pt x="994" y="1741"/>
                  </a:lnTo>
                  <a:lnTo>
                    <a:pt x="1012" y="1724"/>
                  </a:lnTo>
                  <a:lnTo>
                    <a:pt x="1015" y="1687"/>
                  </a:lnTo>
                  <a:lnTo>
                    <a:pt x="1029" y="1655"/>
                  </a:lnTo>
                  <a:lnTo>
                    <a:pt x="1047" y="1638"/>
                  </a:lnTo>
                  <a:lnTo>
                    <a:pt x="1072" y="1626"/>
                  </a:lnTo>
                  <a:lnTo>
                    <a:pt x="1082" y="1620"/>
                  </a:lnTo>
                  <a:lnTo>
                    <a:pt x="1084" y="1610"/>
                  </a:lnTo>
                  <a:lnTo>
                    <a:pt x="1078" y="1606"/>
                  </a:lnTo>
                  <a:lnTo>
                    <a:pt x="1070" y="1595"/>
                  </a:lnTo>
                  <a:lnTo>
                    <a:pt x="1062" y="1551"/>
                  </a:lnTo>
                  <a:lnTo>
                    <a:pt x="1039" y="1510"/>
                  </a:lnTo>
                  <a:lnTo>
                    <a:pt x="1043" y="1487"/>
                  </a:lnTo>
                  <a:lnTo>
                    <a:pt x="910" y="1283"/>
                  </a:lnTo>
                  <a:lnTo>
                    <a:pt x="579" y="796"/>
                  </a:lnTo>
                  <a:lnTo>
                    <a:pt x="479" y="643"/>
                  </a:lnTo>
                  <a:lnTo>
                    <a:pt x="548" y="383"/>
                  </a:lnTo>
                  <a:lnTo>
                    <a:pt x="611" y="142"/>
                  </a:lnTo>
                  <a:lnTo>
                    <a:pt x="413" y="92"/>
                  </a:lnTo>
                  <a:lnTo>
                    <a:pt x="112" y="0"/>
                  </a:lnTo>
                  <a:lnTo>
                    <a:pt x="100" y="35"/>
                  </a:lnTo>
                  <a:lnTo>
                    <a:pt x="98" y="94"/>
                  </a:lnTo>
                  <a:lnTo>
                    <a:pt x="57" y="187"/>
                  </a:lnTo>
                  <a:lnTo>
                    <a:pt x="33" y="207"/>
                  </a:lnTo>
                  <a:lnTo>
                    <a:pt x="32" y="215"/>
                  </a:lnTo>
                  <a:lnTo>
                    <a:pt x="16" y="223"/>
                  </a:lnTo>
                  <a:lnTo>
                    <a:pt x="6" y="254"/>
                  </a:lnTo>
                  <a:lnTo>
                    <a:pt x="0" y="278"/>
                  </a:lnTo>
                  <a:lnTo>
                    <a:pt x="20" y="309"/>
                  </a:lnTo>
                  <a:lnTo>
                    <a:pt x="33" y="342"/>
                  </a:lnTo>
                  <a:lnTo>
                    <a:pt x="41" y="371"/>
                  </a:lnTo>
                  <a:lnTo>
                    <a:pt x="39" y="424"/>
                  </a:lnTo>
                  <a:lnTo>
                    <a:pt x="26" y="448"/>
                  </a:lnTo>
                  <a:lnTo>
                    <a:pt x="20" y="493"/>
                  </a:lnTo>
                  <a:lnTo>
                    <a:pt x="12" y="520"/>
                  </a:lnTo>
                  <a:lnTo>
                    <a:pt x="26" y="550"/>
                  </a:lnTo>
                  <a:lnTo>
                    <a:pt x="47" y="585"/>
                  </a:lnTo>
                  <a:lnTo>
                    <a:pt x="65" y="624"/>
                  </a:lnTo>
                  <a:lnTo>
                    <a:pt x="76" y="655"/>
                  </a:lnTo>
                  <a:lnTo>
                    <a:pt x="73" y="683"/>
                  </a:lnTo>
                  <a:lnTo>
                    <a:pt x="71" y="685"/>
                  </a:lnTo>
                  <a:lnTo>
                    <a:pt x="71" y="700"/>
                  </a:lnTo>
                  <a:lnTo>
                    <a:pt x="116" y="749"/>
                  </a:lnTo>
                  <a:lnTo>
                    <a:pt x="112" y="771"/>
                  </a:lnTo>
                  <a:lnTo>
                    <a:pt x="108" y="788"/>
                  </a:lnTo>
                  <a:lnTo>
                    <a:pt x="102" y="802"/>
                  </a:lnTo>
                  <a:lnTo>
                    <a:pt x="104" y="865"/>
                  </a:lnTo>
                  <a:lnTo>
                    <a:pt x="120" y="894"/>
                  </a:lnTo>
                  <a:lnTo>
                    <a:pt x="133" y="914"/>
                  </a:lnTo>
                  <a:lnTo>
                    <a:pt x="157" y="917"/>
                  </a:lnTo>
                  <a:lnTo>
                    <a:pt x="165" y="941"/>
                  </a:lnTo>
                  <a:lnTo>
                    <a:pt x="155" y="970"/>
                  </a:lnTo>
                  <a:lnTo>
                    <a:pt x="137" y="984"/>
                  </a:lnTo>
                  <a:lnTo>
                    <a:pt x="129" y="984"/>
                  </a:lnTo>
                  <a:lnTo>
                    <a:pt x="125" y="1011"/>
                  </a:lnTo>
                  <a:lnTo>
                    <a:pt x="127" y="1033"/>
                  </a:lnTo>
                  <a:lnTo>
                    <a:pt x="153" y="1068"/>
                  </a:lnTo>
                  <a:lnTo>
                    <a:pt x="166" y="1109"/>
                  </a:lnTo>
                  <a:lnTo>
                    <a:pt x="178" y="1146"/>
                  </a:lnTo>
                  <a:lnTo>
                    <a:pt x="188" y="1170"/>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99" name="Freeform 84"/>
            <p:cNvSpPr>
              <a:spLocks/>
            </p:cNvSpPr>
            <p:nvPr/>
          </p:nvSpPr>
          <p:spPr bwMode="auto">
            <a:xfrm>
              <a:off x="781" y="2581"/>
              <a:ext cx="51" cy="26"/>
            </a:xfrm>
            <a:custGeom>
              <a:avLst/>
              <a:gdLst>
                <a:gd name="T0" fmla="*/ 49 w 51"/>
                <a:gd name="T1" fmla="*/ 26 h 26"/>
                <a:gd name="T2" fmla="*/ 51 w 51"/>
                <a:gd name="T3" fmla="*/ 24 h 26"/>
                <a:gd name="T4" fmla="*/ 31 w 51"/>
                <a:gd name="T5" fmla="*/ 16 h 26"/>
                <a:gd name="T6" fmla="*/ 6 w 51"/>
                <a:gd name="T7" fmla="*/ 0 h 26"/>
                <a:gd name="T8" fmla="*/ 0 w 51"/>
                <a:gd name="T9" fmla="*/ 4 h 26"/>
                <a:gd name="T10" fmla="*/ 6 w 51"/>
                <a:gd name="T11" fmla="*/ 12 h 26"/>
                <a:gd name="T12" fmla="*/ 15 w 51"/>
                <a:gd name="T13" fmla="*/ 24 h 26"/>
                <a:gd name="T14" fmla="*/ 49 w 5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6">
                  <a:moveTo>
                    <a:pt x="49" y="26"/>
                  </a:moveTo>
                  <a:lnTo>
                    <a:pt x="51" y="24"/>
                  </a:lnTo>
                  <a:lnTo>
                    <a:pt x="31" y="16"/>
                  </a:lnTo>
                  <a:lnTo>
                    <a:pt x="6" y="0"/>
                  </a:lnTo>
                  <a:lnTo>
                    <a:pt x="0" y="4"/>
                  </a:lnTo>
                  <a:lnTo>
                    <a:pt x="6" y="12"/>
                  </a:lnTo>
                  <a:lnTo>
                    <a:pt x="15" y="24"/>
                  </a:lnTo>
                  <a:lnTo>
                    <a:pt x="49" y="26"/>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0" name="Freeform 85"/>
            <p:cNvSpPr>
              <a:spLocks/>
            </p:cNvSpPr>
            <p:nvPr/>
          </p:nvSpPr>
          <p:spPr bwMode="auto">
            <a:xfrm>
              <a:off x="2371" y="1697"/>
              <a:ext cx="980" cy="761"/>
            </a:xfrm>
            <a:custGeom>
              <a:avLst/>
              <a:gdLst>
                <a:gd name="T0" fmla="*/ 556 w 980"/>
                <a:gd name="T1" fmla="*/ 734 h 761"/>
                <a:gd name="T2" fmla="*/ 828 w 980"/>
                <a:gd name="T3" fmla="*/ 757 h 761"/>
                <a:gd name="T4" fmla="*/ 937 w 980"/>
                <a:gd name="T5" fmla="*/ 761 h 761"/>
                <a:gd name="T6" fmla="*/ 980 w 980"/>
                <a:gd name="T7" fmla="*/ 94 h 761"/>
                <a:gd name="T8" fmla="*/ 702 w 980"/>
                <a:gd name="T9" fmla="*/ 66 h 761"/>
                <a:gd name="T10" fmla="*/ 86 w 980"/>
                <a:gd name="T11" fmla="*/ 0 h 761"/>
                <a:gd name="T12" fmla="*/ 69 w 980"/>
                <a:gd name="T13" fmla="*/ 170 h 761"/>
                <a:gd name="T14" fmla="*/ 0 w 980"/>
                <a:gd name="T15" fmla="*/ 669 h 761"/>
                <a:gd name="T16" fmla="*/ 262 w 980"/>
                <a:gd name="T17" fmla="*/ 700 h 761"/>
                <a:gd name="T18" fmla="*/ 556 w 980"/>
                <a:gd name="T19" fmla="*/ 73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0" h="761">
                  <a:moveTo>
                    <a:pt x="556" y="734"/>
                  </a:moveTo>
                  <a:lnTo>
                    <a:pt x="828" y="757"/>
                  </a:lnTo>
                  <a:lnTo>
                    <a:pt x="937" y="761"/>
                  </a:lnTo>
                  <a:lnTo>
                    <a:pt x="980" y="94"/>
                  </a:lnTo>
                  <a:lnTo>
                    <a:pt x="702" y="66"/>
                  </a:lnTo>
                  <a:lnTo>
                    <a:pt x="86" y="0"/>
                  </a:lnTo>
                  <a:lnTo>
                    <a:pt x="69" y="170"/>
                  </a:lnTo>
                  <a:lnTo>
                    <a:pt x="0" y="669"/>
                  </a:lnTo>
                  <a:lnTo>
                    <a:pt x="262" y="700"/>
                  </a:lnTo>
                  <a:lnTo>
                    <a:pt x="556" y="734"/>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1" name="Freeform 86"/>
            <p:cNvSpPr>
              <a:spLocks/>
            </p:cNvSpPr>
            <p:nvPr/>
          </p:nvSpPr>
          <p:spPr bwMode="auto">
            <a:xfrm>
              <a:off x="6987" y="1245"/>
              <a:ext cx="222" cy="217"/>
            </a:xfrm>
            <a:custGeom>
              <a:avLst/>
              <a:gdLst>
                <a:gd name="T0" fmla="*/ 212 w 222"/>
                <a:gd name="T1" fmla="*/ 43 h 217"/>
                <a:gd name="T2" fmla="*/ 200 w 222"/>
                <a:gd name="T3" fmla="*/ 0 h 217"/>
                <a:gd name="T4" fmla="*/ 169 w 222"/>
                <a:gd name="T5" fmla="*/ 7 h 217"/>
                <a:gd name="T6" fmla="*/ 0 w 222"/>
                <a:gd name="T7" fmla="*/ 43 h 217"/>
                <a:gd name="T8" fmla="*/ 4 w 222"/>
                <a:gd name="T9" fmla="*/ 64 h 217"/>
                <a:gd name="T10" fmla="*/ 16 w 222"/>
                <a:gd name="T11" fmla="*/ 121 h 217"/>
                <a:gd name="T12" fmla="*/ 16 w 222"/>
                <a:gd name="T13" fmla="*/ 187 h 217"/>
                <a:gd name="T14" fmla="*/ 10 w 222"/>
                <a:gd name="T15" fmla="*/ 203 h 217"/>
                <a:gd name="T16" fmla="*/ 20 w 222"/>
                <a:gd name="T17" fmla="*/ 217 h 217"/>
                <a:gd name="T18" fmla="*/ 57 w 222"/>
                <a:gd name="T19" fmla="*/ 191 h 217"/>
                <a:gd name="T20" fmla="*/ 85 w 222"/>
                <a:gd name="T21" fmla="*/ 168 h 217"/>
                <a:gd name="T22" fmla="*/ 102 w 222"/>
                <a:gd name="T23" fmla="*/ 148 h 217"/>
                <a:gd name="T24" fmla="*/ 108 w 222"/>
                <a:gd name="T25" fmla="*/ 154 h 217"/>
                <a:gd name="T26" fmla="*/ 130 w 222"/>
                <a:gd name="T27" fmla="*/ 142 h 217"/>
                <a:gd name="T28" fmla="*/ 169 w 222"/>
                <a:gd name="T29" fmla="*/ 135 h 217"/>
                <a:gd name="T30" fmla="*/ 222 w 222"/>
                <a:gd name="T31" fmla="*/ 109 h 217"/>
                <a:gd name="T32" fmla="*/ 218 w 222"/>
                <a:gd name="T33" fmla="*/ 78 h 217"/>
                <a:gd name="T34" fmla="*/ 212 w 222"/>
                <a:gd name="T35"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17">
                  <a:moveTo>
                    <a:pt x="212" y="43"/>
                  </a:moveTo>
                  <a:lnTo>
                    <a:pt x="200" y="0"/>
                  </a:lnTo>
                  <a:lnTo>
                    <a:pt x="169" y="7"/>
                  </a:lnTo>
                  <a:lnTo>
                    <a:pt x="0" y="43"/>
                  </a:lnTo>
                  <a:lnTo>
                    <a:pt x="4" y="64"/>
                  </a:lnTo>
                  <a:lnTo>
                    <a:pt x="16" y="121"/>
                  </a:lnTo>
                  <a:lnTo>
                    <a:pt x="16" y="187"/>
                  </a:lnTo>
                  <a:lnTo>
                    <a:pt x="10" y="203"/>
                  </a:lnTo>
                  <a:lnTo>
                    <a:pt x="20" y="217"/>
                  </a:lnTo>
                  <a:lnTo>
                    <a:pt x="57" y="191"/>
                  </a:lnTo>
                  <a:lnTo>
                    <a:pt x="85" y="168"/>
                  </a:lnTo>
                  <a:lnTo>
                    <a:pt x="102" y="148"/>
                  </a:lnTo>
                  <a:lnTo>
                    <a:pt x="108" y="154"/>
                  </a:lnTo>
                  <a:lnTo>
                    <a:pt x="130" y="142"/>
                  </a:lnTo>
                  <a:lnTo>
                    <a:pt x="169" y="135"/>
                  </a:lnTo>
                  <a:lnTo>
                    <a:pt x="222" y="109"/>
                  </a:lnTo>
                  <a:lnTo>
                    <a:pt x="218" y="78"/>
                  </a:lnTo>
                  <a:lnTo>
                    <a:pt x="212" y="43"/>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2" name="Freeform 87"/>
            <p:cNvSpPr>
              <a:spLocks/>
            </p:cNvSpPr>
            <p:nvPr/>
          </p:nvSpPr>
          <p:spPr bwMode="auto">
            <a:xfrm>
              <a:off x="6786" y="1726"/>
              <a:ext cx="137" cy="219"/>
            </a:xfrm>
            <a:custGeom>
              <a:avLst/>
              <a:gdLst>
                <a:gd name="T0" fmla="*/ 16 w 137"/>
                <a:gd name="T1" fmla="*/ 8 h 219"/>
                <a:gd name="T2" fmla="*/ 0 w 137"/>
                <a:gd name="T3" fmla="*/ 22 h 219"/>
                <a:gd name="T4" fmla="*/ 10 w 137"/>
                <a:gd name="T5" fmla="*/ 51 h 219"/>
                <a:gd name="T6" fmla="*/ 27 w 137"/>
                <a:gd name="T7" fmla="*/ 96 h 219"/>
                <a:gd name="T8" fmla="*/ 57 w 137"/>
                <a:gd name="T9" fmla="*/ 219 h 219"/>
                <a:gd name="T10" fmla="*/ 94 w 137"/>
                <a:gd name="T11" fmla="*/ 217 h 219"/>
                <a:gd name="T12" fmla="*/ 137 w 137"/>
                <a:gd name="T13" fmla="*/ 209 h 219"/>
                <a:gd name="T14" fmla="*/ 121 w 137"/>
                <a:gd name="T15" fmla="*/ 159 h 219"/>
                <a:gd name="T16" fmla="*/ 113 w 137"/>
                <a:gd name="T17" fmla="*/ 162 h 219"/>
                <a:gd name="T18" fmla="*/ 84 w 137"/>
                <a:gd name="T19" fmla="*/ 141 h 219"/>
                <a:gd name="T20" fmla="*/ 70 w 137"/>
                <a:gd name="T21" fmla="*/ 104 h 219"/>
                <a:gd name="T22" fmla="*/ 55 w 137"/>
                <a:gd name="T23" fmla="*/ 76 h 219"/>
                <a:gd name="T24" fmla="*/ 37 w 137"/>
                <a:gd name="T25" fmla="*/ 69 h 219"/>
                <a:gd name="T26" fmla="*/ 20 w 137"/>
                <a:gd name="T27" fmla="*/ 39 h 219"/>
                <a:gd name="T28" fmla="*/ 23 w 137"/>
                <a:gd name="T29" fmla="*/ 22 h 219"/>
                <a:gd name="T30" fmla="*/ 27 w 137"/>
                <a:gd name="T31" fmla="*/ 4 h 219"/>
                <a:gd name="T32" fmla="*/ 29 w 137"/>
                <a:gd name="T33" fmla="*/ 0 h 219"/>
                <a:gd name="T34" fmla="*/ 27 w 137"/>
                <a:gd name="T35" fmla="*/ 0 h 219"/>
                <a:gd name="T36" fmla="*/ 16 w 137"/>
                <a:gd name="T37"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219">
                  <a:moveTo>
                    <a:pt x="16" y="8"/>
                  </a:moveTo>
                  <a:lnTo>
                    <a:pt x="0" y="22"/>
                  </a:lnTo>
                  <a:lnTo>
                    <a:pt x="10" y="51"/>
                  </a:lnTo>
                  <a:lnTo>
                    <a:pt x="27" y="96"/>
                  </a:lnTo>
                  <a:lnTo>
                    <a:pt x="57" y="219"/>
                  </a:lnTo>
                  <a:lnTo>
                    <a:pt x="94" y="217"/>
                  </a:lnTo>
                  <a:lnTo>
                    <a:pt x="137" y="209"/>
                  </a:lnTo>
                  <a:lnTo>
                    <a:pt x="121" y="159"/>
                  </a:lnTo>
                  <a:lnTo>
                    <a:pt x="113" y="162"/>
                  </a:lnTo>
                  <a:lnTo>
                    <a:pt x="84" y="141"/>
                  </a:lnTo>
                  <a:lnTo>
                    <a:pt x="70" y="104"/>
                  </a:lnTo>
                  <a:lnTo>
                    <a:pt x="55" y="76"/>
                  </a:lnTo>
                  <a:lnTo>
                    <a:pt x="37" y="69"/>
                  </a:lnTo>
                  <a:lnTo>
                    <a:pt x="20" y="39"/>
                  </a:lnTo>
                  <a:lnTo>
                    <a:pt x="23" y="22"/>
                  </a:lnTo>
                  <a:lnTo>
                    <a:pt x="27" y="4"/>
                  </a:lnTo>
                  <a:lnTo>
                    <a:pt x="29" y="0"/>
                  </a:lnTo>
                  <a:lnTo>
                    <a:pt x="27" y="0"/>
                  </a:ln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3" name="Freeform 88"/>
            <p:cNvSpPr>
              <a:spLocks/>
            </p:cNvSpPr>
            <p:nvPr/>
          </p:nvSpPr>
          <p:spPr bwMode="auto">
            <a:xfrm>
              <a:off x="6543" y="4274"/>
              <a:ext cx="77" cy="129"/>
            </a:xfrm>
            <a:custGeom>
              <a:avLst/>
              <a:gdLst>
                <a:gd name="T0" fmla="*/ 32 w 77"/>
                <a:gd name="T1" fmla="*/ 98 h 129"/>
                <a:gd name="T2" fmla="*/ 0 w 77"/>
                <a:gd name="T3" fmla="*/ 129 h 129"/>
                <a:gd name="T4" fmla="*/ 20 w 77"/>
                <a:gd name="T5" fmla="*/ 113 h 129"/>
                <a:gd name="T6" fmla="*/ 49 w 77"/>
                <a:gd name="T7" fmla="*/ 82 h 129"/>
                <a:gd name="T8" fmla="*/ 69 w 77"/>
                <a:gd name="T9" fmla="*/ 31 h 129"/>
                <a:gd name="T10" fmla="*/ 77 w 77"/>
                <a:gd name="T11" fmla="*/ 20 h 129"/>
                <a:gd name="T12" fmla="*/ 77 w 77"/>
                <a:gd name="T13" fmla="*/ 0 h 129"/>
                <a:gd name="T14" fmla="*/ 71 w 77"/>
                <a:gd name="T15" fmla="*/ 20 h 129"/>
                <a:gd name="T16" fmla="*/ 59 w 77"/>
                <a:gd name="T17" fmla="*/ 55 h 129"/>
                <a:gd name="T18" fmla="*/ 32 w 77"/>
                <a:gd name="T19" fmla="*/ 9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29">
                  <a:moveTo>
                    <a:pt x="32" y="98"/>
                  </a:moveTo>
                  <a:lnTo>
                    <a:pt x="0" y="129"/>
                  </a:lnTo>
                  <a:lnTo>
                    <a:pt x="20" y="113"/>
                  </a:lnTo>
                  <a:lnTo>
                    <a:pt x="49" y="82"/>
                  </a:lnTo>
                  <a:lnTo>
                    <a:pt x="69" y="31"/>
                  </a:lnTo>
                  <a:lnTo>
                    <a:pt x="77" y="20"/>
                  </a:lnTo>
                  <a:lnTo>
                    <a:pt x="77" y="0"/>
                  </a:lnTo>
                  <a:lnTo>
                    <a:pt x="71" y="20"/>
                  </a:lnTo>
                  <a:lnTo>
                    <a:pt x="59" y="55"/>
                  </a:lnTo>
                  <a:lnTo>
                    <a:pt x="32" y="9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4" name="Freeform 89"/>
            <p:cNvSpPr>
              <a:spLocks/>
            </p:cNvSpPr>
            <p:nvPr/>
          </p:nvSpPr>
          <p:spPr bwMode="auto">
            <a:xfrm>
              <a:off x="6393" y="4468"/>
              <a:ext cx="15" cy="6"/>
            </a:xfrm>
            <a:custGeom>
              <a:avLst/>
              <a:gdLst>
                <a:gd name="T0" fmla="*/ 0 w 15"/>
                <a:gd name="T1" fmla="*/ 2 h 6"/>
                <a:gd name="T2" fmla="*/ 4 w 15"/>
                <a:gd name="T3" fmla="*/ 6 h 6"/>
                <a:gd name="T4" fmla="*/ 15 w 15"/>
                <a:gd name="T5" fmla="*/ 0 h 6"/>
                <a:gd name="T6" fmla="*/ 14 w 15"/>
                <a:gd name="T7" fmla="*/ 0 h 6"/>
                <a:gd name="T8" fmla="*/ 0 w 15"/>
                <a:gd name="T9" fmla="*/ 2 h 6"/>
              </a:gdLst>
              <a:ahLst/>
              <a:cxnLst>
                <a:cxn ang="0">
                  <a:pos x="T0" y="T1"/>
                </a:cxn>
                <a:cxn ang="0">
                  <a:pos x="T2" y="T3"/>
                </a:cxn>
                <a:cxn ang="0">
                  <a:pos x="T4" y="T5"/>
                </a:cxn>
                <a:cxn ang="0">
                  <a:pos x="T6" y="T7"/>
                </a:cxn>
                <a:cxn ang="0">
                  <a:pos x="T8" y="T9"/>
                </a:cxn>
              </a:cxnLst>
              <a:rect l="0" t="0" r="r" b="b"/>
              <a:pathLst>
                <a:path w="15" h="6">
                  <a:moveTo>
                    <a:pt x="0" y="2"/>
                  </a:moveTo>
                  <a:lnTo>
                    <a:pt x="4" y="6"/>
                  </a:lnTo>
                  <a:lnTo>
                    <a:pt x="15" y="0"/>
                  </a:lnTo>
                  <a:lnTo>
                    <a:pt x="14" y="0"/>
                  </a:lnTo>
                  <a:lnTo>
                    <a:pt x="0" y="2"/>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5" name="Freeform 90"/>
            <p:cNvSpPr>
              <a:spLocks/>
            </p:cNvSpPr>
            <p:nvPr/>
          </p:nvSpPr>
          <p:spPr bwMode="auto">
            <a:xfrm>
              <a:off x="6498" y="4407"/>
              <a:ext cx="42" cy="27"/>
            </a:xfrm>
            <a:custGeom>
              <a:avLst/>
              <a:gdLst>
                <a:gd name="T0" fmla="*/ 0 w 42"/>
                <a:gd name="T1" fmla="*/ 24 h 27"/>
                <a:gd name="T2" fmla="*/ 4 w 42"/>
                <a:gd name="T3" fmla="*/ 27 h 27"/>
                <a:gd name="T4" fmla="*/ 42 w 42"/>
                <a:gd name="T5" fmla="*/ 0 h 27"/>
                <a:gd name="T6" fmla="*/ 16 w 42"/>
                <a:gd name="T7" fmla="*/ 14 h 27"/>
                <a:gd name="T8" fmla="*/ 0 w 42"/>
                <a:gd name="T9" fmla="*/ 24 h 27"/>
              </a:gdLst>
              <a:ahLst/>
              <a:cxnLst>
                <a:cxn ang="0">
                  <a:pos x="T0" y="T1"/>
                </a:cxn>
                <a:cxn ang="0">
                  <a:pos x="T2" y="T3"/>
                </a:cxn>
                <a:cxn ang="0">
                  <a:pos x="T4" y="T5"/>
                </a:cxn>
                <a:cxn ang="0">
                  <a:pos x="T6" y="T7"/>
                </a:cxn>
                <a:cxn ang="0">
                  <a:pos x="T8" y="T9"/>
                </a:cxn>
              </a:cxnLst>
              <a:rect l="0" t="0" r="r" b="b"/>
              <a:pathLst>
                <a:path w="42" h="27">
                  <a:moveTo>
                    <a:pt x="0" y="24"/>
                  </a:moveTo>
                  <a:lnTo>
                    <a:pt x="4" y="27"/>
                  </a:lnTo>
                  <a:lnTo>
                    <a:pt x="42" y="0"/>
                  </a:lnTo>
                  <a:lnTo>
                    <a:pt x="16" y="14"/>
                  </a:lnTo>
                  <a:lnTo>
                    <a:pt x="0" y="2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6" name="Freeform 91"/>
            <p:cNvSpPr>
              <a:spLocks/>
            </p:cNvSpPr>
            <p:nvPr/>
          </p:nvSpPr>
          <p:spPr bwMode="auto">
            <a:xfrm>
              <a:off x="5380" y="3429"/>
              <a:ext cx="1240" cy="931"/>
            </a:xfrm>
            <a:custGeom>
              <a:avLst/>
              <a:gdLst>
                <a:gd name="T0" fmla="*/ 1216 w 1240"/>
                <a:gd name="T1" fmla="*/ 841 h 931"/>
                <a:gd name="T2" fmla="*/ 1218 w 1240"/>
                <a:gd name="T3" fmla="*/ 810 h 931"/>
                <a:gd name="T4" fmla="*/ 1240 w 1240"/>
                <a:gd name="T5" fmla="*/ 775 h 931"/>
                <a:gd name="T6" fmla="*/ 1232 w 1240"/>
                <a:gd name="T7" fmla="*/ 667 h 931"/>
                <a:gd name="T8" fmla="*/ 1187 w 1240"/>
                <a:gd name="T9" fmla="*/ 544 h 931"/>
                <a:gd name="T10" fmla="*/ 1138 w 1240"/>
                <a:gd name="T11" fmla="*/ 458 h 931"/>
                <a:gd name="T12" fmla="*/ 1091 w 1240"/>
                <a:gd name="T13" fmla="*/ 375 h 931"/>
                <a:gd name="T14" fmla="*/ 1105 w 1240"/>
                <a:gd name="T15" fmla="*/ 354 h 931"/>
                <a:gd name="T16" fmla="*/ 1064 w 1240"/>
                <a:gd name="T17" fmla="*/ 305 h 931"/>
                <a:gd name="T18" fmla="*/ 997 w 1240"/>
                <a:gd name="T19" fmla="*/ 211 h 931"/>
                <a:gd name="T20" fmla="*/ 925 w 1240"/>
                <a:gd name="T21" fmla="*/ 62 h 931"/>
                <a:gd name="T22" fmla="*/ 870 w 1240"/>
                <a:gd name="T23" fmla="*/ 3 h 931"/>
                <a:gd name="T24" fmla="*/ 827 w 1240"/>
                <a:gd name="T25" fmla="*/ 3 h 931"/>
                <a:gd name="T26" fmla="*/ 835 w 1240"/>
                <a:gd name="T27" fmla="*/ 80 h 931"/>
                <a:gd name="T28" fmla="*/ 796 w 1240"/>
                <a:gd name="T29" fmla="*/ 50 h 931"/>
                <a:gd name="T30" fmla="*/ 725 w 1240"/>
                <a:gd name="T31" fmla="*/ 56 h 931"/>
                <a:gd name="T32" fmla="*/ 406 w 1240"/>
                <a:gd name="T33" fmla="*/ 68 h 931"/>
                <a:gd name="T34" fmla="*/ 373 w 1240"/>
                <a:gd name="T35" fmla="*/ 23 h 931"/>
                <a:gd name="T36" fmla="*/ 277 w 1240"/>
                <a:gd name="T37" fmla="*/ 25 h 931"/>
                <a:gd name="T38" fmla="*/ 0 w 1240"/>
                <a:gd name="T39" fmla="*/ 76 h 931"/>
                <a:gd name="T40" fmla="*/ 35 w 1240"/>
                <a:gd name="T41" fmla="*/ 105 h 931"/>
                <a:gd name="T42" fmla="*/ 60 w 1240"/>
                <a:gd name="T43" fmla="*/ 164 h 931"/>
                <a:gd name="T44" fmla="*/ 154 w 1240"/>
                <a:gd name="T45" fmla="*/ 144 h 931"/>
                <a:gd name="T46" fmla="*/ 250 w 1240"/>
                <a:gd name="T47" fmla="*/ 154 h 931"/>
                <a:gd name="T48" fmla="*/ 326 w 1240"/>
                <a:gd name="T49" fmla="*/ 195 h 931"/>
                <a:gd name="T50" fmla="*/ 361 w 1240"/>
                <a:gd name="T51" fmla="*/ 221 h 931"/>
                <a:gd name="T52" fmla="*/ 387 w 1240"/>
                <a:gd name="T53" fmla="*/ 231 h 931"/>
                <a:gd name="T54" fmla="*/ 444 w 1240"/>
                <a:gd name="T55" fmla="*/ 215 h 931"/>
                <a:gd name="T56" fmla="*/ 496 w 1240"/>
                <a:gd name="T57" fmla="*/ 187 h 931"/>
                <a:gd name="T58" fmla="*/ 493 w 1240"/>
                <a:gd name="T59" fmla="*/ 176 h 931"/>
                <a:gd name="T60" fmla="*/ 530 w 1240"/>
                <a:gd name="T61" fmla="*/ 150 h 931"/>
                <a:gd name="T62" fmla="*/ 573 w 1240"/>
                <a:gd name="T63" fmla="*/ 162 h 931"/>
                <a:gd name="T64" fmla="*/ 626 w 1240"/>
                <a:gd name="T65" fmla="*/ 203 h 931"/>
                <a:gd name="T66" fmla="*/ 657 w 1240"/>
                <a:gd name="T67" fmla="*/ 238 h 931"/>
                <a:gd name="T68" fmla="*/ 694 w 1240"/>
                <a:gd name="T69" fmla="*/ 272 h 931"/>
                <a:gd name="T70" fmla="*/ 751 w 1240"/>
                <a:gd name="T71" fmla="*/ 285 h 931"/>
                <a:gd name="T72" fmla="*/ 786 w 1240"/>
                <a:gd name="T73" fmla="*/ 340 h 931"/>
                <a:gd name="T74" fmla="*/ 774 w 1240"/>
                <a:gd name="T75" fmla="*/ 454 h 931"/>
                <a:gd name="T76" fmla="*/ 786 w 1240"/>
                <a:gd name="T77" fmla="*/ 510 h 931"/>
                <a:gd name="T78" fmla="*/ 802 w 1240"/>
                <a:gd name="T79" fmla="*/ 538 h 931"/>
                <a:gd name="T80" fmla="*/ 792 w 1240"/>
                <a:gd name="T81" fmla="*/ 499 h 931"/>
                <a:gd name="T82" fmla="*/ 804 w 1240"/>
                <a:gd name="T83" fmla="*/ 483 h 931"/>
                <a:gd name="T84" fmla="*/ 845 w 1240"/>
                <a:gd name="T85" fmla="*/ 508 h 931"/>
                <a:gd name="T86" fmla="*/ 804 w 1240"/>
                <a:gd name="T87" fmla="*/ 569 h 931"/>
                <a:gd name="T88" fmla="*/ 850 w 1240"/>
                <a:gd name="T89" fmla="*/ 620 h 931"/>
                <a:gd name="T90" fmla="*/ 895 w 1240"/>
                <a:gd name="T91" fmla="*/ 692 h 931"/>
                <a:gd name="T92" fmla="*/ 923 w 1240"/>
                <a:gd name="T93" fmla="*/ 731 h 931"/>
                <a:gd name="T94" fmla="*/ 954 w 1240"/>
                <a:gd name="T95" fmla="*/ 726 h 931"/>
                <a:gd name="T96" fmla="*/ 980 w 1240"/>
                <a:gd name="T97" fmla="*/ 786 h 931"/>
                <a:gd name="T98" fmla="*/ 1005 w 1240"/>
                <a:gd name="T99" fmla="*/ 808 h 931"/>
                <a:gd name="T100" fmla="*/ 1068 w 1240"/>
                <a:gd name="T101" fmla="*/ 829 h 931"/>
                <a:gd name="T102" fmla="*/ 1101 w 1240"/>
                <a:gd name="T103" fmla="*/ 898 h 931"/>
                <a:gd name="T104" fmla="*/ 1111 w 1240"/>
                <a:gd name="T105" fmla="*/ 927 h 931"/>
                <a:gd name="T106" fmla="*/ 1136 w 1240"/>
                <a:gd name="T107" fmla="*/ 923 h 931"/>
                <a:gd name="T108" fmla="*/ 1179 w 1240"/>
                <a:gd name="T109" fmla="*/ 910 h 931"/>
                <a:gd name="T110" fmla="*/ 1222 w 1240"/>
                <a:gd name="T111" fmla="*/ 87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0" h="931">
                  <a:moveTo>
                    <a:pt x="1218" y="861"/>
                  </a:moveTo>
                  <a:lnTo>
                    <a:pt x="1216" y="841"/>
                  </a:lnTo>
                  <a:lnTo>
                    <a:pt x="1220" y="825"/>
                  </a:lnTo>
                  <a:lnTo>
                    <a:pt x="1218" y="810"/>
                  </a:lnTo>
                  <a:lnTo>
                    <a:pt x="1238" y="800"/>
                  </a:lnTo>
                  <a:lnTo>
                    <a:pt x="1240" y="775"/>
                  </a:lnTo>
                  <a:lnTo>
                    <a:pt x="1236" y="761"/>
                  </a:lnTo>
                  <a:lnTo>
                    <a:pt x="1232" y="667"/>
                  </a:lnTo>
                  <a:lnTo>
                    <a:pt x="1222" y="608"/>
                  </a:lnTo>
                  <a:lnTo>
                    <a:pt x="1187" y="544"/>
                  </a:lnTo>
                  <a:lnTo>
                    <a:pt x="1158" y="499"/>
                  </a:lnTo>
                  <a:lnTo>
                    <a:pt x="1138" y="458"/>
                  </a:lnTo>
                  <a:lnTo>
                    <a:pt x="1115" y="434"/>
                  </a:lnTo>
                  <a:lnTo>
                    <a:pt x="1091" y="375"/>
                  </a:lnTo>
                  <a:lnTo>
                    <a:pt x="1097" y="364"/>
                  </a:lnTo>
                  <a:lnTo>
                    <a:pt x="1105" y="354"/>
                  </a:lnTo>
                  <a:lnTo>
                    <a:pt x="1095" y="334"/>
                  </a:lnTo>
                  <a:lnTo>
                    <a:pt x="1064" y="305"/>
                  </a:lnTo>
                  <a:lnTo>
                    <a:pt x="1025" y="262"/>
                  </a:lnTo>
                  <a:lnTo>
                    <a:pt x="997" y="211"/>
                  </a:lnTo>
                  <a:lnTo>
                    <a:pt x="954" y="139"/>
                  </a:lnTo>
                  <a:lnTo>
                    <a:pt x="925" y="62"/>
                  </a:lnTo>
                  <a:lnTo>
                    <a:pt x="907" y="5"/>
                  </a:lnTo>
                  <a:lnTo>
                    <a:pt x="870" y="3"/>
                  </a:lnTo>
                  <a:lnTo>
                    <a:pt x="831" y="0"/>
                  </a:lnTo>
                  <a:lnTo>
                    <a:pt x="827" y="3"/>
                  </a:lnTo>
                  <a:lnTo>
                    <a:pt x="839" y="37"/>
                  </a:lnTo>
                  <a:lnTo>
                    <a:pt x="835" y="80"/>
                  </a:lnTo>
                  <a:lnTo>
                    <a:pt x="798" y="72"/>
                  </a:lnTo>
                  <a:lnTo>
                    <a:pt x="796" y="50"/>
                  </a:lnTo>
                  <a:lnTo>
                    <a:pt x="766" y="50"/>
                  </a:lnTo>
                  <a:lnTo>
                    <a:pt x="725" y="56"/>
                  </a:lnTo>
                  <a:lnTo>
                    <a:pt x="471" y="70"/>
                  </a:lnTo>
                  <a:lnTo>
                    <a:pt x="406" y="68"/>
                  </a:lnTo>
                  <a:lnTo>
                    <a:pt x="393" y="54"/>
                  </a:lnTo>
                  <a:lnTo>
                    <a:pt x="373" y="23"/>
                  </a:lnTo>
                  <a:lnTo>
                    <a:pt x="328" y="23"/>
                  </a:lnTo>
                  <a:lnTo>
                    <a:pt x="277" y="25"/>
                  </a:lnTo>
                  <a:lnTo>
                    <a:pt x="2" y="58"/>
                  </a:lnTo>
                  <a:lnTo>
                    <a:pt x="0" y="76"/>
                  </a:lnTo>
                  <a:lnTo>
                    <a:pt x="11" y="88"/>
                  </a:lnTo>
                  <a:lnTo>
                    <a:pt x="35" y="105"/>
                  </a:lnTo>
                  <a:lnTo>
                    <a:pt x="37" y="168"/>
                  </a:lnTo>
                  <a:lnTo>
                    <a:pt x="60" y="164"/>
                  </a:lnTo>
                  <a:lnTo>
                    <a:pt x="107" y="148"/>
                  </a:lnTo>
                  <a:lnTo>
                    <a:pt x="154" y="144"/>
                  </a:lnTo>
                  <a:lnTo>
                    <a:pt x="189" y="139"/>
                  </a:lnTo>
                  <a:lnTo>
                    <a:pt x="250" y="154"/>
                  </a:lnTo>
                  <a:lnTo>
                    <a:pt x="314" y="185"/>
                  </a:lnTo>
                  <a:lnTo>
                    <a:pt x="326" y="195"/>
                  </a:lnTo>
                  <a:lnTo>
                    <a:pt x="348" y="205"/>
                  </a:lnTo>
                  <a:lnTo>
                    <a:pt x="361" y="221"/>
                  </a:lnTo>
                  <a:lnTo>
                    <a:pt x="363" y="238"/>
                  </a:lnTo>
                  <a:lnTo>
                    <a:pt x="387" y="231"/>
                  </a:lnTo>
                  <a:lnTo>
                    <a:pt x="416" y="231"/>
                  </a:lnTo>
                  <a:lnTo>
                    <a:pt x="444" y="215"/>
                  </a:lnTo>
                  <a:lnTo>
                    <a:pt x="473" y="187"/>
                  </a:lnTo>
                  <a:lnTo>
                    <a:pt x="496" y="187"/>
                  </a:lnTo>
                  <a:lnTo>
                    <a:pt x="498" y="184"/>
                  </a:lnTo>
                  <a:lnTo>
                    <a:pt x="493" y="176"/>
                  </a:lnTo>
                  <a:lnTo>
                    <a:pt x="494" y="158"/>
                  </a:lnTo>
                  <a:lnTo>
                    <a:pt x="530" y="150"/>
                  </a:lnTo>
                  <a:lnTo>
                    <a:pt x="551" y="150"/>
                  </a:lnTo>
                  <a:lnTo>
                    <a:pt x="573" y="162"/>
                  </a:lnTo>
                  <a:lnTo>
                    <a:pt x="608" y="176"/>
                  </a:lnTo>
                  <a:lnTo>
                    <a:pt x="626" y="203"/>
                  </a:lnTo>
                  <a:lnTo>
                    <a:pt x="647" y="211"/>
                  </a:lnTo>
                  <a:lnTo>
                    <a:pt x="657" y="238"/>
                  </a:lnTo>
                  <a:lnTo>
                    <a:pt x="682" y="250"/>
                  </a:lnTo>
                  <a:lnTo>
                    <a:pt x="694" y="272"/>
                  </a:lnTo>
                  <a:lnTo>
                    <a:pt x="708" y="276"/>
                  </a:lnTo>
                  <a:lnTo>
                    <a:pt x="751" y="285"/>
                  </a:lnTo>
                  <a:lnTo>
                    <a:pt x="760" y="311"/>
                  </a:lnTo>
                  <a:lnTo>
                    <a:pt x="786" y="340"/>
                  </a:lnTo>
                  <a:lnTo>
                    <a:pt x="784" y="416"/>
                  </a:lnTo>
                  <a:lnTo>
                    <a:pt x="774" y="454"/>
                  </a:lnTo>
                  <a:lnTo>
                    <a:pt x="776" y="473"/>
                  </a:lnTo>
                  <a:lnTo>
                    <a:pt x="786" y="510"/>
                  </a:lnTo>
                  <a:lnTo>
                    <a:pt x="798" y="538"/>
                  </a:lnTo>
                  <a:lnTo>
                    <a:pt x="802" y="538"/>
                  </a:lnTo>
                  <a:lnTo>
                    <a:pt x="811" y="504"/>
                  </a:lnTo>
                  <a:lnTo>
                    <a:pt x="792" y="499"/>
                  </a:lnTo>
                  <a:lnTo>
                    <a:pt x="788" y="489"/>
                  </a:lnTo>
                  <a:lnTo>
                    <a:pt x="804" y="483"/>
                  </a:lnTo>
                  <a:lnTo>
                    <a:pt x="843" y="493"/>
                  </a:lnTo>
                  <a:lnTo>
                    <a:pt x="845" y="508"/>
                  </a:lnTo>
                  <a:lnTo>
                    <a:pt x="819" y="551"/>
                  </a:lnTo>
                  <a:lnTo>
                    <a:pt x="804" y="569"/>
                  </a:lnTo>
                  <a:lnTo>
                    <a:pt x="831" y="596"/>
                  </a:lnTo>
                  <a:lnTo>
                    <a:pt x="850" y="620"/>
                  </a:lnTo>
                  <a:lnTo>
                    <a:pt x="874" y="661"/>
                  </a:lnTo>
                  <a:lnTo>
                    <a:pt x="895" y="692"/>
                  </a:lnTo>
                  <a:lnTo>
                    <a:pt x="913" y="730"/>
                  </a:lnTo>
                  <a:lnTo>
                    <a:pt x="923" y="731"/>
                  </a:lnTo>
                  <a:lnTo>
                    <a:pt x="937" y="716"/>
                  </a:lnTo>
                  <a:lnTo>
                    <a:pt x="954" y="726"/>
                  </a:lnTo>
                  <a:lnTo>
                    <a:pt x="974" y="759"/>
                  </a:lnTo>
                  <a:lnTo>
                    <a:pt x="980" y="786"/>
                  </a:lnTo>
                  <a:lnTo>
                    <a:pt x="1001" y="816"/>
                  </a:lnTo>
                  <a:lnTo>
                    <a:pt x="1005" y="808"/>
                  </a:lnTo>
                  <a:lnTo>
                    <a:pt x="1038" y="812"/>
                  </a:lnTo>
                  <a:lnTo>
                    <a:pt x="1068" y="829"/>
                  </a:lnTo>
                  <a:lnTo>
                    <a:pt x="1095" y="872"/>
                  </a:lnTo>
                  <a:lnTo>
                    <a:pt x="1101" y="898"/>
                  </a:lnTo>
                  <a:lnTo>
                    <a:pt x="1103" y="919"/>
                  </a:lnTo>
                  <a:lnTo>
                    <a:pt x="1111" y="927"/>
                  </a:lnTo>
                  <a:lnTo>
                    <a:pt x="1118" y="931"/>
                  </a:lnTo>
                  <a:lnTo>
                    <a:pt x="1136" y="923"/>
                  </a:lnTo>
                  <a:lnTo>
                    <a:pt x="1148" y="910"/>
                  </a:lnTo>
                  <a:lnTo>
                    <a:pt x="1179" y="910"/>
                  </a:lnTo>
                  <a:lnTo>
                    <a:pt x="1203" y="898"/>
                  </a:lnTo>
                  <a:lnTo>
                    <a:pt x="1222" y="874"/>
                  </a:lnTo>
                  <a:lnTo>
                    <a:pt x="1218" y="861"/>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7" name="Freeform 92"/>
            <p:cNvSpPr>
              <a:spLocks/>
            </p:cNvSpPr>
            <p:nvPr/>
          </p:nvSpPr>
          <p:spPr bwMode="auto">
            <a:xfrm>
              <a:off x="6420" y="4434"/>
              <a:ext cx="49" cy="28"/>
            </a:xfrm>
            <a:custGeom>
              <a:avLst/>
              <a:gdLst>
                <a:gd name="T0" fmla="*/ 37 w 49"/>
                <a:gd name="T1" fmla="*/ 4 h 28"/>
                <a:gd name="T2" fmla="*/ 28 w 49"/>
                <a:gd name="T3" fmla="*/ 0 h 28"/>
                <a:gd name="T4" fmla="*/ 10 w 49"/>
                <a:gd name="T5" fmla="*/ 12 h 28"/>
                <a:gd name="T6" fmla="*/ 0 w 49"/>
                <a:gd name="T7" fmla="*/ 28 h 28"/>
                <a:gd name="T8" fmla="*/ 49 w 49"/>
                <a:gd name="T9" fmla="*/ 10 h 28"/>
                <a:gd name="T10" fmla="*/ 47 w 49"/>
                <a:gd name="T11" fmla="*/ 6 h 28"/>
                <a:gd name="T12" fmla="*/ 37 w 49"/>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49" h="28">
                  <a:moveTo>
                    <a:pt x="37" y="4"/>
                  </a:moveTo>
                  <a:lnTo>
                    <a:pt x="28" y="0"/>
                  </a:lnTo>
                  <a:lnTo>
                    <a:pt x="10" y="12"/>
                  </a:lnTo>
                  <a:lnTo>
                    <a:pt x="0" y="28"/>
                  </a:lnTo>
                  <a:lnTo>
                    <a:pt x="49" y="10"/>
                  </a:lnTo>
                  <a:lnTo>
                    <a:pt x="47" y="6"/>
                  </a:lnTo>
                  <a:lnTo>
                    <a:pt x="37" y="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8" name="Freeform 93"/>
            <p:cNvSpPr>
              <a:spLocks/>
            </p:cNvSpPr>
            <p:nvPr/>
          </p:nvSpPr>
          <p:spPr bwMode="auto">
            <a:xfrm>
              <a:off x="5606" y="2734"/>
              <a:ext cx="726" cy="759"/>
            </a:xfrm>
            <a:custGeom>
              <a:avLst/>
              <a:gdLst>
                <a:gd name="T0" fmla="*/ 132 w 726"/>
                <a:gd name="T1" fmla="*/ 23 h 759"/>
                <a:gd name="T2" fmla="*/ 2 w 726"/>
                <a:gd name="T3" fmla="*/ 39 h 759"/>
                <a:gd name="T4" fmla="*/ 6 w 726"/>
                <a:gd name="T5" fmla="*/ 94 h 759"/>
                <a:gd name="T6" fmla="*/ 65 w 726"/>
                <a:gd name="T7" fmla="*/ 282 h 759"/>
                <a:gd name="T8" fmla="*/ 88 w 726"/>
                <a:gd name="T9" fmla="*/ 374 h 759"/>
                <a:gd name="T10" fmla="*/ 126 w 726"/>
                <a:gd name="T11" fmla="*/ 450 h 759"/>
                <a:gd name="T12" fmla="*/ 143 w 726"/>
                <a:gd name="T13" fmla="*/ 479 h 759"/>
                <a:gd name="T14" fmla="*/ 132 w 726"/>
                <a:gd name="T15" fmla="*/ 540 h 759"/>
                <a:gd name="T16" fmla="*/ 139 w 726"/>
                <a:gd name="T17" fmla="*/ 612 h 759"/>
                <a:gd name="T18" fmla="*/ 135 w 726"/>
                <a:gd name="T19" fmla="*/ 671 h 759"/>
                <a:gd name="T20" fmla="*/ 151 w 726"/>
                <a:gd name="T21" fmla="*/ 681 h 759"/>
                <a:gd name="T22" fmla="*/ 177 w 726"/>
                <a:gd name="T23" fmla="*/ 742 h 759"/>
                <a:gd name="T24" fmla="*/ 245 w 726"/>
                <a:gd name="T25" fmla="*/ 751 h 759"/>
                <a:gd name="T26" fmla="*/ 538 w 726"/>
                <a:gd name="T27" fmla="*/ 732 h 759"/>
                <a:gd name="T28" fmla="*/ 585 w 726"/>
                <a:gd name="T29" fmla="*/ 755 h 759"/>
                <a:gd name="T30" fmla="*/ 599 w 726"/>
                <a:gd name="T31" fmla="*/ 732 h 759"/>
                <a:gd name="T32" fmla="*/ 599 w 726"/>
                <a:gd name="T33" fmla="*/ 679 h 759"/>
                <a:gd name="T34" fmla="*/ 679 w 726"/>
                <a:gd name="T35" fmla="*/ 687 h 759"/>
                <a:gd name="T36" fmla="*/ 675 w 726"/>
                <a:gd name="T37" fmla="*/ 640 h 759"/>
                <a:gd name="T38" fmla="*/ 705 w 726"/>
                <a:gd name="T39" fmla="*/ 530 h 759"/>
                <a:gd name="T40" fmla="*/ 726 w 726"/>
                <a:gd name="T41" fmla="*/ 462 h 759"/>
                <a:gd name="T42" fmla="*/ 712 w 726"/>
                <a:gd name="T43" fmla="*/ 462 h 759"/>
                <a:gd name="T44" fmla="*/ 671 w 726"/>
                <a:gd name="T45" fmla="*/ 403 h 759"/>
                <a:gd name="T46" fmla="*/ 634 w 726"/>
                <a:gd name="T47" fmla="*/ 383 h 759"/>
                <a:gd name="T48" fmla="*/ 599 w 726"/>
                <a:gd name="T49" fmla="*/ 295 h 759"/>
                <a:gd name="T50" fmla="*/ 550 w 726"/>
                <a:gd name="T51" fmla="*/ 266 h 759"/>
                <a:gd name="T52" fmla="*/ 525 w 726"/>
                <a:gd name="T53" fmla="*/ 233 h 759"/>
                <a:gd name="T54" fmla="*/ 488 w 726"/>
                <a:gd name="T55" fmla="*/ 198 h 759"/>
                <a:gd name="T56" fmla="*/ 427 w 726"/>
                <a:gd name="T57" fmla="*/ 166 h 759"/>
                <a:gd name="T58" fmla="*/ 405 w 726"/>
                <a:gd name="T59" fmla="*/ 131 h 759"/>
                <a:gd name="T60" fmla="*/ 376 w 726"/>
                <a:gd name="T61" fmla="*/ 84 h 759"/>
                <a:gd name="T62" fmla="*/ 317 w 726"/>
                <a:gd name="T63" fmla="*/ 62 h 759"/>
                <a:gd name="T64" fmla="*/ 302 w 726"/>
                <a:gd name="T65" fmla="*/ 31 h 759"/>
                <a:gd name="T66" fmla="*/ 327 w 726"/>
                <a:gd name="T67" fmla="*/ 6 h 759"/>
                <a:gd name="T68" fmla="*/ 276 w 726"/>
                <a:gd name="T69" fmla="*/ 8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59">
                  <a:moveTo>
                    <a:pt x="276" y="8"/>
                  </a:moveTo>
                  <a:lnTo>
                    <a:pt x="132" y="23"/>
                  </a:lnTo>
                  <a:lnTo>
                    <a:pt x="26" y="35"/>
                  </a:lnTo>
                  <a:lnTo>
                    <a:pt x="2" y="39"/>
                  </a:lnTo>
                  <a:lnTo>
                    <a:pt x="0" y="53"/>
                  </a:lnTo>
                  <a:lnTo>
                    <a:pt x="6" y="94"/>
                  </a:lnTo>
                  <a:lnTo>
                    <a:pt x="34" y="156"/>
                  </a:lnTo>
                  <a:lnTo>
                    <a:pt x="65" y="282"/>
                  </a:lnTo>
                  <a:lnTo>
                    <a:pt x="77" y="319"/>
                  </a:lnTo>
                  <a:lnTo>
                    <a:pt x="88" y="374"/>
                  </a:lnTo>
                  <a:lnTo>
                    <a:pt x="104" y="423"/>
                  </a:lnTo>
                  <a:lnTo>
                    <a:pt x="126" y="450"/>
                  </a:lnTo>
                  <a:lnTo>
                    <a:pt x="130" y="473"/>
                  </a:lnTo>
                  <a:lnTo>
                    <a:pt x="143" y="479"/>
                  </a:lnTo>
                  <a:lnTo>
                    <a:pt x="145" y="501"/>
                  </a:lnTo>
                  <a:lnTo>
                    <a:pt x="132" y="540"/>
                  </a:lnTo>
                  <a:lnTo>
                    <a:pt x="126" y="577"/>
                  </a:lnTo>
                  <a:lnTo>
                    <a:pt x="139" y="612"/>
                  </a:lnTo>
                  <a:lnTo>
                    <a:pt x="141" y="655"/>
                  </a:lnTo>
                  <a:lnTo>
                    <a:pt x="135" y="671"/>
                  </a:lnTo>
                  <a:lnTo>
                    <a:pt x="137" y="675"/>
                  </a:lnTo>
                  <a:lnTo>
                    <a:pt x="151" y="681"/>
                  </a:lnTo>
                  <a:lnTo>
                    <a:pt x="157" y="708"/>
                  </a:lnTo>
                  <a:lnTo>
                    <a:pt x="177" y="742"/>
                  </a:lnTo>
                  <a:lnTo>
                    <a:pt x="186" y="749"/>
                  </a:lnTo>
                  <a:lnTo>
                    <a:pt x="245" y="751"/>
                  </a:lnTo>
                  <a:lnTo>
                    <a:pt x="497" y="738"/>
                  </a:lnTo>
                  <a:lnTo>
                    <a:pt x="538" y="732"/>
                  </a:lnTo>
                  <a:lnTo>
                    <a:pt x="583" y="732"/>
                  </a:lnTo>
                  <a:lnTo>
                    <a:pt x="585" y="755"/>
                  </a:lnTo>
                  <a:lnTo>
                    <a:pt x="597" y="759"/>
                  </a:lnTo>
                  <a:lnTo>
                    <a:pt x="599" y="732"/>
                  </a:lnTo>
                  <a:lnTo>
                    <a:pt x="585" y="695"/>
                  </a:lnTo>
                  <a:lnTo>
                    <a:pt x="599" y="679"/>
                  </a:lnTo>
                  <a:lnTo>
                    <a:pt x="644" y="685"/>
                  </a:lnTo>
                  <a:lnTo>
                    <a:pt x="679" y="687"/>
                  </a:lnTo>
                  <a:lnTo>
                    <a:pt x="673" y="642"/>
                  </a:lnTo>
                  <a:lnTo>
                    <a:pt x="675" y="640"/>
                  </a:lnTo>
                  <a:lnTo>
                    <a:pt x="693" y="562"/>
                  </a:lnTo>
                  <a:lnTo>
                    <a:pt x="705" y="530"/>
                  </a:lnTo>
                  <a:lnTo>
                    <a:pt x="701" y="509"/>
                  </a:lnTo>
                  <a:lnTo>
                    <a:pt x="726" y="462"/>
                  </a:lnTo>
                  <a:lnTo>
                    <a:pt x="724" y="456"/>
                  </a:lnTo>
                  <a:lnTo>
                    <a:pt x="712" y="462"/>
                  </a:lnTo>
                  <a:lnTo>
                    <a:pt x="687" y="448"/>
                  </a:lnTo>
                  <a:lnTo>
                    <a:pt x="671" y="403"/>
                  </a:lnTo>
                  <a:lnTo>
                    <a:pt x="656" y="389"/>
                  </a:lnTo>
                  <a:lnTo>
                    <a:pt x="634" y="383"/>
                  </a:lnTo>
                  <a:lnTo>
                    <a:pt x="621" y="342"/>
                  </a:lnTo>
                  <a:lnTo>
                    <a:pt x="599" y="295"/>
                  </a:lnTo>
                  <a:lnTo>
                    <a:pt x="568" y="282"/>
                  </a:lnTo>
                  <a:lnTo>
                    <a:pt x="550" y="266"/>
                  </a:lnTo>
                  <a:lnTo>
                    <a:pt x="540" y="246"/>
                  </a:lnTo>
                  <a:lnTo>
                    <a:pt x="525" y="233"/>
                  </a:lnTo>
                  <a:lnTo>
                    <a:pt x="505" y="221"/>
                  </a:lnTo>
                  <a:lnTo>
                    <a:pt x="488" y="198"/>
                  </a:lnTo>
                  <a:lnTo>
                    <a:pt x="466" y="182"/>
                  </a:lnTo>
                  <a:lnTo>
                    <a:pt x="427" y="166"/>
                  </a:lnTo>
                  <a:lnTo>
                    <a:pt x="423" y="152"/>
                  </a:lnTo>
                  <a:lnTo>
                    <a:pt x="405" y="131"/>
                  </a:lnTo>
                  <a:lnTo>
                    <a:pt x="401" y="117"/>
                  </a:lnTo>
                  <a:lnTo>
                    <a:pt x="376" y="84"/>
                  </a:lnTo>
                  <a:lnTo>
                    <a:pt x="353" y="84"/>
                  </a:lnTo>
                  <a:lnTo>
                    <a:pt x="317" y="62"/>
                  </a:lnTo>
                  <a:lnTo>
                    <a:pt x="306" y="49"/>
                  </a:lnTo>
                  <a:lnTo>
                    <a:pt x="302" y="31"/>
                  </a:lnTo>
                  <a:lnTo>
                    <a:pt x="310" y="12"/>
                  </a:lnTo>
                  <a:lnTo>
                    <a:pt x="327" y="6"/>
                  </a:lnTo>
                  <a:lnTo>
                    <a:pt x="323" y="0"/>
                  </a:lnTo>
                  <a:lnTo>
                    <a:pt x="276" y="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09" name="Freeform 94"/>
            <p:cNvSpPr>
              <a:spLocks/>
            </p:cNvSpPr>
            <p:nvPr/>
          </p:nvSpPr>
          <p:spPr bwMode="auto">
            <a:xfrm>
              <a:off x="4069" y="1360"/>
              <a:ext cx="806" cy="526"/>
            </a:xfrm>
            <a:custGeom>
              <a:avLst/>
              <a:gdLst>
                <a:gd name="T0" fmla="*/ 495 w 806"/>
                <a:gd name="T1" fmla="*/ 6 h 526"/>
                <a:gd name="T2" fmla="*/ 16 w 806"/>
                <a:gd name="T3" fmla="*/ 10 h 526"/>
                <a:gd name="T4" fmla="*/ 4 w 806"/>
                <a:gd name="T5" fmla="*/ 12 h 526"/>
                <a:gd name="T6" fmla="*/ 0 w 806"/>
                <a:gd name="T7" fmla="*/ 27 h 526"/>
                <a:gd name="T8" fmla="*/ 2 w 806"/>
                <a:gd name="T9" fmla="*/ 45 h 526"/>
                <a:gd name="T10" fmla="*/ 23 w 806"/>
                <a:gd name="T11" fmla="*/ 63 h 526"/>
                <a:gd name="T12" fmla="*/ 14 w 806"/>
                <a:gd name="T13" fmla="*/ 112 h 526"/>
                <a:gd name="T14" fmla="*/ 0 w 806"/>
                <a:gd name="T15" fmla="*/ 141 h 526"/>
                <a:gd name="T16" fmla="*/ 10 w 806"/>
                <a:gd name="T17" fmla="*/ 162 h 526"/>
                <a:gd name="T18" fmla="*/ 21 w 806"/>
                <a:gd name="T19" fmla="*/ 178 h 526"/>
                <a:gd name="T20" fmla="*/ 29 w 806"/>
                <a:gd name="T21" fmla="*/ 223 h 526"/>
                <a:gd name="T22" fmla="*/ 51 w 806"/>
                <a:gd name="T23" fmla="*/ 284 h 526"/>
                <a:gd name="T24" fmla="*/ 59 w 806"/>
                <a:gd name="T25" fmla="*/ 319 h 526"/>
                <a:gd name="T26" fmla="*/ 76 w 806"/>
                <a:gd name="T27" fmla="*/ 348 h 526"/>
                <a:gd name="T28" fmla="*/ 82 w 806"/>
                <a:gd name="T29" fmla="*/ 390 h 526"/>
                <a:gd name="T30" fmla="*/ 92 w 806"/>
                <a:gd name="T31" fmla="*/ 423 h 526"/>
                <a:gd name="T32" fmla="*/ 96 w 806"/>
                <a:gd name="T33" fmla="*/ 474 h 526"/>
                <a:gd name="T34" fmla="*/ 108 w 806"/>
                <a:gd name="T35" fmla="*/ 505 h 526"/>
                <a:gd name="T36" fmla="*/ 491 w 806"/>
                <a:gd name="T37" fmla="*/ 497 h 526"/>
                <a:gd name="T38" fmla="*/ 569 w 806"/>
                <a:gd name="T39" fmla="*/ 491 h 526"/>
                <a:gd name="T40" fmla="*/ 636 w 806"/>
                <a:gd name="T41" fmla="*/ 485 h 526"/>
                <a:gd name="T42" fmla="*/ 647 w 806"/>
                <a:gd name="T43" fmla="*/ 509 h 526"/>
                <a:gd name="T44" fmla="*/ 663 w 806"/>
                <a:gd name="T45" fmla="*/ 526 h 526"/>
                <a:gd name="T46" fmla="*/ 669 w 806"/>
                <a:gd name="T47" fmla="*/ 523 h 526"/>
                <a:gd name="T48" fmla="*/ 667 w 806"/>
                <a:gd name="T49" fmla="*/ 511 h 526"/>
                <a:gd name="T50" fmla="*/ 671 w 806"/>
                <a:gd name="T51" fmla="*/ 495 h 526"/>
                <a:gd name="T52" fmla="*/ 687 w 806"/>
                <a:gd name="T53" fmla="*/ 483 h 526"/>
                <a:gd name="T54" fmla="*/ 694 w 806"/>
                <a:gd name="T55" fmla="*/ 480 h 526"/>
                <a:gd name="T56" fmla="*/ 694 w 806"/>
                <a:gd name="T57" fmla="*/ 462 h 526"/>
                <a:gd name="T58" fmla="*/ 700 w 806"/>
                <a:gd name="T59" fmla="*/ 448 h 526"/>
                <a:gd name="T60" fmla="*/ 716 w 806"/>
                <a:gd name="T61" fmla="*/ 436 h 526"/>
                <a:gd name="T62" fmla="*/ 716 w 806"/>
                <a:gd name="T63" fmla="*/ 413 h 526"/>
                <a:gd name="T64" fmla="*/ 704 w 806"/>
                <a:gd name="T65" fmla="*/ 401 h 526"/>
                <a:gd name="T66" fmla="*/ 696 w 806"/>
                <a:gd name="T67" fmla="*/ 386 h 526"/>
                <a:gd name="T68" fmla="*/ 710 w 806"/>
                <a:gd name="T69" fmla="*/ 346 h 526"/>
                <a:gd name="T70" fmla="*/ 757 w 806"/>
                <a:gd name="T71" fmla="*/ 333 h 526"/>
                <a:gd name="T72" fmla="*/ 769 w 806"/>
                <a:gd name="T73" fmla="*/ 329 h 526"/>
                <a:gd name="T74" fmla="*/ 784 w 806"/>
                <a:gd name="T75" fmla="*/ 319 h 526"/>
                <a:gd name="T76" fmla="*/ 788 w 806"/>
                <a:gd name="T77" fmla="*/ 299 h 526"/>
                <a:gd name="T78" fmla="*/ 802 w 806"/>
                <a:gd name="T79" fmla="*/ 270 h 526"/>
                <a:gd name="T80" fmla="*/ 806 w 806"/>
                <a:gd name="T81" fmla="*/ 249 h 526"/>
                <a:gd name="T82" fmla="*/ 802 w 806"/>
                <a:gd name="T83" fmla="*/ 235 h 526"/>
                <a:gd name="T84" fmla="*/ 773 w 806"/>
                <a:gd name="T85" fmla="*/ 209 h 526"/>
                <a:gd name="T86" fmla="*/ 769 w 806"/>
                <a:gd name="T87" fmla="*/ 198 h 526"/>
                <a:gd name="T88" fmla="*/ 763 w 806"/>
                <a:gd name="T89" fmla="*/ 190 h 526"/>
                <a:gd name="T90" fmla="*/ 741 w 806"/>
                <a:gd name="T91" fmla="*/ 180 h 526"/>
                <a:gd name="T92" fmla="*/ 741 w 806"/>
                <a:gd name="T93" fmla="*/ 161 h 526"/>
                <a:gd name="T94" fmla="*/ 734 w 806"/>
                <a:gd name="T95" fmla="*/ 149 h 526"/>
                <a:gd name="T96" fmla="*/ 716 w 806"/>
                <a:gd name="T97" fmla="*/ 147 h 526"/>
                <a:gd name="T98" fmla="*/ 690 w 806"/>
                <a:gd name="T99" fmla="*/ 133 h 526"/>
                <a:gd name="T100" fmla="*/ 671 w 806"/>
                <a:gd name="T101" fmla="*/ 100 h 526"/>
                <a:gd name="T102" fmla="*/ 667 w 806"/>
                <a:gd name="T103" fmla="*/ 67 h 526"/>
                <a:gd name="T104" fmla="*/ 683 w 806"/>
                <a:gd name="T105" fmla="*/ 43 h 526"/>
                <a:gd name="T106" fmla="*/ 681 w 806"/>
                <a:gd name="T107" fmla="*/ 41 h 526"/>
                <a:gd name="T108" fmla="*/ 665 w 806"/>
                <a:gd name="T109" fmla="*/ 24 h 526"/>
                <a:gd name="T110" fmla="*/ 657 w 806"/>
                <a:gd name="T111" fmla="*/ 0 h 526"/>
                <a:gd name="T112" fmla="*/ 495 w 806"/>
                <a:gd name="T113" fmla="*/ 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6" h="526">
                  <a:moveTo>
                    <a:pt x="495" y="6"/>
                  </a:moveTo>
                  <a:lnTo>
                    <a:pt x="16" y="10"/>
                  </a:lnTo>
                  <a:lnTo>
                    <a:pt x="4" y="12"/>
                  </a:lnTo>
                  <a:lnTo>
                    <a:pt x="0" y="27"/>
                  </a:lnTo>
                  <a:lnTo>
                    <a:pt x="2" y="45"/>
                  </a:lnTo>
                  <a:lnTo>
                    <a:pt x="23" y="63"/>
                  </a:lnTo>
                  <a:lnTo>
                    <a:pt x="14" y="112"/>
                  </a:lnTo>
                  <a:lnTo>
                    <a:pt x="0" y="141"/>
                  </a:lnTo>
                  <a:lnTo>
                    <a:pt x="10" y="162"/>
                  </a:lnTo>
                  <a:lnTo>
                    <a:pt x="21" y="178"/>
                  </a:lnTo>
                  <a:lnTo>
                    <a:pt x="29" y="223"/>
                  </a:lnTo>
                  <a:lnTo>
                    <a:pt x="51" y="284"/>
                  </a:lnTo>
                  <a:lnTo>
                    <a:pt x="59" y="319"/>
                  </a:lnTo>
                  <a:lnTo>
                    <a:pt x="76" y="348"/>
                  </a:lnTo>
                  <a:lnTo>
                    <a:pt x="82" y="390"/>
                  </a:lnTo>
                  <a:lnTo>
                    <a:pt x="92" y="423"/>
                  </a:lnTo>
                  <a:lnTo>
                    <a:pt x="96" y="474"/>
                  </a:lnTo>
                  <a:lnTo>
                    <a:pt x="108" y="505"/>
                  </a:lnTo>
                  <a:lnTo>
                    <a:pt x="491" y="497"/>
                  </a:lnTo>
                  <a:lnTo>
                    <a:pt x="569" y="491"/>
                  </a:lnTo>
                  <a:lnTo>
                    <a:pt x="636" y="485"/>
                  </a:lnTo>
                  <a:lnTo>
                    <a:pt x="647" y="509"/>
                  </a:lnTo>
                  <a:lnTo>
                    <a:pt x="663" y="526"/>
                  </a:lnTo>
                  <a:lnTo>
                    <a:pt x="669" y="523"/>
                  </a:lnTo>
                  <a:lnTo>
                    <a:pt x="667" y="511"/>
                  </a:lnTo>
                  <a:lnTo>
                    <a:pt x="671" y="495"/>
                  </a:lnTo>
                  <a:lnTo>
                    <a:pt x="687" y="483"/>
                  </a:lnTo>
                  <a:lnTo>
                    <a:pt x="694" y="480"/>
                  </a:lnTo>
                  <a:lnTo>
                    <a:pt x="694" y="462"/>
                  </a:lnTo>
                  <a:lnTo>
                    <a:pt x="700" y="448"/>
                  </a:lnTo>
                  <a:lnTo>
                    <a:pt x="716" y="436"/>
                  </a:lnTo>
                  <a:lnTo>
                    <a:pt x="716" y="413"/>
                  </a:lnTo>
                  <a:lnTo>
                    <a:pt x="704" y="401"/>
                  </a:lnTo>
                  <a:lnTo>
                    <a:pt x="696" y="386"/>
                  </a:lnTo>
                  <a:lnTo>
                    <a:pt x="710" y="346"/>
                  </a:lnTo>
                  <a:lnTo>
                    <a:pt x="757" y="333"/>
                  </a:lnTo>
                  <a:lnTo>
                    <a:pt x="769" y="329"/>
                  </a:lnTo>
                  <a:lnTo>
                    <a:pt x="784" y="319"/>
                  </a:lnTo>
                  <a:lnTo>
                    <a:pt x="788" y="299"/>
                  </a:lnTo>
                  <a:lnTo>
                    <a:pt x="802" y="270"/>
                  </a:lnTo>
                  <a:lnTo>
                    <a:pt x="806" y="249"/>
                  </a:lnTo>
                  <a:lnTo>
                    <a:pt x="802" y="235"/>
                  </a:lnTo>
                  <a:lnTo>
                    <a:pt x="773" y="209"/>
                  </a:lnTo>
                  <a:lnTo>
                    <a:pt x="769" y="198"/>
                  </a:lnTo>
                  <a:lnTo>
                    <a:pt x="763" y="190"/>
                  </a:lnTo>
                  <a:lnTo>
                    <a:pt x="741" y="180"/>
                  </a:lnTo>
                  <a:lnTo>
                    <a:pt x="741" y="161"/>
                  </a:lnTo>
                  <a:lnTo>
                    <a:pt x="734" y="149"/>
                  </a:lnTo>
                  <a:lnTo>
                    <a:pt x="716" y="147"/>
                  </a:lnTo>
                  <a:lnTo>
                    <a:pt x="690" y="133"/>
                  </a:lnTo>
                  <a:lnTo>
                    <a:pt x="671" y="100"/>
                  </a:lnTo>
                  <a:lnTo>
                    <a:pt x="667" y="67"/>
                  </a:lnTo>
                  <a:lnTo>
                    <a:pt x="683" y="43"/>
                  </a:lnTo>
                  <a:lnTo>
                    <a:pt x="681" y="41"/>
                  </a:lnTo>
                  <a:lnTo>
                    <a:pt x="665" y="24"/>
                  </a:lnTo>
                  <a:lnTo>
                    <a:pt x="657" y="0"/>
                  </a:lnTo>
                  <a:lnTo>
                    <a:pt x="495" y="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0" name="Freeform 95"/>
            <p:cNvSpPr>
              <a:spLocks/>
            </p:cNvSpPr>
            <p:nvPr/>
          </p:nvSpPr>
          <p:spPr bwMode="auto">
            <a:xfrm>
              <a:off x="1489" y="164"/>
              <a:ext cx="804" cy="1306"/>
            </a:xfrm>
            <a:custGeom>
              <a:avLst/>
              <a:gdLst>
                <a:gd name="T0" fmla="*/ 162 w 804"/>
                <a:gd name="T1" fmla="*/ 499 h 1306"/>
                <a:gd name="T2" fmla="*/ 172 w 804"/>
                <a:gd name="T3" fmla="*/ 533 h 1306"/>
                <a:gd name="T4" fmla="*/ 199 w 804"/>
                <a:gd name="T5" fmla="*/ 554 h 1306"/>
                <a:gd name="T6" fmla="*/ 197 w 804"/>
                <a:gd name="T7" fmla="*/ 587 h 1306"/>
                <a:gd name="T8" fmla="*/ 166 w 804"/>
                <a:gd name="T9" fmla="*/ 623 h 1306"/>
                <a:gd name="T10" fmla="*/ 133 w 804"/>
                <a:gd name="T11" fmla="*/ 674 h 1306"/>
                <a:gd name="T12" fmla="*/ 125 w 804"/>
                <a:gd name="T13" fmla="*/ 697 h 1306"/>
                <a:gd name="T14" fmla="*/ 113 w 804"/>
                <a:gd name="T15" fmla="*/ 707 h 1306"/>
                <a:gd name="T16" fmla="*/ 102 w 804"/>
                <a:gd name="T17" fmla="*/ 713 h 1306"/>
                <a:gd name="T18" fmla="*/ 68 w 804"/>
                <a:gd name="T19" fmla="*/ 752 h 1306"/>
                <a:gd name="T20" fmla="*/ 64 w 804"/>
                <a:gd name="T21" fmla="*/ 775 h 1306"/>
                <a:gd name="T22" fmla="*/ 62 w 804"/>
                <a:gd name="T23" fmla="*/ 783 h 1306"/>
                <a:gd name="T24" fmla="*/ 64 w 804"/>
                <a:gd name="T25" fmla="*/ 789 h 1306"/>
                <a:gd name="T26" fmla="*/ 86 w 804"/>
                <a:gd name="T27" fmla="*/ 787 h 1306"/>
                <a:gd name="T28" fmla="*/ 96 w 804"/>
                <a:gd name="T29" fmla="*/ 809 h 1306"/>
                <a:gd name="T30" fmla="*/ 76 w 804"/>
                <a:gd name="T31" fmla="*/ 856 h 1306"/>
                <a:gd name="T32" fmla="*/ 66 w 804"/>
                <a:gd name="T33" fmla="*/ 889 h 1306"/>
                <a:gd name="T34" fmla="*/ 0 w 804"/>
                <a:gd name="T35" fmla="*/ 1161 h 1306"/>
                <a:gd name="T36" fmla="*/ 158 w 804"/>
                <a:gd name="T37" fmla="*/ 1196 h 1306"/>
                <a:gd name="T38" fmla="*/ 467 w 804"/>
                <a:gd name="T39" fmla="*/ 1259 h 1306"/>
                <a:gd name="T40" fmla="*/ 737 w 804"/>
                <a:gd name="T41" fmla="*/ 1306 h 1306"/>
                <a:gd name="T42" fmla="*/ 774 w 804"/>
                <a:gd name="T43" fmla="*/ 1079 h 1306"/>
                <a:gd name="T44" fmla="*/ 804 w 804"/>
                <a:gd name="T45" fmla="*/ 893 h 1306"/>
                <a:gd name="T46" fmla="*/ 782 w 804"/>
                <a:gd name="T47" fmla="*/ 873 h 1306"/>
                <a:gd name="T48" fmla="*/ 780 w 804"/>
                <a:gd name="T49" fmla="*/ 854 h 1306"/>
                <a:gd name="T50" fmla="*/ 776 w 804"/>
                <a:gd name="T51" fmla="*/ 848 h 1306"/>
                <a:gd name="T52" fmla="*/ 763 w 804"/>
                <a:gd name="T53" fmla="*/ 854 h 1306"/>
                <a:gd name="T54" fmla="*/ 757 w 804"/>
                <a:gd name="T55" fmla="*/ 875 h 1306"/>
                <a:gd name="T56" fmla="*/ 729 w 804"/>
                <a:gd name="T57" fmla="*/ 879 h 1306"/>
                <a:gd name="T58" fmla="*/ 698 w 804"/>
                <a:gd name="T59" fmla="*/ 865 h 1306"/>
                <a:gd name="T60" fmla="*/ 669 w 804"/>
                <a:gd name="T61" fmla="*/ 867 h 1306"/>
                <a:gd name="T62" fmla="*/ 649 w 804"/>
                <a:gd name="T63" fmla="*/ 873 h 1306"/>
                <a:gd name="T64" fmla="*/ 622 w 804"/>
                <a:gd name="T65" fmla="*/ 861 h 1306"/>
                <a:gd name="T66" fmla="*/ 606 w 804"/>
                <a:gd name="T67" fmla="*/ 861 h 1306"/>
                <a:gd name="T68" fmla="*/ 587 w 804"/>
                <a:gd name="T69" fmla="*/ 879 h 1306"/>
                <a:gd name="T70" fmla="*/ 567 w 804"/>
                <a:gd name="T71" fmla="*/ 867 h 1306"/>
                <a:gd name="T72" fmla="*/ 561 w 804"/>
                <a:gd name="T73" fmla="*/ 834 h 1306"/>
                <a:gd name="T74" fmla="*/ 567 w 804"/>
                <a:gd name="T75" fmla="*/ 812 h 1306"/>
                <a:gd name="T76" fmla="*/ 548 w 804"/>
                <a:gd name="T77" fmla="*/ 791 h 1306"/>
                <a:gd name="T78" fmla="*/ 522 w 804"/>
                <a:gd name="T79" fmla="*/ 771 h 1306"/>
                <a:gd name="T80" fmla="*/ 501 w 804"/>
                <a:gd name="T81" fmla="*/ 668 h 1306"/>
                <a:gd name="T82" fmla="*/ 501 w 804"/>
                <a:gd name="T83" fmla="*/ 634 h 1306"/>
                <a:gd name="T84" fmla="*/ 460 w 804"/>
                <a:gd name="T85" fmla="*/ 662 h 1306"/>
                <a:gd name="T86" fmla="*/ 444 w 804"/>
                <a:gd name="T87" fmla="*/ 660 h 1306"/>
                <a:gd name="T88" fmla="*/ 420 w 804"/>
                <a:gd name="T89" fmla="*/ 632 h 1306"/>
                <a:gd name="T90" fmla="*/ 418 w 804"/>
                <a:gd name="T91" fmla="*/ 607 h 1306"/>
                <a:gd name="T92" fmla="*/ 473 w 804"/>
                <a:gd name="T93" fmla="*/ 472 h 1306"/>
                <a:gd name="T94" fmla="*/ 471 w 804"/>
                <a:gd name="T95" fmla="*/ 460 h 1306"/>
                <a:gd name="T96" fmla="*/ 444 w 804"/>
                <a:gd name="T97" fmla="*/ 450 h 1306"/>
                <a:gd name="T98" fmla="*/ 438 w 804"/>
                <a:gd name="T99" fmla="*/ 441 h 1306"/>
                <a:gd name="T100" fmla="*/ 418 w 804"/>
                <a:gd name="T101" fmla="*/ 413 h 1306"/>
                <a:gd name="T102" fmla="*/ 383 w 804"/>
                <a:gd name="T103" fmla="*/ 335 h 1306"/>
                <a:gd name="T104" fmla="*/ 358 w 804"/>
                <a:gd name="T105" fmla="*/ 323 h 1306"/>
                <a:gd name="T106" fmla="*/ 342 w 804"/>
                <a:gd name="T107" fmla="*/ 282 h 1306"/>
                <a:gd name="T108" fmla="*/ 352 w 804"/>
                <a:gd name="T109" fmla="*/ 245 h 1306"/>
                <a:gd name="T110" fmla="*/ 327 w 804"/>
                <a:gd name="T111" fmla="*/ 186 h 1306"/>
                <a:gd name="T112" fmla="*/ 360 w 804"/>
                <a:gd name="T113" fmla="*/ 20 h 1306"/>
                <a:gd name="T114" fmla="*/ 264 w 804"/>
                <a:gd name="T115" fmla="*/ 0 h 1306"/>
                <a:gd name="T116" fmla="*/ 227 w 804"/>
                <a:gd name="T117" fmla="*/ 135 h 1306"/>
                <a:gd name="T118" fmla="*/ 192 w 804"/>
                <a:gd name="T119" fmla="*/ 298 h 1306"/>
                <a:gd name="T120" fmla="*/ 166 w 804"/>
                <a:gd name="T121" fmla="*/ 425 h 1306"/>
                <a:gd name="T122" fmla="*/ 162 w 804"/>
                <a:gd name="T123" fmla="*/ 499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1306">
                  <a:moveTo>
                    <a:pt x="162" y="499"/>
                  </a:moveTo>
                  <a:lnTo>
                    <a:pt x="172" y="533"/>
                  </a:lnTo>
                  <a:lnTo>
                    <a:pt x="199" y="554"/>
                  </a:lnTo>
                  <a:lnTo>
                    <a:pt x="197" y="587"/>
                  </a:lnTo>
                  <a:lnTo>
                    <a:pt x="166" y="623"/>
                  </a:lnTo>
                  <a:lnTo>
                    <a:pt x="133" y="674"/>
                  </a:lnTo>
                  <a:lnTo>
                    <a:pt x="125" y="697"/>
                  </a:lnTo>
                  <a:lnTo>
                    <a:pt x="113" y="707"/>
                  </a:lnTo>
                  <a:lnTo>
                    <a:pt x="102" y="713"/>
                  </a:lnTo>
                  <a:lnTo>
                    <a:pt x="68" y="752"/>
                  </a:lnTo>
                  <a:lnTo>
                    <a:pt x="64" y="775"/>
                  </a:lnTo>
                  <a:lnTo>
                    <a:pt x="62" y="783"/>
                  </a:lnTo>
                  <a:lnTo>
                    <a:pt x="64" y="789"/>
                  </a:lnTo>
                  <a:lnTo>
                    <a:pt x="86" y="787"/>
                  </a:lnTo>
                  <a:lnTo>
                    <a:pt x="96" y="809"/>
                  </a:lnTo>
                  <a:lnTo>
                    <a:pt x="76" y="856"/>
                  </a:lnTo>
                  <a:lnTo>
                    <a:pt x="66" y="889"/>
                  </a:lnTo>
                  <a:lnTo>
                    <a:pt x="0" y="1161"/>
                  </a:lnTo>
                  <a:lnTo>
                    <a:pt x="158" y="1196"/>
                  </a:lnTo>
                  <a:lnTo>
                    <a:pt x="467" y="1259"/>
                  </a:lnTo>
                  <a:lnTo>
                    <a:pt x="737" y="1306"/>
                  </a:lnTo>
                  <a:lnTo>
                    <a:pt x="774" y="1079"/>
                  </a:lnTo>
                  <a:lnTo>
                    <a:pt x="804" y="893"/>
                  </a:lnTo>
                  <a:lnTo>
                    <a:pt x="782" y="873"/>
                  </a:lnTo>
                  <a:lnTo>
                    <a:pt x="780" y="854"/>
                  </a:lnTo>
                  <a:lnTo>
                    <a:pt x="776" y="848"/>
                  </a:lnTo>
                  <a:lnTo>
                    <a:pt x="763" y="854"/>
                  </a:lnTo>
                  <a:lnTo>
                    <a:pt x="757" y="875"/>
                  </a:lnTo>
                  <a:lnTo>
                    <a:pt x="729" y="879"/>
                  </a:lnTo>
                  <a:lnTo>
                    <a:pt x="698" y="865"/>
                  </a:lnTo>
                  <a:lnTo>
                    <a:pt x="669" y="867"/>
                  </a:lnTo>
                  <a:lnTo>
                    <a:pt x="649" y="873"/>
                  </a:lnTo>
                  <a:lnTo>
                    <a:pt x="622" y="861"/>
                  </a:lnTo>
                  <a:lnTo>
                    <a:pt x="606" y="861"/>
                  </a:lnTo>
                  <a:lnTo>
                    <a:pt x="587" y="879"/>
                  </a:lnTo>
                  <a:lnTo>
                    <a:pt x="567" y="867"/>
                  </a:lnTo>
                  <a:lnTo>
                    <a:pt x="561" y="834"/>
                  </a:lnTo>
                  <a:lnTo>
                    <a:pt x="567" y="812"/>
                  </a:lnTo>
                  <a:lnTo>
                    <a:pt x="548" y="791"/>
                  </a:lnTo>
                  <a:lnTo>
                    <a:pt x="522" y="771"/>
                  </a:lnTo>
                  <a:lnTo>
                    <a:pt x="501" y="668"/>
                  </a:lnTo>
                  <a:lnTo>
                    <a:pt x="501" y="634"/>
                  </a:lnTo>
                  <a:lnTo>
                    <a:pt x="460" y="662"/>
                  </a:lnTo>
                  <a:lnTo>
                    <a:pt x="444" y="660"/>
                  </a:lnTo>
                  <a:lnTo>
                    <a:pt x="420" y="632"/>
                  </a:lnTo>
                  <a:lnTo>
                    <a:pt x="418" y="607"/>
                  </a:lnTo>
                  <a:lnTo>
                    <a:pt x="473" y="472"/>
                  </a:lnTo>
                  <a:lnTo>
                    <a:pt x="471" y="460"/>
                  </a:lnTo>
                  <a:lnTo>
                    <a:pt x="444" y="450"/>
                  </a:lnTo>
                  <a:lnTo>
                    <a:pt x="438" y="441"/>
                  </a:lnTo>
                  <a:lnTo>
                    <a:pt x="418" y="413"/>
                  </a:lnTo>
                  <a:lnTo>
                    <a:pt x="383" y="335"/>
                  </a:lnTo>
                  <a:lnTo>
                    <a:pt x="358" y="323"/>
                  </a:lnTo>
                  <a:lnTo>
                    <a:pt x="342" y="282"/>
                  </a:lnTo>
                  <a:lnTo>
                    <a:pt x="352" y="245"/>
                  </a:lnTo>
                  <a:lnTo>
                    <a:pt x="327" y="186"/>
                  </a:lnTo>
                  <a:lnTo>
                    <a:pt x="360" y="20"/>
                  </a:lnTo>
                  <a:lnTo>
                    <a:pt x="264" y="0"/>
                  </a:lnTo>
                  <a:lnTo>
                    <a:pt x="227" y="135"/>
                  </a:lnTo>
                  <a:lnTo>
                    <a:pt x="192" y="298"/>
                  </a:lnTo>
                  <a:lnTo>
                    <a:pt x="166" y="425"/>
                  </a:lnTo>
                  <a:lnTo>
                    <a:pt x="162" y="499"/>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1" name="Freeform 96"/>
            <p:cNvSpPr>
              <a:spLocks/>
            </p:cNvSpPr>
            <p:nvPr/>
          </p:nvSpPr>
          <p:spPr bwMode="auto">
            <a:xfrm>
              <a:off x="4734" y="1499"/>
              <a:ext cx="532" cy="961"/>
            </a:xfrm>
            <a:custGeom>
              <a:avLst/>
              <a:gdLst>
                <a:gd name="T0" fmla="*/ 528 w 532"/>
                <a:gd name="T1" fmla="*/ 614 h 961"/>
                <a:gd name="T2" fmla="*/ 511 w 532"/>
                <a:gd name="T3" fmla="*/ 564 h 961"/>
                <a:gd name="T4" fmla="*/ 513 w 532"/>
                <a:gd name="T5" fmla="*/ 466 h 961"/>
                <a:gd name="T6" fmla="*/ 493 w 532"/>
                <a:gd name="T7" fmla="*/ 223 h 961"/>
                <a:gd name="T8" fmla="*/ 483 w 532"/>
                <a:gd name="T9" fmla="*/ 125 h 961"/>
                <a:gd name="T10" fmla="*/ 468 w 532"/>
                <a:gd name="T11" fmla="*/ 76 h 961"/>
                <a:gd name="T12" fmla="*/ 444 w 532"/>
                <a:gd name="T13" fmla="*/ 41 h 961"/>
                <a:gd name="T14" fmla="*/ 319 w 532"/>
                <a:gd name="T15" fmla="*/ 14 h 961"/>
                <a:gd name="T16" fmla="*/ 90 w 532"/>
                <a:gd name="T17" fmla="*/ 22 h 961"/>
                <a:gd name="T18" fmla="*/ 108 w 532"/>
                <a:gd name="T19" fmla="*/ 39 h 961"/>
                <a:gd name="T20" fmla="*/ 119 w 532"/>
                <a:gd name="T21" fmla="*/ 63 h 961"/>
                <a:gd name="T22" fmla="*/ 157 w 532"/>
                <a:gd name="T23" fmla="*/ 110 h 961"/>
                <a:gd name="T24" fmla="*/ 137 w 532"/>
                <a:gd name="T25" fmla="*/ 166 h 961"/>
                <a:gd name="T26" fmla="*/ 110 w 532"/>
                <a:gd name="T27" fmla="*/ 204 h 961"/>
                <a:gd name="T28" fmla="*/ 55 w 532"/>
                <a:gd name="T29" fmla="*/ 217 h 961"/>
                <a:gd name="T30" fmla="*/ 51 w 532"/>
                <a:gd name="T31" fmla="*/ 254 h 961"/>
                <a:gd name="T32" fmla="*/ 65 w 532"/>
                <a:gd name="T33" fmla="*/ 305 h 961"/>
                <a:gd name="T34" fmla="*/ 43 w 532"/>
                <a:gd name="T35" fmla="*/ 327 h 961"/>
                <a:gd name="T36" fmla="*/ 27 w 532"/>
                <a:gd name="T37" fmla="*/ 356 h 961"/>
                <a:gd name="T38" fmla="*/ 16 w 532"/>
                <a:gd name="T39" fmla="*/ 372 h 961"/>
                <a:gd name="T40" fmla="*/ 6 w 532"/>
                <a:gd name="T41" fmla="*/ 399 h 961"/>
                <a:gd name="T42" fmla="*/ 2 w 532"/>
                <a:gd name="T43" fmla="*/ 450 h 961"/>
                <a:gd name="T44" fmla="*/ 72 w 532"/>
                <a:gd name="T45" fmla="*/ 562 h 961"/>
                <a:gd name="T46" fmla="*/ 119 w 532"/>
                <a:gd name="T47" fmla="*/ 626 h 961"/>
                <a:gd name="T48" fmla="*/ 174 w 532"/>
                <a:gd name="T49" fmla="*/ 640 h 961"/>
                <a:gd name="T50" fmla="*/ 192 w 532"/>
                <a:gd name="T51" fmla="*/ 681 h 961"/>
                <a:gd name="T52" fmla="*/ 168 w 532"/>
                <a:gd name="T53" fmla="*/ 751 h 961"/>
                <a:gd name="T54" fmla="*/ 233 w 532"/>
                <a:gd name="T55" fmla="*/ 820 h 961"/>
                <a:gd name="T56" fmla="*/ 288 w 532"/>
                <a:gd name="T57" fmla="*/ 867 h 961"/>
                <a:gd name="T58" fmla="*/ 297 w 532"/>
                <a:gd name="T59" fmla="*/ 918 h 961"/>
                <a:gd name="T60" fmla="*/ 321 w 532"/>
                <a:gd name="T61" fmla="*/ 961 h 961"/>
                <a:gd name="T62" fmla="*/ 336 w 532"/>
                <a:gd name="T63" fmla="*/ 941 h 961"/>
                <a:gd name="T64" fmla="*/ 380 w 532"/>
                <a:gd name="T65" fmla="*/ 920 h 961"/>
                <a:gd name="T66" fmla="*/ 428 w 532"/>
                <a:gd name="T67" fmla="*/ 939 h 961"/>
                <a:gd name="T68" fmla="*/ 419 w 532"/>
                <a:gd name="T69" fmla="*/ 912 h 961"/>
                <a:gd name="T70" fmla="*/ 442 w 532"/>
                <a:gd name="T71" fmla="*/ 875 h 961"/>
                <a:gd name="T72" fmla="*/ 458 w 532"/>
                <a:gd name="T73" fmla="*/ 842 h 961"/>
                <a:gd name="T74" fmla="*/ 475 w 532"/>
                <a:gd name="T75" fmla="*/ 810 h 961"/>
                <a:gd name="T76" fmla="*/ 479 w 532"/>
                <a:gd name="T77" fmla="*/ 740 h 961"/>
                <a:gd name="T78" fmla="*/ 513 w 532"/>
                <a:gd name="T79" fmla="*/ 6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2" h="961">
                  <a:moveTo>
                    <a:pt x="532" y="656"/>
                  </a:moveTo>
                  <a:lnTo>
                    <a:pt x="528" y="614"/>
                  </a:lnTo>
                  <a:lnTo>
                    <a:pt x="515" y="589"/>
                  </a:lnTo>
                  <a:lnTo>
                    <a:pt x="511" y="564"/>
                  </a:lnTo>
                  <a:lnTo>
                    <a:pt x="518" y="523"/>
                  </a:lnTo>
                  <a:lnTo>
                    <a:pt x="513" y="466"/>
                  </a:lnTo>
                  <a:lnTo>
                    <a:pt x="503" y="342"/>
                  </a:lnTo>
                  <a:lnTo>
                    <a:pt x="493" y="223"/>
                  </a:lnTo>
                  <a:lnTo>
                    <a:pt x="485" y="131"/>
                  </a:lnTo>
                  <a:lnTo>
                    <a:pt x="483" y="125"/>
                  </a:lnTo>
                  <a:lnTo>
                    <a:pt x="477" y="104"/>
                  </a:lnTo>
                  <a:lnTo>
                    <a:pt x="468" y="76"/>
                  </a:lnTo>
                  <a:lnTo>
                    <a:pt x="456" y="63"/>
                  </a:lnTo>
                  <a:lnTo>
                    <a:pt x="444" y="41"/>
                  </a:lnTo>
                  <a:lnTo>
                    <a:pt x="440" y="0"/>
                  </a:lnTo>
                  <a:lnTo>
                    <a:pt x="319" y="14"/>
                  </a:lnTo>
                  <a:lnTo>
                    <a:pt x="182" y="22"/>
                  </a:lnTo>
                  <a:lnTo>
                    <a:pt x="90" y="22"/>
                  </a:lnTo>
                  <a:lnTo>
                    <a:pt x="90" y="33"/>
                  </a:lnTo>
                  <a:lnTo>
                    <a:pt x="108" y="39"/>
                  </a:lnTo>
                  <a:lnTo>
                    <a:pt x="115" y="53"/>
                  </a:lnTo>
                  <a:lnTo>
                    <a:pt x="119" y="63"/>
                  </a:lnTo>
                  <a:lnTo>
                    <a:pt x="151" y="90"/>
                  </a:lnTo>
                  <a:lnTo>
                    <a:pt x="157" y="110"/>
                  </a:lnTo>
                  <a:lnTo>
                    <a:pt x="151" y="137"/>
                  </a:lnTo>
                  <a:lnTo>
                    <a:pt x="137" y="166"/>
                  </a:lnTo>
                  <a:lnTo>
                    <a:pt x="131" y="188"/>
                  </a:lnTo>
                  <a:lnTo>
                    <a:pt x="110" y="204"/>
                  </a:lnTo>
                  <a:lnTo>
                    <a:pt x="94" y="207"/>
                  </a:lnTo>
                  <a:lnTo>
                    <a:pt x="55" y="217"/>
                  </a:lnTo>
                  <a:lnTo>
                    <a:pt x="47" y="247"/>
                  </a:lnTo>
                  <a:lnTo>
                    <a:pt x="51" y="254"/>
                  </a:lnTo>
                  <a:lnTo>
                    <a:pt x="67" y="268"/>
                  </a:lnTo>
                  <a:lnTo>
                    <a:pt x="65" y="305"/>
                  </a:lnTo>
                  <a:lnTo>
                    <a:pt x="47" y="319"/>
                  </a:lnTo>
                  <a:lnTo>
                    <a:pt x="43" y="327"/>
                  </a:lnTo>
                  <a:lnTo>
                    <a:pt x="43" y="350"/>
                  </a:lnTo>
                  <a:lnTo>
                    <a:pt x="27" y="356"/>
                  </a:lnTo>
                  <a:lnTo>
                    <a:pt x="18" y="364"/>
                  </a:lnTo>
                  <a:lnTo>
                    <a:pt x="16" y="372"/>
                  </a:lnTo>
                  <a:lnTo>
                    <a:pt x="20" y="389"/>
                  </a:lnTo>
                  <a:lnTo>
                    <a:pt x="6" y="399"/>
                  </a:lnTo>
                  <a:lnTo>
                    <a:pt x="0" y="421"/>
                  </a:lnTo>
                  <a:lnTo>
                    <a:pt x="2" y="450"/>
                  </a:lnTo>
                  <a:lnTo>
                    <a:pt x="20" y="503"/>
                  </a:lnTo>
                  <a:lnTo>
                    <a:pt x="72" y="562"/>
                  </a:lnTo>
                  <a:lnTo>
                    <a:pt x="119" y="591"/>
                  </a:lnTo>
                  <a:lnTo>
                    <a:pt x="119" y="626"/>
                  </a:lnTo>
                  <a:lnTo>
                    <a:pt x="123" y="634"/>
                  </a:lnTo>
                  <a:lnTo>
                    <a:pt x="174" y="640"/>
                  </a:lnTo>
                  <a:lnTo>
                    <a:pt x="198" y="652"/>
                  </a:lnTo>
                  <a:lnTo>
                    <a:pt x="192" y="681"/>
                  </a:lnTo>
                  <a:lnTo>
                    <a:pt x="174" y="730"/>
                  </a:lnTo>
                  <a:lnTo>
                    <a:pt x="168" y="751"/>
                  </a:lnTo>
                  <a:lnTo>
                    <a:pt x="184" y="779"/>
                  </a:lnTo>
                  <a:lnTo>
                    <a:pt x="233" y="820"/>
                  </a:lnTo>
                  <a:lnTo>
                    <a:pt x="270" y="826"/>
                  </a:lnTo>
                  <a:lnTo>
                    <a:pt x="288" y="867"/>
                  </a:lnTo>
                  <a:lnTo>
                    <a:pt x="305" y="894"/>
                  </a:lnTo>
                  <a:lnTo>
                    <a:pt x="297" y="918"/>
                  </a:lnTo>
                  <a:lnTo>
                    <a:pt x="309" y="945"/>
                  </a:lnTo>
                  <a:lnTo>
                    <a:pt x="321" y="961"/>
                  </a:lnTo>
                  <a:lnTo>
                    <a:pt x="331" y="959"/>
                  </a:lnTo>
                  <a:lnTo>
                    <a:pt x="336" y="941"/>
                  </a:lnTo>
                  <a:lnTo>
                    <a:pt x="358" y="928"/>
                  </a:lnTo>
                  <a:lnTo>
                    <a:pt x="380" y="920"/>
                  </a:lnTo>
                  <a:lnTo>
                    <a:pt x="428" y="939"/>
                  </a:lnTo>
                  <a:lnTo>
                    <a:pt x="428" y="939"/>
                  </a:lnTo>
                  <a:lnTo>
                    <a:pt x="428" y="933"/>
                  </a:lnTo>
                  <a:lnTo>
                    <a:pt x="419" y="912"/>
                  </a:lnTo>
                  <a:lnTo>
                    <a:pt x="423" y="888"/>
                  </a:lnTo>
                  <a:lnTo>
                    <a:pt x="442" y="875"/>
                  </a:lnTo>
                  <a:lnTo>
                    <a:pt x="468" y="865"/>
                  </a:lnTo>
                  <a:lnTo>
                    <a:pt x="458" y="842"/>
                  </a:lnTo>
                  <a:lnTo>
                    <a:pt x="468" y="830"/>
                  </a:lnTo>
                  <a:lnTo>
                    <a:pt x="475" y="810"/>
                  </a:lnTo>
                  <a:lnTo>
                    <a:pt x="475" y="779"/>
                  </a:lnTo>
                  <a:lnTo>
                    <a:pt x="479" y="740"/>
                  </a:lnTo>
                  <a:lnTo>
                    <a:pt x="499" y="716"/>
                  </a:lnTo>
                  <a:lnTo>
                    <a:pt x="513" y="687"/>
                  </a:lnTo>
                  <a:lnTo>
                    <a:pt x="532" y="65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2" name="Freeform 97"/>
            <p:cNvSpPr>
              <a:spLocks/>
            </p:cNvSpPr>
            <p:nvPr/>
          </p:nvSpPr>
          <p:spPr bwMode="auto">
            <a:xfrm>
              <a:off x="5223" y="1593"/>
              <a:ext cx="397" cy="702"/>
            </a:xfrm>
            <a:custGeom>
              <a:avLst/>
              <a:gdLst>
                <a:gd name="T0" fmla="*/ 354 w 397"/>
                <a:gd name="T1" fmla="*/ 520 h 702"/>
                <a:gd name="T2" fmla="*/ 382 w 397"/>
                <a:gd name="T3" fmla="*/ 507 h 702"/>
                <a:gd name="T4" fmla="*/ 397 w 397"/>
                <a:gd name="T5" fmla="*/ 497 h 702"/>
                <a:gd name="T6" fmla="*/ 397 w 397"/>
                <a:gd name="T7" fmla="*/ 489 h 702"/>
                <a:gd name="T8" fmla="*/ 385 w 397"/>
                <a:gd name="T9" fmla="*/ 475 h 702"/>
                <a:gd name="T10" fmla="*/ 391 w 397"/>
                <a:gd name="T11" fmla="*/ 452 h 702"/>
                <a:gd name="T12" fmla="*/ 352 w 397"/>
                <a:gd name="T13" fmla="*/ 119 h 702"/>
                <a:gd name="T14" fmla="*/ 340 w 397"/>
                <a:gd name="T15" fmla="*/ 0 h 702"/>
                <a:gd name="T16" fmla="*/ 200 w 397"/>
                <a:gd name="T17" fmla="*/ 14 h 702"/>
                <a:gd name="T18" fmla="*/ 88 w 397"/>
                <a:gd name="T19" fmla="*/ 23 h 702"/>
                <a:gd name="T20" fmla="*/ 69 w 397"/>
                <a:gd name="T21" fmla="*/ 37 h 702"/>
                <a:gd name="T22" fmla="*/ 51 w 397"/>
                <a:gd name="T23" fmla="*/ 53 h 702"/>
                <a:gd name="T24" fmla="*/ 41 w 397"/>
                <a:gd name="T25" fmla="*/ 55 h 702"/>
                <a:gd name="T26" fmla="*/ 29 w 397"/>
                <a:gd name="T27" fmla="*/ 47 h 702"/>
                <a:gd name="T28" fmla="*/ 10 w 397"/>
                <a:gd name="T29" fmla="*/ 41 h 702"/>
                <a:gd name="T30" fmla="*/ 29 w 397"/>
                <a:gd name="T31" fmla="*/ 272 h 702"/>
                <a:gd name="T32" fmla="*/ 37 w 397"/>
                <a:gd name="T33" fmla="*/ 372 h 702"/>
                <a:gd name="T34" fmla="*/ 41 w 397"/>
                <a:gd name="T35" fmla="*/ 427 h 702"/>
                <a:gd name="T36" fmla="*/ 35 w 397"/>
                <a:gd name="T37" fmla="*/ 470 h 702"/>
                <a:gd name="T38" fmla="*/ 37 w 397"/>
                <a:gd name="T39" fmla="*/ 493 h 702"/>
                <a:gd name="T40" fmla="*/ 53 w 397"/>
                <a:gd name="T41" fmla="*/ 519 h 702"/>
                <a:gd name="T42" fmla="*/ 57 w 397"/>
                <a:gd name="T43" fmla="*/ 564 h 702"/>
                <a:gd name="T44" fmla="*/ 35 w 397"/>
                <a:gd name="T45" fmla="*/ 599 h 702"/>
                <a:gd name="T46" fmla="*/ 22 w 397"/>
                <a:gd name="T47" fmla="*/ 628 h 702"/>
                <a:gd name="T48" fmla="*/ 2 w 397"/>
                <a:gd name="T49" fmla="*/ 652 h 702"/>
                <a:gd name="T50" fmla="*/ 0 w 397"/>
                <a:gd name="T51" fmla="*/ 687 h 702"/>
                <a:gd name="T52" fmla="*/ 0 w 397"/>
                <a:gd name="T53" fmla="*/ 702 h 702"/>
                <a:gd name="T54" fmla="*/ 16 w 397"/>
                <a:gd name="T55" fmla="*/ 695 h 702"/>
                <a:gd name="T56" fmla="*/ 61 w 397"/>
                <a:gd name="T57" fmla="*/ 687 h 702"/>
                <a:gd name="T58" fmla="*/ 96 w 397"/>
                <a:gd name="T59" fmla="*/ 681 h 702"/>
                <a:gd name="T60" fmla="*/ 110 w 397"/>
                <a:gd name="T61" fmla="*/ 697 h 702"/>
                <a:gd name="T62" fmla="*/ 115 w 397"/>
                <a:gd name="T63" fmla="*/ 701 h 702"/>
                <a:gd name="T64" fmla="*/ 127 w 397"/>
                <a:gd name="T65" fmla="*/ 679 h 702"/>
                <a:gd name="T66" fmla="*/ 157 w 397"/>
                <a:gd name="T67" fmla="*/ 665 h 702"/>
                <a:gd name="T68" fmla="*/ 178 w 397"/>
                <a:gd name="T69" fmla="*/ 681 h 702"/>
                <a:gd name="T70" fmla="*/ 180 w 397"/>
                <a:gd name="T71" fmla="*/ 687 h 702"/>
                <a:gd name="T72" fmla="*/ 184 w 397"/>
                <a:gd name="T73" fmla="*/ 685 h 702"/>
                <a:gd name="T74" fmla="*/ 182 w 397"/>
                <a:gd name="T75" fmla="*/ 661 h 702"/>
                <a:gd name="T76" fmla="*/ 227 w 397"/>
                <a:gd name="T77" fmla="*/ 636 h 702"/>
                <a:gd name="T78" fmla="*/ 239 w 397"/>
                <a:gd name="T79" fmla="*/ 652 h 702"/>
                <a:gd name="T80" fmla="*/ 262 w 397"/>
                <a:gd name="T81" fmla="*/ 652 h 702"/>
                <a:gd name="T82" fmla="*/ 264 w 397"/>
                <a:gd name="T83" fmla="*/ 642 h 702"/>
                <a:gd name="T84" fmla="*/ 262 w 397"/>
                <a:gd name="T85" fmla="*/ 622 h 702"/>
                <a:gd name="T86" fmla="*/ 288 w 397"/>
                <a:gd name="T87" fmla="*/ 591 h 702"/>
                <a:gd name="T88" fmla="*/ 323 w 397"/>
                <a:gd name="T89" fmla="*/ 564 h 702"/>
                <a:gd name="T90" fmla="*/ 327 w 397"/>
                <a:gd name="T91" fmla="*/ 524 h 702"/>
                <a:gd name="T92" fmla="*/ 354 w 397"/>
                <a:gd name="T93" fmla="*/ 52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7" h="702">
                  <a:moveTo>
                    <a:pt x="354" y="520"/>
                  </a:moveTo>
                  <a:lnTo>
                    <a:pt x="382" y="507"/>
                  </a:lnTo>
                  <a:lnTo>
                    <a:pt x="397" y="497"/>
                  </a:lnTo>
                  <a:lnTo>
                    <a:pt x="397" y="489"/>
                  </a:lnTo>
                  <a:lnTo>
                    <a:pt x="385" y="475"/>
                  </a:lnTo>
                  <a:lnTo>
                    <a:pt x="391" y="452"/>
                  </a:lnTo>
                  <a:lnTo>
                    <a:pt x="352" y="119"/>
                  </a:lnTo>
                  <a:lnTo>
                    <a:pt x="340" y="0"/>
                  </a:lnTo>
                  <a:lnTo>
                    <a:pt x="200" y="14"/>
                  </a:lnTo>
                  <a:lnTo>
                    <a:pt x="88" y="23"/>
                  </a:lnTo>
                  <a:lnTo>
                    <a:pt x="69" y="37"/>
                  </a:lnTo>
                  <a:lnTo>
                    <a:pt x="51" y="53"/>
                  </a:lnTo>
                  <a:lnTo>
                    <a:pt x="41" y="55"/>
                  </a:lnTo>
                  <a:lnTo>
                    <a:pt x="29" y="47"/>
                  </a:lnTo>
                  <a:lnTo>
                    <a:pt x="10" y="41"/>
                  </a:lnTo>
                  <a:lnTo>
                    <a:pt x="29" y="272"/>
                  </a:lnTo>
                  <a:lnTo>
                    <a:pt x="37" y="372"/>
                  </a:lnTo>
                  <a:lnTo>
                    <a:pt x="41" y="427"/>
                  </a:lnTo>
                  <a:lnTo>
                    <a:pt x="35" y="470"/>
                  </a:lnTo>
                  <a:lnTo>
                    <a:pt x="37" y="493"/>
                  </a:lnTo>
                  <a:lnTo>
                    <a:pt x="53" y="519"/>
                  </a:lnTo>
                  <a:lnTo>
                    <a:pt x="57" y="564"/>
                  </a:lnTo>
                  <a:lnTo>
                    <a:pt x="35" y="599"/>
                  </a:lnTo>
                  <a:lnTo>
                    <a:pt x="22" y="628"/>
                  </a:lnTo>
                  <a:lnTo>
                    <a:pt x="2" y="652"/>
                  </a:lnTo>
                  <a:lnTo>
                    <a:pt x="0" y="687"/>
                  </a:lnTo>
                  <a:lnTo>
                    <a:pt x="0" y="702"/>
                  </a:lnTo>
                  <a:lnTo>
                    <a:pt x="16" y="695"/>
                  </a:lnTo>
                  <a:lnTo>
                    <a:pt x="61" y="687"/>
                  </a:lnTo>
                  <a:lnTo>
                    <a:pt x="96" y="681"/>
                  </a:lnTo>
                  <a:lnTo>
                    <a:pt x="110" y="697"/>
                  </a:lnTo>
                  <a:lnTo>
                    <a:pt x="115" y="701"/>
                  </a:lnTo>
                  <a:lnTo>
                    <a:pt x="127" y="679"/>
                  </a:lnTo>
                  <a:lnTo>
                    <a:pt x="157" y="665"/>
                  </a:lnTo>
                  <a:lnTo>
                    <a:pt x="178" y="681"/>
                  </a:lnTo>
                  <a:lnTo>
                    <a:pt x="180" y="687"/>
                  </a:lnTo>
                  <a:lnTo>
                    <a:pt x="184" y="685"/>
                  </a:lnTo>
                  <a:lnTo>
                    <a:pt x="182" y="661"/>
                  </a:lnTo>
                  <a:lnTo>
                    <a:pt x="227" y="636"/>
                  </a:lnTo>
                  <a:lnTo>
                    <a:pt x="239" y="652"/>
                  </a:lnTo>
                  <a:lnTo>
                    <a:pt x="262" y="652"/>
                  </a:lnTo>
                  <a:lnTo>
                    <a:pt x="264" y="642"/>
                  </a:lnTo>
                  <a:lnTo>
                    <a:pt x="262" y="622"/>
                  </a:lnTo>
                  <a:lnTo>
                    <a:pt x="288" y="591"/>
                  </a:lnTo>
                  <a:lnTo>
                    <a:pt x="323" y="564"/>
                  </a:lnTo>
                  <a:lnTo>
                    <a:pt x="327" y="524"/>
                  </a:lnTo>
                  <a:lnTo>
                    <a:pt x="354" y="52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3" name="Freeform 98"/>
            <p:cNvSpPr>
              <a:spLocks/>
            </p:cNvSpPr>
            <p:nvPr/>
          </p:nvSpPr>
          <p:spPr bwMode="auto">
            <a:xfrm>
              <a:off x="3322" y="1959"/>
              <a:ext cx="999" cy="530"/>
            </a:xfrm>
            <a:custGeom>
              <a:avLst/>
              <a:gdLst>
                <a:gd name="T0" fmla="*/ 199 w 999"/>
                <a:gd name="T1" fmla="*/ 6 h 530"/>
                <a:gd name="T2" fmla="*/ 33 w 999"/>
                <a:gd name="T3" fmla="*/ 0 h 530"/>
                <a:gd name="T4" fmla="*/ 0 w 999"/>
                <a:gd name="T5" fmla="*/ 501 h 530"/>
                <a:gd name="T6" fmla="*/ 186 w 999"/>
                <a:gd name="T7" fmla="*/ 509 h 530"/>
                <a:gd name="T8" fmla="*/ 536 w 999"/>
                <a:gd name="T9" fmla="*/ 524 h 530"/>
                <a:gd name="T10" fmla="*/ 898 w 999"/>
                <a:gd name="T11" fmla="*/ 530 h 530"/>
                <a:gd name="T12" fmla="*/ 993 w 999"/>
                <a:gd name="T13" fmla="*/ 528 h 530"/>
                <a:gd name="T14" fmla="*/ 999 w 999"/>
                <a:gd name="T15" fmla="*/ 256 h 530"/>
                <a:gd name="T16" fmla="*/ 990 w 999"/>
                <a:gd name="T17" fmla="*/ 170 h 530"/>
                <a:gd name="T18" fmla="*/ 972 w 999"/>
                <a:gd name="T19" fmla="*/ 156 h 530"/>
                <a:gd name="T20" fmla="*/ 952 w 999"/>
                <a:gd name="T21" fmla="*/ 133 h 530"/>
                <a:gd name="T22" fmla="*/ 933 w 999"/>
                <a:gd name="T23" fmla="*/ 102 h 530"/>
                <a:gd name="T24" fmla="*/ 939 w 999"/>
                <a:gd name="T25" fmla="*/ 76 h 530"/>
                <a:gd name="T26" fmla="*/ 952 w 999"/>
                <a:gd name="T27" fmla="*/ 66 h 530"/>
                <a:gd name="T28" fmla="*/ 952 w 999"/>
                <a:gd name="T29" fmla="*/ 53 h 530"/>
                <a:gd name="T30" fmla="*/ 946 w 999"/>
                <a:gd name="T31" fmla="*/ 49 h 530"/>
                <a:gd name="T32" fmla="*/ 927 w 999"/>
                <a:gd name="T33" fmla="*/ 47 h 530"/>
                <a:gd name="T34" fmla="*/ 900 w 999"/>
                <a:gd name="T35" fmla="*/ 21 h 530"/>
                <a:gd name="T36" fmla="*/ 860 w 999"/>
                <a:gd name="T37" fmla="*/ 21 h 530"/>
                <a:gd name="T38" fmla="*/ 516 w 999"/>
                <a:gd name="T39" fmla="*/ 16 h 530"/>
                <a:gd name="T40" fmla="*/ 199 w 999"/>
                <a:gd name="T41" fmla="*/ 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9" h="530">
                  <a:moveTo>
                    <a:pt x="199" y="6"/>
                  </a:moveTo>
                  <a:lnTo>
                    <a:pt x="33" y="0"/>
                  </a:lnTo>
                  <a:lnTo>
                    <a:pt x="0" y="501"/>
                  </a:lnTo>
                  <a:lnTo>
                    <a:pt x="186" y="509"/>
                  </a:lnTo>
                  <a:lnTo>
                    <a:pt x="536" y="524"/>
                  </a:lnTo>
                  <a:lnTo>
                    <a:pt x="898" y="530"/>
                  </a:lnTo>
                  <a:lnTo>
                    <a:pt x="993" y="528"/>
                  </a:lnTo>
                  <a:lnTo>
                    <a:pt x="999" y="256"/>
                  </a:lnTo>
                  <a:lnTo>
                    <a:pt x="990" y="170"/>
                  </a:lnTo>
                  <a:lnTo>
                    <a:pt x="972" y="156"/>
                  </a:lnTo>
                  <a:lnTo>
                    <a:pt x="952" y="133"/>
                  </a:lnTo>
                  <a:lnTo>
                    <a:pt x="933" y="102"/>
                  </a:lnTo>
                  <a:lnTo>
                    <a:pt x="939" y="76"/>
                  </a:lnTo>
                  <a:lnTo>
                    <a:pt x="952" y="66"/>
                  </a:lnTo>
                  <a:lnTo>
                    <a:pt x="952" y="53"/>
                  </a:lnTo>
                  <a:lnTo>
                    <a:pt x="946" y="49"/>
                  </a:lnTo>
                  <a:lnTo>
                    <a:pt x="927" y="47"/>
                  </a:lnTo>
                  <a:lnTo>
                    <a:pt x="900" y="21"/>
                  </a:lnTo>
                  <a:lnTo>
                    <a:pt x="860" y="21"/>
                  </a:lnTo>
                  <a:lnTo>
                    <a:pt x="516" y="16"/>
                  </a:lnTo>
                  <a:lnTo>
                    <a:pt x="199" y="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4" name="Freeform 99"/>
            <p:cNvSpPr>
              <a:spLocks/>
            </p:cNvSpPr>
            <p:nvPr/>
          </p:nvSpPr>
          <p:spPr bwMode="auto">
            <a:xfrm>
              <a:off x="5053" y="2045"/>
              <a:ext cx="968" cy="495"/>
            </a:xfrm>
            <a:custGeom>
              <a:avLst/>
              <a:gdLst>
                <a:gd name="T0" fmla="*/ 800 w 968"/>
                <a:gd name="T1" fmla="*/ 399 h 495"/>
                <a:gd name="T2" fmla="*/ 872 w 968"/>
                <a:gd name="T3" fmla="*/ 354 h 495"/>
                <a:gd name="T4" fmla="*/ 921 w 968"/>
                <a:gd name="T5" fmla="*/ 278 h 495"/>
                <a:gd name="T6" fmla="*/ 968 w 968"/>
                <a:gd name="T7" fmla="*/ 235 h 495"/>
                <a:gd name="T8" fmla="*/ 925 w 968"/>
                <a:gd name="T9" fmla="*/ 200 h 495"/>
                <a:gd name="T10" fmla="*/ 896 w 968"/>
                <a:gd name="T11" fmla="*/ 153 h 495"/>
                <a:gd name="T12" fmla="*/ 868 w 968"/>
                <a:gd name="T13" fmla="*/ 123 h 495"/>
                <a:gd name="T14" fmla="*/ 849 w 968"/>
                <a:gd name="T15" fmla="*/ 63 h 495"/>
                <a:gd name="T16" fmla="*/ 829 w 968"/>
                <a:gd name="T17" fmla="*/ 37 h 495"/>
                <a:gd name="T18" fmla="*/ 808 w 968"/>
                <a:gd name="T19" fmla="*/ 47 h 495"/>
                <a:gd name="T20" fmla="*/ 771 w 968"/>
                <a:gd name="T21" fmla="*/ 55 h 495"/>
                <a:gd name="T22" fmla="*/ 733 w 968"/>
                <a:gd name="T23" fmla="*/ 63 h 495"/>
                <a:gd name="T24" fmla="*/ 700 w 968"/>
                <a:gd name="T25" fmla="*/ 47 h 495"/>
                <a:gd name="T26" fmla="*/ 640 w 968"/>
                <a:gd name="T27" fmla="*/ 10 h 495"/>
                <a:gd name="T28" fmla="*/ 604 w 968"/>
                <a:gd name="T29" fmla="*/ 6 h 495"/>
                <a:gd name="T30" fmla="*/ 569 w 968"/>
                <a:gd name="T31" fmla="*/ 20 h 495"/>
                <a:gd name="T32" fmla="*/ 581 w 968"/>
                <a:gd name="T33" fmla="*/ 51 h 495"/>
                <a:gd name="T34" fmla="*/ 528 w 968"/>
                <a:gd name="T35" fmla="*/ 82 h 495"/>
                <a:gd name="T36" fmla="*/ 505 w 968"/>
                <a:gd name="T37" fmla="*/ 119 h 495"/>
                <a:gd name="T38" fmla="*/ 448 w 968"/>
                <a:gd name="T39" fmla="*/ 174 h 495"/>
                <a:gd name="T40" fmla="*/ 440 w 968"/>
                <a:gd name="T41" fmla="*/ 213 h 495"/>
                <a:gd name="T42" fmla="*/ 393 w 968"/>
                <a:gd name="T43" fmla="*/ 202 h 495"/>
                <a:gd name="T44" fmla="*/ 368 w 968"/>
                <a:gd name="T45" fmla="*/ 245 h 495"/>
                <a:gd name="T46" fmla="*/ 336 w 968"/>
                <a:gd name="T47" fmla="*/ 237 h 495"/>
                <a:gd name="T48" fmla="*/ 307 w 968"/>
                <a:gd name="T49" fmla="*/ 237 h 495"/>
                <a:gd name="T50" fmla="*/ 272 w 968"/>
                <a:gd name="T51" fmla="*/ 256 h 495"/>
                <a:gd name="T52" fmla="*/ 235 w 968"/>
                <a:gd name="T53" fmla="*/ 247 h 495"/>
                <a:gd name="T54" fmla="*/ 170 w 968"/>
                <a:gd name="T55" fmla="*/ 264 h 495"/>
                <a:gd name="T56" fmla="*/ 154 w 968"/>
                <a:gd name="T57" fmla="*/ 297 h 495"/>
                <a:gd name="T58" fmla="*/ 131 w 968"/>
                <a:gd name="T59" fmla="*/ 341 h 495"/>
                <a:gd name="T60" fmla="*/ 115 w 968"/>
                <a:gd name="T61" fmla="*/ 364 h 495"/>
                <a:gd name="T62" fmla="*/ 123 w 968"/>
                <a:gd name="T63" fmla="*/ 403 h 495"/>
                <a:gd name="T64" fmla="*/ 61 w 968"/>
                <a:gd name="T65" fmla="*/ 387 h 495"/>
                <a:gd name="T66" fmla="*/ 29 w 968"/>
                <a:gd name="T67" fmla="*/ 405 h 495"/>
                <a:gd name="T68" fmla="*/ 37 w 968"/>
                <a:gd name="T69" fmla="*/ 434 h 495"/>
                <a:gd name="T70" fmla="*/ 29 w 968"/>
                <a:gd name="T71" fmla="*/ 478 h 495"/>
                <a:gd name="T72" fmla="*/ 0 w 968"/>
                <a:gd name="T73" fmla="*/ 495 h 495"/>
                <a:gd name="T74" fmla="*/ 174 w 968"/>
                <a:gd name="T75" fmla="*/ 489 h 495"/>
                <a:gd name="T76" fmla="*/ 211 w 968"/>
                <a:gd name="T77" fmla="*/ 45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8" h="495">
                  <a:moveTo>
                    <a:pt x="448" y="432"/>
                  </a:moveTo>
                  <a:lnTo>
                    <a:pt x="800" y="399"/>
                  </a:lnTo>
                  <a:lnTo>
                    <a:pt x="843" y="370"/>
                  </a:lnTo>
                  <a:lnTo>
                    <a:pt x="872" y="354"/>
                  </a:lnTo>
                  <a:lnTo>
                    <a:pt x="874" y="341"/>
                  </a:lnTo>
                  <a:lnTo>
                    <a:pt x="921" y="278"/>
                  </a:lnTo>
                  <a:lnTo>
                    <a:pt x="954" y="250"/>
                  </a:lnTo>
                  <a:lnTo>
                    <a:pt x="968" y="235"/>
                  </a:lnTo>
                  <a:lnTo>
                    <a:pt x="945" y="219"/>
                  </a:lnTo>
                  <a:lnTo>
                    <a:pt x="925" y="200"/>
                  </a:lnTo>
                  <a:lnTo>
                    <a:pt x="900" y="168"/>
                  </a:lnTo>
                  <a:lnTo>
                    <a:pt x="896" y="153"/>
                  </a:lnTo>
                  <a:lnTo>
                    <a:pt x="876" y="141"/>
                  </a:lnTo>
                  <a:lnTo>
                    <a:pt x="868" y="123"/>
                  </a:lnTo>
                  <a:lnTo>
                    <a:pt x="868" y="78"/>
                  </a:lnTo>
                  <a:lnTo>
                    <a:pt x="849" y="63"/>
                  </a:lnTo>
                  <a:lnTo>
                    <a:pt x="833" y="55"/>
                  </a:lnTo>
                  <a:lnTo>
                    <a:pt x="829" y="37"/>
                  </a:lnTo>
                  <a:lnTo>
                    <a:pt x="821" y="39"/>
                  </a:lnTo>
                  <a:lnTo>
                    <a:pt x="808" y="47"/>
                  </a:lnTo>
                  <a:lnTo>
                    <a:pt x="786" y="70"/>
                  </a:lnTo>
                  <a:lnTo>
                    <a:pt x="771" y="55"/>
                  </a:lnTo>
                  <a:lnTo>
                    <a:pt x="751" y="53"/>
                  </a:lnTo>
                  <a:lnTo>
                    <a:pt x="733" y="63"/>
                  </a:lnTo>
                  <a:lnTo>
                    <a:pt x="714" y="63"/>
                  </a:lnTo>
                  <a:lnTo>
                    <a:pt x="700" y="47"/>
                  </a:lnTo>
                  <a:lnTo>
                    <a:pt x="655" y="47"/>
                  </a:lnTo>
                  <a:lnTo>
                    <a:pt x="640" y="10"/>
                  </a:lnTo>
                  <a:lnTo>
                    <a:pt x="620" y="0"/>
                  </a:lnTo>
                  <a:lnTo>
                    <a:pt x="604" y="6"/>
                  </a:lnTo>
                  <a:lnTo>
                    <a:pt x="573" y="8"/>
                  </a:lnTo>
                  <a:lnTo>
                    <a:pt x="569" y="20"/>
                  </a:lnTo>
                  <a:lnTo>
                    <a:pt x="579" y="31"/>
                  </a:lnTo>
                  <a:lnTo>
                    <a:pt x="581" y="51"/>
                  </a:lnTo>
                  <a:lnTo>
                    <a:pt x="557" y="67"/>
                  </a:lnTo>
                  <a:lnTo>
                    <a:pt x="528" y="82"/>
                  </a:lnTo>
                  <a:lnTo>
                    <a:pt x="508" y="84"/>
                  </a:lnTo>
                  <a:lnTo>
                    <a:pt x="505" y="119"/>
                  </a:lnTo>
                  <a:lnTo>
                    <a:pt x="465" y="147"/>
                  </a:lnTo>
                  <a:lnTo>
                    <a:pt x="448" y="174"/>
                  </a:lnTo>
                  <a:lnTo>
                    <a:pt x="448" y="192"/>
                  </a:lnTo>
                  <a:lnTo>
                    <a:pt x="440" y="213"/>
                  </a:lnTo>
                  <a:lnTo>
                    <a:pt x="403" y="211"/>
                  </a:lnTo>
                  <a:lnTo>
                    <a:pt x="393" y="202"/>
                  </a:lnTo>
                  <a:lnTo>
                    <a:pt x="366" y="217"/>
                  </a:lnTo>
                  <a:lnTo>
                    <a:pt x="368" y="245"/>
                  </a:lnTo>
                  <a:lnTo>
                    <a:pt x="344" y="250"/>
                  </a:lnTo>
                  <a:lnTo>
                    <a:pt x="336" y="237"/>
                  </a:lnTo>
                  <a:lnTo>
                    <a:pt x="325" y="229"/>
                  </a:lnTo>
                  <a:lnTo>
                    <a:pt x="307" y="237"/>
                  </a:lnTo>
                  <a:lnTo>
                    <a:pt x="291" y="266"/>
                  </a:lnTo>
                  <a:lnTo>
                    <a:pt x="272" y="256"/>
                  </a:lnTo>
                  <a:lnTo>
                    <a:pt x="262" y="245"/>
                  </a:lnTo>
                  <a:lnTo>
                    <a:pt x="235" y="247"/>
                  </a:lnTo>
                  <a:lnTo>
                    <a:pt x="190" y="254"/>
                  </a:lnTo>
                  <a:lnTo>
                    <a:pt x="170" y="264"/>
                  </a:lnTo>
                  <a:lnTo>
                    <a:pt x="160" y="292"/>
                  </a:lnTo>
                  <a:lnTo>
                    <a:pt x="154" y="297"/>
                  </a:lnTo>
                  <a:lnTo>
                    <a:pt x="166" y="329"/>
                  </a:lnTo>
                  <a:lnTo>
                    <a:pt x="131" y="341"/>
                  </a:lnTo>
                  <a:lnTo>
                    <a:pt x="117" y="350"/>
                  </a:lnTo>
                  <a:lnTo>
                    <a:pt x="115" y="364"/>
                  </a:lnTo>
                  <a:lnTo>
                    <a:pt x="123" y="384"/>
                  </a:lnTo>
                  <a:lnTo>
                    <a:pt x="123" y="403"/>
                  </a:lnTo>
                  <a:lnTo>
                    <a:pt x="107" y="407"/>
                  </a:lnTo>
                  <a:lnTo>
                    <a:pt x="61" y="387"/>
                  </a:lnTo>
                  <a:lnTo>
                    <a:pt x="43" y="395"/>
                  </a:lnTo>
                  <a:lnTo>
                    <a:pt x="29" y="405"/>
                  </a:lnTo>
                  <a:lnTo>
                    <a:pt x="23" y="417"/>
                  </a:lnTo>
                  <a:lnTo>
                    <a:pt x="37" y="434"/>
                  </a:lnTo>
                  <a:lnTo>
                    <a:pt x="29" y="450"/>
                  </a:lnTo>
                  <a:lnTo>
                    <a:pt x="29" y="478"/>
                  </a:lnTo>
                  <a:lnTo>
                    <a:pt x="10" y="489"/>
                  </a:lnTo>
                  <a:lnTo>
                    <a:pt x="0" y="495"/>
                  </a:lnTo>
                  <a:lnTo>
                    <a:pt x="78" y="495"/>
                  </a:lnTo>
                  <a:lnTo>
                    <a:pt x="174" y="489"/>
                  </a:lnTo>
                  <a:lnTo>
                    <a:pt x="174" y="458"/>
                  </a:lnTo>
                  <a:lnTo>
                    <a:pt x="211" y="458"/>
                  </a:lnTo>
                  <a:lnTo>
                    <a:pt x="448" y="432"/>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5" name="Freeform 100"/>
            <p:cNvSpPr>
              <a:spLocks/>
            </p:cNvSpPr>
            <p:nvPr/>
          </p:nvSpPr>
          <p:spPr bwMode="auto">
            <a:xfrm>
              <a:off x="4425" y="3180"/>
              <a:ext cx="765" cy="673"/>
            </a:xfrm>
            <a:custGeom>
              <a:avLst/>
              <a:gdLst>
                <a:gd name="T0" fmla="*/ 358 w 765"/>
                <a:gd name="T1" fmla="*/ 262 h 673"/>
                <a:gd name="T2" fmla="*/ 417 w 765"/>
                <a:gd name="T3" fmla="*/ 125 h 673"/>
                <a:gd name="T4" fmla="*/ 432 w 765"/>
                <a:gd name="T5" fmla="*/ 110 h 673"/>
                <a:gd name="T6" fmla="*/ 415 w 765"/>
                <a:gd name="T7" fmla="*/ 78 h 673"/>
                <a:gd name="T8" fmla="*/ 397 w 765"/>
                <a:gd name="T9" fmla="*/ 4 h 673"/>
                <a:gd name="T10" fmla="*/ 194 w 765"/>
                <a:gd name="T11" fmla="*/ 6 h 673"/>
                <a:gd name="T12" fmla="*/ 4 w 765"/>
                <a:gd name="T13" fmla="*/ 80 h 673"/>
                <a:gd name="T14" fmla="*/ 12 w 765"/>
                <a:gd name="T15" fmla="*/ 182 h 673"/>
                <a:gd name="T16" fmla="*/ 39 w 765"/>
                <a:gd name="T17" fmla="*/ 252 h 673"/>
                <a:gd name="T18" fmla="*/ 76 w 765"/>
                <a:gd name="T19" fmla="*/ 323 h 673"/>
                <a:gd name="T20" fmla="*/ 74 w 765"/>
                <a:gd name="T21" fmla="*/ 397 h 673"/>
                <a:gd name="T22" fmla="*/ 63 w 765"/>
                <a:gd name="T23" fmla="*/ 450 h 673"/>
                <a:gd name="T24" fmla="*/ 53 w 765"/>
                <a:gd name="T25" fmla="*/ 528 h 673"/>
                <a:gd name="T26" fmla="*/ 43 w 765"/>
                <a:gd name="T27" fmla="*/ 577 h 673"/>
                <a:gd name="T28" fmla="*/ 141 w 765"/>
                <a:gd name="T29" fmla="*/ 564 h 673"/>
                <a:gd name="T30" fmla="*/ 272 w 765"/>
                <a:gd name="T31" fmla="*/ 601 h 673"/>
                <a:gd name="T32" fmla="*/ 327 w 765"/>
                <a:gd name="T33" fmla="*/ 597 h 673"/>
                <a:gd name="T34" fmla="*/ 354 w 765"/>
                <a:gd name="T35" fmla="*/ 593 h 673"/>
                <a:gd name="T36" fmla="*/ 311 w 765"/>
                <a:gd name="T37" fmla="*/ 589 h 673"/>
                <a:gd name="T38" fmla="*/ 295 w 765"/>
                <a:gd name="T39" fmla="*/ 560 h 673"/>
                <a:gd name="T40" fmla="*/ 336 w 765"/>
                <a:gd name="T41" fmla="*/ 564 h 673"/>
                <a:gd name="T42" fmla="*/ 378 w 765"/>
                <a:gd name="T43" fmla="*/ 560 h 673"/>
                <a:gd name="T44" fmla="*/ 391 w 765"/>
                <a:gd name="T45" fmla="*/ 597 h 673"/>
                <a:gd name="T46" fmla="*/ 442 w 765"/>
                <a:gd name="T47" fmla="*/ 616 h 673"/>
                <a:gd name="T48" fmla="*/ 426 w 765"/>
                <a:gd name="T49" fmla="*/ 636 h 673"/>
                <a:gd name="T50" fmla="*/ 501 w 765"/>
                <a:gd name="T51" fmla="*/ 673 h 673"/>
                <a:gd name="T52" fmla="*/ 534 w 765"/>
                <a:gd name="T53" fmla="*/ 644 h 673"/>
                <a:gd name="T54" fmla="*/ 571 w 765"/>
                <a:gd name="T55" fmla="*/ 626 h 673"/>
                <a:gd name="T56" fmla="*/ 591 w 765"/>
                <a:gd name="T57" fmla="*/ 663 h 673"/>
                <a:gd name="T58" fmla="*/ 616 w 765"/>
                <a:gd name="T59" fmla="*/ 634 h 673"/>
                <a:gd name="T60" fmla="*/ 610 w 765"/>
                <a:gd name="T61" fmla="*/ 616 h 673"/>
                <a:gd name="T62" fmla="*/ 628 w 765"/>
                <a:gd name="T63" fmla="*/ 599 h 673"/>
                <a:gd name="T64" fmla="*/ 645 w 765"/>
                <a:gd name="T65" fmla="*/ 597 h 673"/>
                <a:gd name="T66" fmla="*/ 681 w 765"/>
                <a:gd name="T67" fmla="*/ 622 h 673"/>
                <a:gd name="T68" fmla="*/ 720 w 765"/>
                <a:gd name="T69" fmla="*/ 650 h 673"/>
                <a:gd name="T70" fmla="*/ 749 w 765"/>
                <a:gd name="T71" fmla="*/ 656 h 673"/>
                <a:gd name="T72" fmla="*/ 765 w 765"/>
                <a:gd name="T73" fmla="*/ 628 h 673"/>
                <a:gd name="T74" fmla="*/ 730 w 765"/>
                <a:gd name="T75" fmla="*/ 607 h 673"/>
                <a:gd name="T76" fmla="*/ 657 w 765"/>
                <a:gd name="T77" fmla="*/ 579 h 673"/>
                <a:gd name="T78" fmla="*/ 687 w 765"/>
                <a:gd name="T79" fmla="*/ 558 h 673"/>
                <a:gd name="T80" fmla="*/ 673 w 765"/>
                <a:gd name="T81" fmla="*/ 550 h 673"/>
                <a:gd name="T82" fmla="*/ 698 w 765"/>
                <a:gd name="T83" fmla="*/ 540 h 673"/>
                <a:gd name="T84" fmla="*/ 702 w 765"/>
                <a:gd name="T85" fmla="*/ 505 h 673"/>
                <a:gd name="T86" fmla="*/ 692 w 765"/>
                <a:gd name="T87" fmla="*/ 487 h 673"/>
                <a:gd name="T88" fmla="*/ 673 w 765"/>
                <a:gd name="T89" fmla="*/ 525 h 673"/>
                <a:gd name="T90" fmla="*/ 636 w 765"/>
                <a:gd name="T91" fmla="*/ 503 h 673"/>
                <a:gd name="T92" fmla="*/ 663 w 765"/>
                <a:gd name="T93" fmla="*/ 474 h 673"/>
                <a:gd name="T94" fmla="*/ 620 w 765"/>
                <a:gd name="T95" fmla="*/ 399 h 673"/>
                <a:gd name="T96" fmla="*/ 628 w 765"/>
                <a:gd name="T97" fmla="*/ 339 h 673"/>
                <a:gd name="T98" fmla="*/ 358 w 765"/>
                <a:gd name="T99" fmla="*/ 35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5" h="673">
                  <a:moveTo>
                    <a:pt x="352" y="331"/>
                  </a:moveTo>
                  <a:lnTo>
                    <a:pt x="358" y="262"/>
                  </a:lnTo>
                  <a:lnTo>
                    <a:pt x="424" y="147"/>
                  </a:lnTo>
                  <a:lnTo>
                    <a:pt x="417" y="125"/>
                  </a:lnTo>
                  <a:lnTo>
                    <a:pt x="430" y="121"/>
                  </a:lnTo>
                  <a:lnTo>
                    <a:pt x="432" y="110"/>
                  </a:lnTo>
                  <a:lnTo>
                    <a:pt x="415" y="94"/>
                  </a:lnTo>
                  <a:lnTo>
                    <a:pt x="415" y="78"/>
                  </a:lnTo>
                  <a:lnTo>
                    <a:pt x="401" y="43"/>
                  </a:lnTo>
                  <a:lnTo>
                    <a:pt x="397" y="4"/>
                  </a:lnTo>
                  <a:lnTo>
                    <a:pt x="397" y="0"/>
                  </a:lnTo>
                  <a:lnTo>
                    <a:pt x="194" y="6"/>
                  </a:lnTo>
                  <a:lnTo>
                    <a:pt x="0" y="8"/>
                  </a:lnTo>
                  <a:lnTo>
                    <a:pt x="4" y="80"/>
                  </a:lnTo>
                  <a:lnTo>
                    <a:pt x="8" y="155"/>
                  </a:lnTo>
                  <a:lnTo>
                    <a:pt x="12" y="182"/>
                  </a:lnTo>
                  <a:lnTo>
                    <a:pt x="33" y="219"/>
                  </a:lnTo>
                  <a:lnTo>
                    <a:pt x="39" y="252"/>
                  </a:lnTo>
                  <a:lnTo>
                    <a:pt x="72" y="299"/>
                  </a:lnTo>
                  <a:lnTo>
                    <a:pt x="76" y="323"/>
                  </a:lnTo>
                  <a:lnTo>
                    <a:pt x="80" y="331"/>
                  </a:lnTo>
                  <a:lnTo>
                    <a:pt x="74" y="397"/>
                  </a:lnTo>
                  <a:lnTo>
                    <a:pt x="53" y="433"/>
                  </a:lnTo>
                  <a:lnTo>
                    <a:pt x="63" y="450"/>
                  </a:lnTo>
                  <a:lnTo>
                    <a:pt x="59" y="472"/>
                  </a:lnTo>
                  <a:lnTo>
                    <a:pt x="53" y="528"/>
                  </a:lnTo>
                  <a:lnTo>
                    <a:pt x="43" y="552"/>
                  </a:lnTo>
                  <a:lnTo>
                    <a:pt x="43" y="577"/>
                  </a:lnTo>
                  <a:lnTo>
                    <a:pt x="78" y="566"/>
                  </a:lnTo>
                  <a:lnTo>
                    <a:pt x="141" y="564"/>
                  </a:lnTo>
                  <a:lnTo>
                    <a:pt x="223" y="591"/>
                  </a:lnTo>
                  <a:lnTo>
                    <a:pt x="272" y="601"/>
                  </a:lnTo>
                  <a:lnTo>
                    <a:pt x="301" y="589"/>
                  </a:lnTo>
                  <a:lnTo>
                    <a:pt x="327" y="597"/>
                  </a:lnTo>
                  <a:lnTo>
                    <a:pt x="350" y="605"/>
                  </a:lnTo>
                  <a:lnTo>
                    <a:pt x="354" y="593"/>
                  </a:lnTo>
                  <a:lnTo>
                    <a:pt x="333" y="585"/>
                  </a:lnTo>
                  <a:lnTo>
                    <a:pt x="311" y="589"/>
                  </a:lnTo>
                  <a:lnTo>
                    <a:pt x="288" y="575"/>
                  </a:lnTo>
                  <a:lnTo>
                    <a:pt x="295" y="560"/>
                  </a:lnTo>
                  <a:lnTo>
                    <a:pt x="323" y="552"/>
                  </a:lnTo>
                  <a:lnTo>
                    <a:pt x="336" y="564"/>
                  </a:lnTo>
                  <a:lnTo>
                    <a:pt x="350" y="556"/>
                  </a:lnTo>
                  <a:lnTo>
                    <a:pt x="378" y="560"/>
                  </a:lnTo>
                  <a:lnTo>
                    <a:pt x="389" y="581"/>
                  </a:lnTo>
                  <a:lnTo>
                    <a:pt x="391" y="597"/>
                  </a:lnTo>
                  <a:lnTo>
                    <a:pt x="424" y="599"/>
                  </a:lnTo>
                  <a:lnTo>
                    <a:pt x="442" y="616"/>
                  </a:lnTo>
                  <a:lnTo>
                    <a:pt x="434" y="630"/>
                  </a:lnTo>
                  <a:lnTo>
                    <a:pt x="426" y="636"/>
                  </a:lnTo>
                  <a:lnTo>
                    <a:pt x="436" y="646"/>
                  </a:lnTo>
                  <a:lnTo>
                    <a:pt x="501" y="673"/>
                  </a:lnTo>
                  <a:lnTo>
                    <a:pt x="526" y="663"/>
                  </a:lnTo>
                  <a:lnTo>
                    <a:pt x="534" y="644"/>
                  </a:lnTo>
                  <a:lnTo>
                    <a:pt x="556" y="640"/>
                  </a:lnTo>
                  <a:lnTo>
                    <a:pt x="571" y="626"/>
                  </a:lnTo>
                  <a:lnTo>
                    <a:pt x="583" y="636"/>
                  </a:lnTo>
                  <a:lnTo>
                    <a:pt x="591" y="663"/>
                  </a:lnTo>
                  <a:lnTo>
                    <a:pt x="599" y="660"/>
                  </a:lnTo>
                  <a:lnTo>
                    <a:pt x="616" y="634"/>
                  </a:lnTo>
                  <a:lnTo>
                    <a:pt x="604" y="632"/>
                  </a:lnTo>
                  <a:lnTo>
                    <a:pt x="610" y="616"/>
                  </a:lnTo>
                  <a:lnTo>
                    <a:pt x="610" y="603"/>
                  </a:lnTo>
                  <a:lnTo>
                    <a:pt x="628" y="599"/>
                  </a:lnTo>
                  <a:lnTo>
                    <a:pt x="638" y="585"/>
                  </a:lnTo>
                  <a:lnTo>
                    <a:pt x="645" y="597"/>
                  </a:lnTo>
                  <a:lnTo>
                    <a:pt x="649" y="618"/>
                  </a:lnTo>
                  <a:lnTo>
                    <a:pt x="681" y="622"/>
                  </a:lnTo>
                  <a:lnTo>
                    <a:pt x="714" y="638"/>
                  </a:lnTo>
                  <a:lnTo>
                    <a:pt x="720" y="650"/>
                  </a:lnTo>
                  <a:lnTo>
                    <a:pt x="743" y="650"/>
                  </a:lnTo>
                  <a:lnTo>
                    <a:pt x="749" y="656"/>
                  </a:lnTo>
                  <a:lnTo>
                    <a:pt x="765" y="636"/>
                  </a:lnTo>
                  <a:lnTo>
                    <a:pt x="765" y="628"/>
                  </a:lnTo>
                  <a:lnTo>
                    <a:pt x="757" y="628"/>
                  </a:lnTo>
                  <a:lnTo>
                    <a:pt x="730" y="607"/>
                  </a:lnTo>
                  <a:lnTo>
                    <a:pt x="685" y="599"/>
                  </a:lnTo>
                  <a:lnTo>
                    <a:pt x="657" y="579"/>
                  </a:lnTo>
                  <a:lnTo>
                    <a:pt x="667" y="554"/>
                  </a:lnTo>
                  <a:lnTo>
                    <a:pt x="687" y="558"/>
                  </a:lnTo>
                  <a:lnTo>
                    <a:pt x="687" y="558"/>
                  </a:lnTo>
                  <a:lnTo>
                    <a:pt x="673" y="550"/>
                  </a:lnTo>
                  <a:lnTo>
                    <a:pt x="673" y="540"/>
                  </a:lnTo>
                  <a:lnTo>
                    <a:pt x="698" y="540"/>
                  </a:lnTo>
                  <a:lnTo>
                    <a:pt x="710" y="519"/>
                  </a:lnTo>
                  <a:lnTo>
                    <a:pt x="702" y="505"/>
                  </a:lnTo>
                  <a:lnTo>
                    <a:pt x="698" y="487"/>
                  </a:lnTo>
                  <a:lnTo>
                    <a:pt x="692" y="487"/>
                  </a:lnTo>
                  <a:lnTo>
                    <a:pt x="679" y="503"/>
                  </a:lnTo>
                  <a:lnTo>
                    <a:pt x="673" y="525"/>
                  </a:lnTo>
                  <a:lnTo>
                    <a:pt x="644" y="521"/>
                  </a:lnTo>
                  <a:lnTo>
                    <a:pt x="636" y="503"/>
                  </a:lnTo>
                  <a:lnTo>
                    <a:pt x="651" y="485"/>
                  </a:lnTo>
                  <a:lnTo>
                    <a:pt x="663" y="474"/>
                  </a:lnTo>
                  <a:lnTo>
                    <a:pt x="647" y="425"/>
                  </a:lnTo>
                  <a:lnTo>
                    <a:pt x="620" y="399"/>
                  </a:lnTo>
                  <a:lnTo>
                    <a:pt x="628" y="341"/>
                  </a:lnTo>
                  <a:lnTo>
                    <a:pt x="628" y="339"/>
                  </a:lnTo>
                  <a:lnTo>
                    <a:pt x="620" y="341"/>
                  </a:lnTo>
                  <a:lnTo>
                    <a:pt x="358" y="352"/>
                  </a:lnTo>
                  <a:lnTo>
                    <a:pt x="352" y="331"/>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6" name="Freeform 101"/>
            <p:cNvSpPr>
              <a:spLocks/>
            </p:cNvSpPr>
            <p:nvPr/>
          </p:nvSpPr>
          <p:spPr bwMode="auto">
            <a:xfrm>
              <a:off x="5000" y="3847"/>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7" name="Freeform 102"/>
            <p:cNvSpPr>
              <a:spLocks/>
            </p:cNvSpPr>
            <p:nvPr/>
          </p:nvSpPr>
          <p:spPr bwMode="auto">
            <a:xfrm>
              <a:off x="7426" y="1292"/>
              <a:ext cx="29" cy="15"/>
            </a:xfrm>
            <a:custGeom>
              <a:avLst/>
              <a:gdLst>
                <a:gd name="T0" fmla="*/ 19 w 29"/>
                <a:gd name="T1" fmla="*/ 0 h 15"/>
                <a:gd name="T2" fmla="*/ 15 w 29"/>
                <a:gd name="T3" fmla="*/ 11 h 15"/>
                <a:gd name="T4" fmla="*/ 0 w 29"/>
                <a:gd name="T5" fmla="*/ 15 h 15"/>
                <a:gd name="T6" fmla="*/ 21 w 29"/>
                <a:gd name="T7" fmla="*/ 15 h 15"/>
                <a:gd name="T8" fmla="*/ 29 w 29"/>
                <a:gd name="T9" fmla="*/ 13 h 15"/>
                <a:gd name="T10" fmla="*/ 23 w 29"/>
                <a:gd name="T11" fmla="*/ 0 h 15"/>
                <a:gd name="T12" fmla="*/ 19 w 2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19" y="0"/>
                  </a:moveTo>
                  <a:lnTo>
                    <a:pt x="15" y="11"/>
                  </a:lnTo>
                  <a:lnTo>
                    <a:pt x="0" y="15"/>
                  </a:lnTo>
                  <a:lnTo>
                    <a:pt x="21" y="15"/>
                  </a:lnTo>
                  <a:lnTo>
                    <a:pt x="29" y="13"/>
                  </a:lnTo>
                  <a:lnTo>
                    <a:pt x="23" y="0"/>
                  </a:lnTo>
                  <a:lnTo>
                    <a:pt x="19" y="0"/>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8" name="Freeform 103"/>
            <p:cNvSpPr>
              <a:spLocks/>
            </p:cNvSpPr>
            <p:nvPr/>
          </p:nvSpPr>
          <p:spPr bwMode="auto">
            <a:xfrm>
              <a:off x="7353" y="1295"/>
              <a:ext cx="34" cy="22"/>
            </a:xfrm>
            <a:custGeom>
              <a:avLst/>
              <a:gdLst>
                <a:gd name="T0" fmla="*/ 14 w 34"/>
                <a:gd name="T1" fmla="*/ 0 h 22"/>
                <a:gd name="T2" fmla="*/ 0 w 34"/>
                <a:gd name="T3" fmla="*/ 18 h 22"/>
                <a:gd name="T4" fmla="*/ 4 w 34"/>
                <a:gd name="T5" fmla="*/ 22 h 22"/>
                <a:gd name="T6" fmla="*/ 20 w 34"/>
                <a:gd name="T7" fmla="*/ 14 h 22"/>
                <a:gd name="T8" fmla="*/ 34 w 34"/>
                <a:gd name="T9" fmla="*/ 8 h 22"/>
                <a:gd name="T10" fmla="*/ 24 w 34"/>
                <a:gd name="T11" fmla="*/ 0 h 22"/>
                <a:gd name="T12" fmla="*/ 14 w 3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14" y="0"/>
                  </a:moveTo>
                  <a:lnTo>
                    <a:pt x="0" y="18"/>
                  </a:lnTo>
                  <a:lnTo>
                    <a:pt x="4" y="22"/>
                  </a:lnTo>
                  <a:lnTo>
                    <a:pt x="20" y="14"/>
                  </a:lnTo>
                  <a:lnTo>
                    <a:pt x="34" y="8"/>
                  </a:lnTo>
                  <a:lnTo>
                    <a:pt x="24" y="0"/>
                  </a:lnTo>
                  <a:lnTo>
                    <a:pt x="14" y="0"/>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19" name="Freeform 104"/>
            <p:cNvSpPr>
              <a:spLocks/>
            </p:cNvSpPr>
            <p:nvPr/>
          </p:nvSpPr>
          <p:spPr bwMode="auto">
            <a:xfrm>
              <a:off x="6980" y="1068"/>
              <a:ext cx="457" cy="231"/>
            </a:xfrm>
            <a:custGeom>
              <a:avLst/>
              <a:gdLst>
                <a:gd name="T0" fmla="*/ 448 w 457"/>
                <a:gd name="T1" fmla="*/ 130 h 231"/>
                <a:gd name="T2" fmla="*/ 434 w 457"/>
                <a:gd name="T3" fmla="*/ 112 h 231"/>
                <a:gd name="T4" fmla="*/ 422 w 457"/>
                <a:gd name="T5" fmla="*/ 106 h 231"/>
                <a:gd name="T6" fmla="*/ 407 w 457"/>
                <a:gd name="T7" fmla="*/ 108 h 231"/>
                <a:gd name="T8" fmla="*/ 407 w 457"/>
                <a:gd name="T9" fmla="*/ 110 h 231"/>
                <a:gd name="T10" fmla="*/ 410 w 457"/>
                <a:gd name="T11" fmla="*/ 116 h 231"/>
                <a:gd name="T12" fmla="*/ 422 w 457"/>
                <a:gd name="T13" fmla="*/ 110 h 231"/>
                <a:gd name="T14" fmla="*/ 440 w 457"/>
                <a:gd name="T15" fmla="*/ 124 h 231"/>
                <a:gd name="T16" fmla="*/ 448 w 457"/>
                <a:gd name="T17" fmla="*/ 147 h 231"/>
                <a:gd name="T18" fmla="*/ 432 w 457"/>
                <a:gd name="T19" fmla="*/ 163 h 231"/>
                <a:gd name="T20" fmla="*/ 412 w 457"/>
                <a:gd name="T21" fmla="*/ 173 h 231"/>
                <a:gd name="T22" fmla="*/ 383 w 457"/>
                <a:gd name="T23" fmla="*/ 167 h 231"/>
                <a:gd name="T24" fmla="*/ 352 w 457"/>
                <a:gd name="T25" fmla="*/ 120 h 231"/>
                <a:gd name="T26" fmla="*/ 334 w 457"/>
                <a:gd name="T27" fmla="*/ 100 h 231"/>
                <a:gd name="T28" fmla="*/ 322 w 457"/>
                <a:gd name="T29" fmla="*/ 100 h 231"/>
                <a:gd name="T30" fmla="*/ 313 w 457"/>
                <a:gd name="T31" fmla="*/ 108 h 231"/>
                <a:gd name="T32" fmla="*/ 295 w 457"/>
                <a:gd name="T33" fmla="*/ 85 h 231"/>
                <a:gd name="T34" fmla="*/ 297 w 457"/>
                <a:gd name="T35" fmla="*/ 71 h 231"/>
                <a:gd name="T36" fmla="*/ 315 w 457"/>
                <a:gd name="T37" fmla="*/ 32 h 231"/>
                <a:gd name="T38" fmla="*/ 295 w 457"/>
                <a:gd name="T39" fmla="*/ 0 h 231"/>
                <a:gd name="T40" fmla="*/ 270 w 457"/>
                <a:gd name="T41" fmla="*/ 12 h 231"/>
                <a:gd name="T42" fmla="*/ 256 w 457"/>
                <a:gd name="T43" fmla="*/ 36 h 231"/>
                <a:gd name="T44" fmla="*/ 111 w 457"/>
                <a:gd name="T45" fmla="*/ 73 h 231"/>
                <a:gd name="T46" fmla="*/ 6 w 457"/>
                <a:gd name="T47" fmla="*/ 92 h 231"/>
                <a:gd name="T48" fmla="*/ 0 w 457"/>
                <a:gd name="T49" fmla="*/ 173 h 231"/>
                <a:gd name="T50" fmla="*/ 6 w 457"/>
                <a:gd name="T51" fmla="*/ 208 h 231"/>
                <a:gd name="T52" fmla="*/ 174 w 457"/>
                <a:gd name="T53" fmla="*/ 171 h 231"/>
                <a:gd name="T54" fmla="*/ 264 w 457"/>
                <a:gd name="T55" fmla="*/ 149 h 231"/>
                <a:gd name="T56" fmla="*/ 279 w 457"/>
                <a:gd name="T57" fmla="*/ 161 h 231"/>
                <a:gd name="T58" fmla="*/ 307 w 457"/>
                <a:gd name="T59" fmla="*/ 196 h 231"/>
                <a:gd name="T60" fmla="*/ 328 w 457"/>
                <a:gd name="T61" fmla="*/ 231 h 231"/>
                <a:gd name="T62" fmla="*/ 340 w 457"/>
                <a:gd name="T63" fmla="*/ 226 h 231"/>
                <a:gd name="T64" fmla="*/ 336 w 457"/>
                <a:gd name="T65" fmla="*/ 210 h 231"/>
                <a:gd name="T66" fmla="*/ 344 w 457"/>
                <a:gd name="T67" fmla="*/ 196 h 231"/>
                <a:gd name="T68" fmla="*/ 371 w 457"/>
                <a:gd name="T69" fmla="*/ 182 h 231"/>
                <a:gd name="T70" fmla="*/ 379 w 457"/>
                <a:gd name="T71" fmla="*/ 210 h 231"/>
                <a:gd name="T72" fmla="*/ 377 w 457"/>
                <a:gd name="T73" fmla="*/ 218 h 231"/>
                <a:gd name="T74" fmla="*/ 397 w 457"/>
                <a:gd name="T75" fmla="*/ 194 h 231"/>
                <a:gd name="T76" fmla="*/ 428 w 457"/>
                <a:gd name="T77" fmla="*/ 179 h 231"/>
                <a:gd name="T78" fmla="*/ 457 w 457"/>
                <a:gd name="T79" fmla="*/ 169 h 231"/>
                <a:gd name="T80" fmla="*/ 455 w 457"/>
                <a:gd name="T81" fmla="*/ 151 h 231"/>
                <a:gd name="T82" fmla="*/ 448 w 457"/>
                <a:gd name="T83" fmla="*/ 13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231">
                  <a:moveTo>
                    <a:pt x="448" y="130"/>
                  </a:moveTo>
                  <a:lnTo>
                    <a:pt x="434" y="112"/>
                  </a:lnTo>
                  <a:lnTo>
                    <a:pt x="422" y="106"/>
                  </a:lnTo>
                  <a:lnTo>
                    <a:pt x="407" y="108"/>
                  </a:lnTo>
                  <a:lnTo>
                    <a:pt x="407" y="110"/>
                  </a:lnTo>
                  <a:lnTo>
                    <a:pt x="410" y="116"/>
                  </a:lnTo>
                  <a:lnTo>
                    <a:pt x="422" y="110"/>
                  </a:lnTo>
                  <a:lnTo>
                    <a:pt x="440" y="124"/>
                  </a:lnTo>
                  <a:lnTo>
                    <a:pt x="448" y="147"/>
                  </a:lnTo>
                  <a:lnTo>
                    <a:pt x="432" y="163"/>
                  </a:lnTo>
                  <a:lnTo>
                    <a:pt x="412" y="173"/>
                  </a:lnTo>
                  <a:lnTo>
                    <a:pt x="383" y="167"/>
                  </a:lnTo>
                  <a:lnTo>
                    <a:pt x="352" y="120"/>
                  </a:lnTo>
                  <a:lnTo>
                    <a:pt x="334" y="100"/>
                  </a:lnTo>
                  <a:lnTo>
                    <a:pt x="322" y="100"/>
                  </a:lnTo>
                  <a:lnTo>
                    <a:pt x="313" y="108"/>
                  </a:lnTo>
                  <a:lnTo>
                    <a:pt x="295" y="85"/>
                  </a:lnTo>
                  <a:lnTo>
                    <a:pt x="297" y="71"/>
                  </a:lnTo>
                  <a:lnTo>
                    <a:pt x="315" y="32"/>
                  </a:lnTo>
                  <a:lnTo>
                    <a:pt x="295" y="0"/>
                  </a:lnTo>
                  <a:lnTo>
                    <a:pt x="270" y="12"/>
                  </a:lnTo>
                  <a:lnTo>
                    <a:pt x="256" y="36"/>
                  </a:lnTo>
                  <a:lnTo>
                    <a:pt x="111" y="73"/>
                  </a:lnTo>
                  <a:lnTo>
                    <a:pt x="6" y="92"/>
                  </a:lnTo>
                  <a:lnTo>
                    <a:pt x="0" y="173"/>
                  </a:lnTo>
                  <a:lnTo>
                    <a:pt x="6" y="208"/>
                  </a:lnTo>
                  <a:lnTo>
                    <a:pt x="174" y="171"/>
                  </a:lnTo>
                  <a:lnTo>
                    <a:pt x="264" y="149"/>
                  </a:lnTo>
                  <a:lnTo>
                    <a:pt x="279" y="161"/>
                  </a:lnTo>
                  <a:lnTo>
                    <a:pt x="307" y="196"/>
                  </a:lnTo>
                  <a:lnTo>
                    <a:pt x="328" y="231"/>
                  </a:lnTo>
                  <a:lnTo>
                    <a:pt x="340" y="226"/>
                  </a:lnTo>
                  <a:lnTo>
                    <a:pt x="336" y="210"/>
                  </a:lnTo>
                  <a:lnTo>
                    <a:pt x="344" y="196"/>
                  </a:lnTo>
                  <a:lnTo>
                    <a:pt x="371" y="182"/>
                  </a:lnTo>
                  <a:lnTo>
                    <a:pt x="379" y="210"/>
                  </a:lnTo>
                  <a:lnTo>
                    <a:pt x="377" y="218"/>
                  </a:lnTo>
                  <a:lnTo>
                    <a:pt x="397" y="194"/>
                  </a:lnTo>
                  <a:lnTo>
                    <a:pt x="428" y="179"/>
                  </a:lnTo>
                  <a:lnTo>
                    <a:pt x="457" y="169"/>
                  </a:lnTo>
                  <a:lnTo>
                    <a:pt x="455" y="151"/>
                  </a:lnTo>
                  <a:lnTo>
                    <a:pt x="448" y="130"/>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0" name="Rectangle 105"/>
            <p:cNvSpPr>
              <a:spLocks noChangeArrowheads="1"/>
            </p:cNvSpPr>
            <p:nvPr/>
          </p:nvSpPr>
          <p:spPr bwMode="auto">
            <a:xfrm>
              <a:off x="7336" y="130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1" name="Freeform 106"/>
            <p:cNvSpPr>
              <a:spLocks/>
            </p:cNvSpPr>
            <p:nvPr/>
          </p:nvSpPr>
          <p:spPr bwMode="auto">
            <a:xfrm>
              <a:off x="6802" y="2014"/>
              <a:ext cx="19" cy="45"/>
            </a:xfrm>
            <a:custGeom>
              <a:avLst/>
              <a:gdLst>
                <a:gd name="T0" fmla="*/ 0 w 10"/>
                <a:gd name="T1" fmla="*/ 1 h 23"/>
                <a:gd name="T2" fmla="*/ 4 w 10"/>
                <a:gd name="T3" fmla="*/ 10 h 23"/>
                <a:gd name="T4" fmla="*/ 5 w 10"/>
                <a:gd name="T5" fmla="*/ 17 h 23"/>
                <a:gd name="T6" fmla="*/ 8 w 10"/>
                <a:gd name="T7" fmla="*/ 23 h 23"/>
                <a:gd name="T8" fmla="*/ 10 w 10"/>
                <a:gd name="T9" fmla="*/ 20 h 23"/>
                <a:gd name="T10" fmla="*/ 7 w 10"/>
                <a:gd name="T11" fmla="*/ 8 h 23"/>
                <a:gd name="T12" fmla="*/ 5 w 10"/>
                <a:gd name="T13" fmla="*/ 0 h 23"/>
                <a:gd name="T14" fmla="*/ 0 w 10"/>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3">
                  <a:moveTo>
                    <a:pt x="0" y="1"/>
                  </a:moveTo>
                  <a:cubicBezTo>
                    <a:pt x="4" y="10"/>
                    <a:pt x="4" y="10"/>
                    <a:pt x="4" y="10"/>
                  </a:cubicBezTo>
                  <a:cubicBezTo>
                    <a:pt x="5" y="17"/>
                    <a:pt x="5" y="17"/>
                    <a:pt x="5" y="17"/>
                  </a:cubicBezTo>
                  <a:cubicBezTo>
                    <a:pt x="8" y="23"/>
                    <a:pt x="8" y="23"/>
                    <a:pt x="8" y="23"/>
                  </a:cubicBezTo>
                  <a:cubicBezTo>
                    <a:pt x="9" y="21"/>
                    <a:pt x="10" y="20"/>
                    <a:pt x="10" y="20"/>
                  </a:cubicBezTo>
                  <a:cubicBezTo>
                    <a:pt x="10" y="19"/>
                    <a:pt x="8" y="13"/>
                    <a:pt x="7" y="8"/>
                  </a:cubicBezTo>
                  <a:cubicBezTo>
                    <a:pt x="5" y="0"/>
                    <a:pt x="5" y="0"/>
                    <a:pt x="5"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2" name="Freeform 107"/>
            <p:cNvSpPr>
              <a:spLocks/>
            </p:cNvSpPr>
            <p:nvPr/>
          </p:nvSpPr>
          <p:spPr bwMode="auto">
            <a:xfrm>
              <a:off x="6311" y="1750"/>
              <a:ext cx="614" cy="281"/>
            </a:xfrm>
            <a:custGeom>
              <a:avLst/>
              <a:gdLst>
                <a:gd name="T0" fmla="*/ 195 w 314"/>
                <a:gd name="T1" fmla="*/ 85 h 144"/>
                <a:gd name="T2" fmla="*/ 174 w 314"/>
                <a:gd name="T3" fmla="*/ 109 h 144"/>
                <a:gd name="T4" fmla="*/ 168 w 314"/>
                <a:gd name="T5" fmla="*/ 127 h 144"/>
                <a:gd name="T6" fmla="*/ 176 w 314"/>
                <a:gd name="T7" fmla="*/ 134 h 144"/>
                <a:gd name="T8" fmla="*/ 206 w 314"/>
                <a:gd name="T9" fmla="*/ 138 h 144"/>
                <a:gd name="T10" fmla="*/ 226 w 314"/>
                <a:gd name="T11" fmla="*/ 143 h 144"/>
                <a:gd name="T12" fmla="*/ 223 w 314"/>
                <a:gd name="T13" fmla="*/ 128 h 144"/>
                <a:gd name="T14" fmla="*/ 214 w 314"/>
                <a:gd name="T15" fmla="*/ 113 h 144"/>
                <a:gd name="T16" fmla="*/ 210 w 314"/>
                <a:gd name="T17" fmla="*/ 69 h 144"/>
                <a:gd name="T18" fmla="*/ 204 w 314"/>
                <a:gd name="T19" fmla="*/ 56 h 144"/>
                <a:gd name="T20" fmla="*/ 211 w 314"/>
                <a:gd name="T21" fmla="*/ 46 h 144"/>
                <a:gd name="T22" fmla="*/ 213 w 314"/>
                <a:gd name="T23" fmla="*/ 37 h 144"/>
                <a:gd name="T24" fmla="*/ 230 w 314"/>
                <a:gd name="T25" fmla="*/ 24 h 144"/>
                <a:gd name="T26" fmla="*/ 227 w 314"/>
                <a:gd name="T27" fmla="*/ 38 h 144"/>
                <a:gd name="T28" fmla="*/ 222 w 314"/>
                <a:gd name="T29" fmla="*/ 55 h 144"/>
                <a:gd name="T30" fmla="*/ 232 w 314"/>
                <a:gd name="T31" fmla="*/ 80 h 144"/>
                <a:gd name="T32" fmla="*/ 224 w 314"/>
                <a:gd name="T33" fmla="*/ 95 h 144"/>
                <a:gd name="T34" fmla="*/ 238 w 314"/>
                <a:gd name="T35" fmla="*/ 97 h 144"/>
                <a:gd name="T36" fmla="*/ 230 w 314"/>
                <a:gd name="T37" fmla="*/ 115 h 144"/>
                <a:gd name="T38" fmla="*/ 254 w 314"/>
                <a:gd name="T39" fmla="*/ 129 h 144"/>
                <a:gd name="T40" fmla="*/ 275 w 314"/>
                <a:gd name="T41" fmla="*/ 143 h 144"/>
                <a:gd name="T42" fmla="*/ 306 w 314"/>
                <a:gd name="T43" fmla="*/ 133 h 144"/>
                <a:gd name="T44" fmla="*/ 314 w 314"/>
                <a:gd name="T45" fmla="*/ 102 h 144"/>
                <a:gd name="T46" fmla="*/ 266 w 314"/>
                <a:gd name="T47" fmla="*/ 107 h 144"/>
                <a:gd name="T48" fmla="*/ 242 w 314"/>
                <a:gd name="T49" fmla="*/ 17 h 144"/>
                <a:gd name="T50" fmla="*/ 149 w 314"/>
                <a:gd name="T51" fmla="*/ 17 h 144"/>
                <a:gd name="T52" fmla="*/ 7 w 314"/>
                <a:gd name="T53" fmla="*/ 84 h 144"/>
                <a:gd name="T54" fmla="*/ 34 w 314"/>
                <a:gd name="T55" fmla="*/ 63 h 144"/>
                <a:gd name="T56" fmla="*/ 47 w 314"/>
                <a:gd name="T57" fmla="*/ 46 h 144"/>
                <a:gd name="T58" fmla="*/ 64 w 314"/>
                <a:gd name="T59" fmla="*/ 49 h 144"/>
                <a:gd name="T60" fmla="*/ 83 w 314"/>
                <a:gd name="T61" fmla="*/ 34 h 144"/>
                <a:gd name="T62" fmla="*/ 98 w 314"/>
                <a:gd name="T63" fmla="*/ 36 h 144"/>
                <a:gd name="T64" fmla="*/ 117 w 314"/>
                <a:gd name="T65" fmla="*/ 49 h 144"/>
                <a:gd name="T66" fmla="*/ 142 w 314"/>
                <a:gd name="T67" fmla="*/ 61 h 144"/>
                <a:gd name="T68" fmla="*/ 153 w 314"/>
                <a:gd name="T69"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4" h="144">
                  <a:moveTo>
                    <a:pt x="173" y="64"/>
                  </a:moveTo>
                  <a:cubicBezTo>
                    <a:pt x="185" y="64"/>
                    <a:pt x="195" y="73"/>
                    <a:pt x="195" y="85"/>
                  </a:cubicBezTo>
                  <a:cubicBezTo>
                    <a:pt x="195" y="96"/>
                    <a:pt x="186" y="106"/>
                    <a:pt x="175" y="107"/>
                  </a:cubicBezTo>
                  <a:cubicBezTo>
                    <a:pt x="174" y="109"/>
                    <a:pt x="174" y="109"/>
                    <a:pt x="174" y="109"/>
                  </a:cubicBezTo>
                  <a:cubicBezTo>
                    <a:pt x="168" y="119"/>
                    <a:pt x="168" y="119"/>
                    <a:pt x="168" y="119"/>
                  </a:cubicBezTo>
                  <a:cubicBezTo>
                    <a:pt x="168" y="127"/>
                    <a:pt x="168" y="127"/>
                    <a:pt x="168" y="127"/>
                  </a:cubicBezTo>
                  <a:cubicBezTo>
                    <a:pt x="168" y="129"/>
                    <a:pt x="168" y="129"/>
                    <a:pt x="168" y="129"/>
                  </a:cubicBezTo>
                  <a:cubicBezTo>
                    <a:pt x="176" y="134"/>
                    <a:pt x="176" y="134"/>
                    <a:pt x="176" y="134"/>
                  </a:cubicBezTo>
                  <a:cubicBezTo>
                    <a:pt x="189" y="138"/>
                    <a:pt x="189" y="138"/>
                    <a:pt x="189" y="138"/>
                  </a:cubicBezTo>
                  <a:cubicBezTo>
                    <a:pt x="206" y="138"/>
                    <a:pt x="206" y="138"/>
                    <a:pt x="206" y="138"/>
                  </a:cubicBezTo>
                  <a:cubicBezTo>
                    <a:pt x="219" y="142"/>
                    <a:pt x="219" y="142"/>
                    <a:pt x="219" y="142"/>
                  </a:cubicBezTo>
                  <a:cubicBezTo>
                    <a:pt x="226" y="143"/>
                    <a:pt x="226" y="143"/>
                    <a:pt x="226" y="143"/>
                  </a:cubicBezTo>
                  <a:cubicBezTo>
                    <a:pt x="229" y="137"/>
                    <a:pt x="229" y="137"/>
                    <a:pt x="229" y="137"/>
                  </a:cubicBezTo>
                  <a:cubicBezTo>
                    <a:pt x="223" y="128"/>
                    <a:pt x="223" y="128"/>
                    <a:pt x="223" y="128"/>
                  </a:cubicBezTo>
                  <a:cubicBezTo>
                    <a:pt x="223" y="121"/>
                    <a:pt x="223" y="121"/>
                    <a:pt x="223" y="121"/>
                  </a:cubicBezTo>
                  <a:cubicBezTo>
                    <a:pt x="214" y="113"/>
                    <a:pt x="214" y="113"/>
                    <a:pt x="214" y="113"/>
                  </a:cubicBezTo>
                  <a:cubicBezTo>
                    <a:pt x="205" y="90"/>
                    <a:pt x="205" y="90"/>
                    <a:pt x="205" y="90"/>
                  </a:cubicBezTo>
                  <a:cubicBezTo>
                    <a:pt x="210" y="69"/>
                    <a:pt x="210" y="69"/>
                    <a:pt x="210" y="69"/>
                  </a:cubicBezTo>
                  <a:cubicBezTo>
                    <a:pt x="210" y="61"/>
                    <a:pt x="210" y="61"/>
                    <a:pt x="210" y="61"/>
                  </a:cubicBezTo>
                  <a:cubicBezTo>
                    <a:pt x="204" y="56"/>
                    <a:pt x="204" y="56"/>
                    <a:pt x="204" y="56"/>
                  </a:cubicBezTo>
                  <a:cubicBezTo>
                    <a:pt x="205" y="55"/>
                    <a:pt x="205" y="55"/>
                    <a:pt x="205" y="55"/>
                  </a:cubicBezTo>
                  <a:cubicBezTo>
                    <a:pt x="208" y="52"/>
                    <a:pt x="211" y="48"/>
                    <a:pt x="211" y="46"/>
                  </a:cubicBezTo>
                  <a:cubicBezTo>
                    <a:pt x="211" y="44"/>
                    <a:pt x="212" y="38"/>
                    <a:pt x="213" y="38"/>
                  </a:cubicBezTo>
                  <a:cubicBezTo>
                    <a:pt x="213" y="37"/>
                    <a:pt x="213" y="37"/>
                    <a:pt x="213" y="37"/>
                  </a:cubicBezTo>
                  <a:cubicBezTo>
                    <a:pt x="221" y="32"/>
                    <a:pt x="221" y="32"/>
                    <a:pt x="221" y="32"/>
                  </a:cubicBezTo>
                  <a:cubicBezTo>
                    <a:pt x="230" y="24"/>
                    <a:pt x="230" y="24"/>
                    <a:pt x="230" y="24"/>
                  </a:cubicBezTo>
                  <a:cubicBezTo>
                    <a:pt x="233" y="31"/>
                    <a:pt x="233" y="31"/>
                    <a:pt x="233" y="31"/>
                  </a:cubicBezTo>
                  <a:cubicBezTo>
                    <a:pt x="227" y="38"/>
                    <a:pt x="227" y="38"/>
                    <a:pt x="227" y="38"/>
                  </a:cubicBezTo>
                  <a:cubicBezTo>
                    <a:pt x="222" y="52"/>
                    <a:pt x="222" y="52"/>
                    <a:pt x="222" y="52"/>
                  </a:cubicBezTo>
                  <a:cubicBezTo>
                    <a:pt x="222" y="55"/>
                    <a:pt x="222" y="55"/>
                    <a:pt x="222" y="55"/>
                  </a:cubicBezTo>
                  <a:cubicBezTo>
                    <a:pt x="230" y="56"/>
                    <a:pt x="230" y="56"/>
                    <a:pt x="230" y="56"/>
                  </a:cubicBezTo>
                  <a:cubicBezTo>
                    <a:pt x="232" y="80"/>
                    <a:pt x="232" y="80"/>
                    <a:pt x="232" y="80"/>
                  </a:cubicBezTo>
                  <a:cubicBezTo>
                    <a:pt x="224" y="84"/>
                    <a:pt x="224" y="84"/>
                    <a:pt x="224" y="84"/>
                  </a:cubicBezTo>
                  <a:cubicBezTo>
                    <a:pt x="224" y="95"/>
                    <a:pt x="224" y="95"/>
                    <a:pt x="224" y="95"/>
                  </a:cubicBezTo>
                  <a:cubicBezTo>
                    <a:pt x="229" y="87"/>
                    <a:pt x="229" y="87"/>
                    <a:pt x="229" y="87"/>
                  </a:cubicBezTo>
                  <a:cubicBezTo>
                    <a:pt x="238" y="97"/>
                    <a:pt x="238" y="97"/>
                    <a:pt x="238" y="97"/>
                  </a:cubicBezTo>
                  <a:cubicBezTo>
                    <a:pt x="231" y="102"/>
                    <a:pt x="231" y="102"/>
                    <a:pt x="231" y="102"/>
                  </a:cubicBezTo>
                  <a:cubicBezTo>
                    <a:pt x="230" y="115"/>
                    <a:pt x="230" y="115"/>
                    <a:pt x="230" y="115"/>
                  </a:cubicBezTo>
                  <a:cubicBezTo>
                    <a:pt x="240" y="127"/>
                    <a:pt x="240" y="127"/>
                    <a:pt x="240" y="127"/>
                  </a:cubicBezTo>
                  <a:cubicBezTo>
                    <a:pt x="254" y="129"/>
                    <a:pt x="254" y="129"/>
                    <a:pt x="254" y="129"/>
                  </a:cubicBezTo>
                  <a:cubicBezTo>
                    <a:pt x="261" y="126"/>
                    <a:pt x="261" y="126"/>
                    <a:pt x="261" y="126"/>
                  </a:cubicBezTo>
                  <a:cubicBezTo>
                    <a:pt x="275" y="143"/>
                    <a:pt x="275" y="143"/>
                    <a:pt x="275" y="143"/>
                  </a:cubicBezTo>
                  <a:cubicBezTo>
                    <a:pt x="278" y="144"/>
                    <a:pt x="278" y="144"/>
                    <a:pt x="278" y="144"/>
                  </a:cubicBezTo>
                  <a:cubicBezTo>
                    <a:pt x="306" y="133"/>
                    <a:pt x="306" y="133"/>
                    <a:pt x="306" y="133"/>
                  </a:cubicBezTo>
                  <a:cubicBezTo>
                    <a:pt x="313" y="119"/>
                    <a:pt x="313" y="119"/>
                    <a:pt x="313" y="119"/>
                  </a:cubicBezTo>
                  <a:cubicBezTo>
                    <a:pt x="314" y="102"/>
                    <a:pt x="314" y="102"/>
                    <a:pt x="314" y="102"/>
                  </a:cubicBezTo>
                  <a:cubicBezTo>
                    <a:pt x="291" y="106"/>
                    <a:pt x="291" y="106"/>
                    <a:pt x="291" y="106"/>
                  </a:cubicBezTo>
                  <a:cubicBezTo>
                    <a:pt x="266" y="107"/>
                    <a:pt x="266" y="107"/>
                    <a:pt x="266" y="107"/>
                  </a:cubicBezTo>
                  <a:cubicBezTo>
                    <a:pt x="251" y="39"/>
                    <a:pt x="251" y="39"/>
                    <a:pt x="251" y="39"/>
                  </a:cubicBezTo>
                  <a:cubicBezTo>
                    <a:pt x="242" y="17"/>
                    <a:pt x="242" y="17"/>
                    <a:pt x="242" y="17"/>
                  </a:cubicBezTo>
                  <a:cubicBezTo>
                    <a:pt x="236" y="0"/>
                    <a:pt x="236" y="0"/>
                    <a:pt x="236" y="0"/>
                  </a:cubicBezTo>
                  <a:cubicBezTo>
                    <a:pt x="149" y="17"/>
                    <a:pt x="149" y="17"/>
                    <a:pt x="149" y="17"/>
                  </a:cubicBezTo>
                  <a:cubicBezTo>
                    <a:pt x="0" y="47"/>
                    <a:pt x="0" y="47"/>
                    <a:pt x="0" y="47"/>
                  </a:cubicBezTo>
                  <a:cubicBezTo>
                    <a:pt x="7" y="84"/>
                    <a:pt x="7" y="84"/>
                    <a:pt x="7" y="84"/>
                  </a:cubicBezTo>
                  <a:cubicBezTo>
                    <a:pt x="24" y="66"/>
                    <a:pt x="24" y="66"/>
                    <a:pt x="24" y="66"/>
                  </a:cubicBezTo>
                  <a:cubicBezTo>
                    <a:pt x="34" y="63"/>
                    <a:pt x="34" y="63"/>
                    <a:pt x="34" y="63"/>
                  </a:cubicBezTo>
                  <a:cubicBezTo>
                    <a:pt x="40" y="58"/>
                    <a:pt x="40" y="58"/>
                    <a:pt x="40" y="58"/>
                  </a:cubicBezTo>
                  <a:cubicBezTo>
                    <a:pt x="47" y="46"/>
                    <a:pt x="47" y="46"/>
                    <a:pt x="47" y="46"/>
                  </a:cubicBezTo>
                  <a:cubicBezTo>
                    <a:pt x="55" y="49"/>
                    <a:pt x="55" y="49"/>
                    <a:pt x="55" y="49"/>
                  </a:cubicBezTo>
                  <a:cubicBezTo>
                    <a:pt x="64" y="49"/>
                    <a:pt x="64" y="49"/>
                    <a:pt x="64" y="49"/>
                  </a:cubicBezTo>
                  <a:cubicBezTo>
                    <a:pt x="74" y="40"/>
                    <a:pt x="74" y="40"/>
                    <a:pt x="74" y="40"/>
                  </a:cubicBezTo>
                  <a:cubicBezTo>
                    <a:pt x="83" y="34"/>
                    <a:pt x="83" y="34"/>
                    <a:pt x="83" y="34"/>
                  </a:cubicBezTo>
                  <a:cubicBezTo>
                    <a:pt x="92" y="32"/>
                    <a:pt x="92" y="32"/>
                    <a:pt x="92" y="32"/>
                  </a:cubicBezTo>
                  <a:cubicBezTo>
                    <a:pt x="98" y="36"/>
                    <a:pt x="98" y="36"/>
                    <a:pt x="98" y="36"/>
                  </a:cubicBezTo>
                  <a:cubicBezTo>
                    <a:pt x="109" y="42"/>
                    <a:pt x="109" y="42"/>
                    <a:pt x="109" y="42"/>
                  </a:cubicBezTo>
                  <a:cubicBezTo>
                    <a:pt x="117" y="49"/>
                    <a:pt x="117" y="49"/>
                    <a:pt x="117" y="49"/>
                  </a:cubicBezTo>
                  <a:cubicBezTo>
                    <a:pt x="122" y="55"/>
                    <a:pt x="122" y="55"/>
                    <a:pt x="122" y="55"/>
                  </a:cubicBezTo>
                  <a:cubicBezTo>
                    <a:pt x="142" y="61"/>
                    <a:pt x="142" y="61"/>
                    <a:pt x="142" y="61"/>
                  </a:cubicBezTo>
                  <a:cubicBezTo>
                    <a:pt x="140" y="73"/>
                    <a:pt x="140" y="73"/>
                    <a:pt x="140" y="73"/>
                  </a:cubicBezTo>
                  <a:cubicBezTo>
                    <a:pt x="153" y="78"/>
                    <a:pt x="153" y="78"/>
                    <a:pt x="153" y="78"/>
                  </a:cubicBezTo>
                  <a:cubicBezTo>
                    <a:pt x="156" y="70"/>
                    <a:pt x="164" y="64"/>
                    <a:pt x="1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3" name="Freeform 108"/>
            <p:cNvSpPr>
              <a:spLocks/>
            </p:cNvSpPr>
            <p:nvPr/>
          </p:nvSpPr>
          <p:spPr bwMode="auto">
            <a:xfrm>
              <a:off x="7148" y="237"/>
              <a:ext cx="485" cy="777"/>
            </a:xfrm>
            <a:custGeom>
              <a:avLst/>
              <a:gdLst>
                <a:gd name="T0" fmla="*/ 224 w 248"/>
                <a:gd name="T1" fmla="*/ 163 h 397"/>
                <a:gd name="T2" fmla="*/ 224 w 248"/>
                <a:gd name="T3" fmla="*/ 170 h 397"/>
                <a:gd name="T4" fmla="*/ 207 w 248"/>
                <a:gd name="T5" fmla="*/ 160 h 397"/>
                <a:gd name="T6" fmla="*/ 203 w 248"/>
                <a:gd name="T7" fmla="*/ 134 h 397"/>
                <a:gd name="T8" fmla="*/ 179 w 248"/>
                <a:gd name="T9" fmla="*/ 133 h 397"/>
                <a:gd name="T10" fmla="*/ 135 w 248"/>
                <a:gd name="T11" fmla="*/ 10 h 397"/>
                <a:gd name="T12" fmla="*/ 107 w 248"/>
                <a:gd name="T13" fmla="*/ 0 h 397"/>
                <a:gd name="T14" fmla="*/ 84 w 248"/>
                <a:gd name="T15" fmla="*/ 18 h 397"/>
                <a:gd name="T16" fmla="*/ 80 w 248"/>
                <a:gd name="T17" fmla="*/ 26 h 397"/>
                <a:gd name="T18" fmla="*/ 62 w 248"/>
                <a:gd name="T19" fmla="*/ 13 h 397"/>
                <a:gd name="T20" fmla="*/ 58 w 248"/>
                <a:gd name="T21" fmla="*/ 9 h 397"/>
                <a:gd name="T22" fmla="*/ 46 w 248"/>
                <a:gd name="T23" fmla="*/ 25 h 397"/>
                <a:gd name="T24" fmla="*/ 28 w 248"/>
                <a:gd name="T25" fmla="*/ 80 h 397"/>
                <a:gd name="T26" fmla="*/ 29 w 248"/>
                <a:gd name="T27" fmla="*/ 105 h 397"/>
                <a:gd name="T28" fmla="*/ 23 w 248"/>
                <a:gd name="T29" fmla="*/ 120 h 397"/>
                <a:gd name="T30" fmla="*/ 31 w 248"/>
                <a:gd name="T31" fmla="*/ 153 h 397"/>
                <a:gd name="T32" fmla="*/ 14 w 248"/>
                <a:gd name="T33" fmla="*/ 188 h 397"/>
                <a:gd name="T34" fmla="*/ 11 w 248"/>
                <a:gd name="T35" fmla="*/ 222 h 397"/>
                <a:gd name="T36" fmla="*/ 0 w 248"/>
                <a:gd name="T37" fmla="*/ 221 h 397"/>
                <a:gd name="T38" fmla="*/ 47 w 248"/>
                <a:gd name="T39" fmla="*/ 378 h 397"/>
                <a:gd name="T40" fmla="*/ 65 w 248"/>
                <a:gd name="T41" fmla="*/ 395 h 397"/>
                <a:gd name="T42" fmla="*/ 75 w 248"/>
                <a:gd name="T43" fmla="*/ 374 h 397"/>
                <a:gd name="T44" fmla="*/ 82 w 248"/>
                <a:gd name="T45" fmla="*/ 351 h 397"/>
                <a:gd name="T46" fmla="*/ 92 w 248"/>
                <a:gd name="T47" fmla="*/ 322 h 397"/>
                <a:gd name="T48" fmla="*/ 103 w 248"/>
                <a:gd name="T49" fmla="*/ 327 h 397"/>
                <a:gd name="T50" fmla="*/ 125 w 248"/>
                <a:gd name="T51" fmla="*/ 303 h 397"/>
                <a:gd name="T52" fmla="*/ 142 w 248"/>
                <a:gd name="T53" fmla="*/ 291 h 397"/>
                <a:gd name="T54" fmla="*/ 140 w 248"/>
                <a:gd name="T55" fmla="*/ 273 h 397"/>
                <a:gd name="T56" fmla="*/ 143 w 248"/>
                <a:gd name="T57" fmla="*/ 264 h 397"/>
                <a:gd name="T58" fmla="*/ 148 w 248"/>
                <a:gd name="T59" fmla="*/ 250 h 397"/>
                <a:gd name="T60" fmla="*/ 162 w 248"/>
                <a:gd name="T61" fmla="*/ 262 h 397"/>
                <a:gd name="T62" fmla="*/ 163 w 248"/>
                <a:gd name="T63" fmla="*/ 274 h 397"/>
                <a:gd name="T64" fmla="*/ 170 w 248"/>
                <a:gd name="T65" fmla="*/ 265 h 397"/>
                <a:gd name="T66" fmla="*/ 165 w 248"/>
                <a:gd name="T67" fmla="*/ 257 h 397"/>
                <a:gd name="T68" fmla="*/ 179 w 248"/>
                <a:gd name="T69" fmla="*/ 244 h 397"/>
                <a:gd name="T70" fmla="*/ 193 w 248"/>
                <a:gd name="T71" fmla="*/ 237 h 397"/>
                <a:gd name="T72" fmla="*/ 196 w 248"/>
                <a:gd name="T73" fmla="*/ 245 h 397"/>
                <a:gd name="T74" fmla="*/ 219 w 248"/>
                <a:gd name="T75" fmla="*/ 224 h 397"/>
                <a:gd name="T76" fmla="*/ 240 w 248"/>
                <a:gd name="T77" fmla="*/ 209 h 397"/>
                <a:gd name="T78" fmla="*/ 248 w 248"/>
                <a:gd name="T79" fmla="*/ 184 h 397"/>
                <a:gd name="T80" fmla="*/ 232 w 248"/>
                <a:gd name="T81" fmla="*/ 16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397">
                  <a:moveTo>
                    <a:pt x="232" y="162"/>
                  </a:moveTo>
                  <a:cubicBezTo>
                    <a:pt x="224" y="163"/>
                    <a:pt x="224" y="163"/>
                    <a:pt x="224" y="163"/>
                  </a:cubicBezTo>
                  <a:cubicBezTo>
                    <a:pt x="225" y="167"/>
                    <a:pt x="225" y="167"/>
                    <a:pt x="225" y="167"/>
                  </a:cubicBezTo>
                  <a:cubicBezTo>
                    <a:pt x="224" y="170"/>
                    <a:pt x="224" y="170"/>
                    <a:pt x="224" y="170"/>
                  </a:cubicBezTo>
                  <a:cubicBezTo>
                    <a:pt x="219" y="170"/>
                    <a:pt x="219" y="170"/>
                    <a:pt x="219" y="170"/>
                  </a:cubicBezTo>
                  <a:cubicBezTo>
                    <a:pt x="207" y="160"/>
                    <a:pt x="207" y="160"/>
                    <a:pt x="207" y="160"/>
                  </a:cubicBezTo>
                  <a:cubicBezTo>
                    <a:pt x="206" y="141"/>
                    <a:pt x="206" y="141"/>
                    <a:pt x="206" y="141"/>
                  </a:cubicBezTo>
                  <a:cubicBezTo>
                    <a:pt x="203" y="134"/>
                    <a:pt x="203" y="134"/>
                    <a:pt x="203" y="134"/>
                  </a:cubicBezTo>
                  <a:cubicBezTo>
                    <a:pt x="179" y="134"/>
                    <a:pt x="179" y="134"/>
                    <a:pt x="179" y="134"/>
                  </a:cubicBezTo>
                  <a:cubicBezTo>
                    <a:pt x="179" y="133"/>
                    <a:pt x="179" y="133"/>
                    <a:pt x="179" y="133"/>
                  </a:cubicBezTo>
                  <a:cubicBezTo>
                    <a:pt x="142" y="14"/>
                    <a:pt x="142" y="14"/>
                    <a:pt x="142" y="14"/>
                  </a:cubicBezTo>
                  <a:cubicBezTo>
                    <a:pt x="135" y="10"/>
                    <a:pt x="135" y="10"/>
                    <a:pt x="135" y="10"/>
                  </a:cubicBezTo>
                  <a:cubicBezTo>
                    <a:pt x="111" y="1"/>
                    <a:pt x="111" y="1"/>
                    <a:pt x="111" y="1"/>
                  </a:cubicBezTo>
                  <a:cubicBezTo>
                    <a:pt x="107" y="0"/>
                    <a:pt x="107" y="0"/>
                    <a:pt x="107" y="0"/>
                  </a:cubicBezTo>
                  <a:cubicBezTo>
                    <a:pt x="100" y="7"/>
                    <a:pt x="100" y="7"/>
                    <a:pt x="100" y="7"/>
                  </a:cubicBezTo>
                  <a:cubicBezTo>
                    <a:pt x="84" y="18"/>
                    <a:pt x="84" y="18"/>
                    <a:pt x="84" y="18"/>
                  </a:cubicBezTo>
                  <a:cubicBezTo>
                    <a:pt x="84" y="22"/>
                    <a:pt x="84" y="22"/>
                    <a:pt x="84" y="22"/>
                  </a:cubicBezTo>
                  <a:cubicBezTo>
                    <a:pt x="80" y="26"/>
                    <a:pt x="80" y="26"/>
                    <a:pt x="80" y="26"/>
                  </a:cubicBezTo>
                  <a:cubicBezTo>
                    <a:pt x="68" y="24"/>
                    <a:pt x="68" y="24"/>
                    <a:pt x="68" y="24"/>
                  </a:cubicBezTo>
                  <a:cubicBezTo>
                    <a:pt x="62" y="13"/>
                    <a:pt x="62" y="13"/>
                    <a:pt x="62" y="13"/>
                  </a:cubicBezTo>
                  <a:cubicBezTo>
                    <a:pt x="62" y="10"/>
                    <a:pt x="62" y="10"/>
                    <a:pt x="62" y="10"/>
                  </a:cubicBezTo>
                  <a:cubicBezTo>
                    <a:pt x="58" y="9"/>
                    <a:pt x="58" y="9"/>
                    <a:pt x="58" y="9"/>
                  </a:cubicBezTo>
                  <a:cubicBezTo>
                    <a:pt x="54" y="9"/>
                    <a:pt x="54" y="9"/>
                    <a:pt x="54" y="9"/>
                  </a:cubicBezTo>
                  <a:cubicBezTo>
                    <a:pt x="46" y="25"/>
                    <a:pt x="46" y="25"/>
                    <a:pt x="46" y="25"/>
                  </a:cubicBezTo>
                  <a:cubicBezTo>
                    <a:pt x="35" y="61"/>
                    <a:pt x="35" y="61"/>
                    <a:pt x="35" y="61"/>
                  </a:cubicBezTo>
                  <a:cubicBezTo>
                    <a:pt x="28" y="80"/>
                    <a:pt x="28" y="80"/>
                    <a:pt x="28" y="80"/>
                  </a:cubicBezTo>
                  <a:cubicBezTo>
                    <a:pt x="28" y="99"/>
                    <a:pt x="28" y="99"/>
                    <a:pt x="28" y="99"/>
                  </a:cubicBezTo>
                  <a:cubicBezTo>
                    <a:pt x="29" y="105"/>
                    <a:pt x="29" y="105"/>
                    <a:pt x="29" y="105"/>
                  </a:cubicBezTo>
                  <a:cubicBezTo>
                    <a:pt x="26" y="116"/>
                    <a:pt x="26" y="116"/>
                    <a:pt x="26" y="116"/>
                  </a:cubicBezTo>
                  <a:cubicBezTo>
                    <a:pt x="23" y="120"/>
                    <a:pt x="23" y="120"/>
                    <a:pt x="23" y="120"/>
                  </a:cubicBezTo>
                  <a:cubicBezTo>
                    <a:pt x="23" y="143"/>
                    <a:pt x="23" y="143"/>
                    <a:pt x="23" y="143"/>
                  </a:cubicBezTo>
                  <a:cubicBezTo>
                    <a:pt x="31" y="153"/>
                    <a:pt x="31" y="153"/>
                    <a:pt x="31" y="153"/>
                  </a:cubicBezTo>
                  <a:cubicBezTo>
                    <a:pt x="24" y="170"/>
                    <a:pt x="24" y="170"/>
                    <a:pt x="24" y="170"/>
                  </a:cubicBezTo>
                  <a:cubicBezTo>
                    <a:pt x="14" y="188"/>
                    <a:pt x="14" y="188"/>
                    <a:pt x="14" y="188"/>
                  </a:cubicBezTo>
                  <a:cubicBezTo>
                    <a:pt x="11" y="210"/>
                    <a:pt x="11" y="210"/>
                    <a:pt x="11" y="210"/>
                  </a:cubicBezTo>
                  <a:cubicBezTo>
                    <a:pt x="11" y="222"/>
                    <a:pt x="11" y="222"/>
                    <a:pt x="11" y="222"/>
                  </a:cubicBezTo>
                  <a:cubicBezTo>
                    <a:pt x="3" y="220"/>
                    <a:pt x="3" y="220"/>
                    <a:pt x="3" y="220"/>
                  </a:cubicBezTo>
                  <a:cubicBezTo>
                    <a:pt x="0" y="221"/>
                    <a:pt x="0" y="221"/>
                    <a:pt x="0" y="221"/>
                  </a:cubicBezTo>
                  <a:cubicBezTo>
                    <a:pt x="46" y="369"/>
                    <a:pt x="46" y="369"/>
                    <a:pt x="46" y="369"/>
                  </a:cubicBezTo>
                  <a:cubicBezTo>
                    <a:pt x="47" y="378"/>
                    <a:pt x="47" y="378"/>
                    <a:pt x="47" y="378"/>
                  </a:cubicBezTo>
                  <a:cubicBezTo>
                    <a:pt x="63" y="382"/>
                    <a:pt x="63" y="382"/>
                    <a:pt x="63" y="382"/>
                  </a:cubicBezTo>
                  <a:cubicBezTo>
                    <a:pt x="65" y="395"/>
                    <a:pt x="65" y="395"/>
                    <a:pt x="65" y="395"/>
                  </a:cubicBezTo>
                  <a:cubicBezTo>
                    <a:pt x="71" y="397"/>
                    <a:pt x="71" y="397"/>
                    <a:pt x="71" y="397"/>
                  </a:cubicBezTo>
                  <a:cubicBezTo>
                    <a:pt x="75" y="374"/>
                    <a:pt x="75" y="374"/>
                    <a:pt x="75" y="374"/>
                  </a:cubicBezTo>
                  <a:cubicBezTo>
                    <a:pt x="76" y="356"/>
                    <a:pt x="76" y="356"/>
                    <a:pt x="76" y="356"/>
                  </a:cubicBezTo>
                  <a:cubicBezTo>
                    <a:pt x="82" y="351"/>
                    <a:pt x="82" y="351"/>
                    <a:pt x="82" y="351"/>
                  </a:cubicBezTo>
                  <a:cubicBezTo>
                    <a:pt x="78" y="338"/>
                    <a:pt x="78" y="338"/>
                    <a:pt x="78" y="338"/>
                  </a:cubicBezTo>
                  <a:cubicBezTo>
                    <a:pt x="92" y="322"/>
                    <a:pt x="92" y="322"/>
                    <a:pt x="92" y="322"/>
                  </a:cubicBezTo>
                  <a:cubicBezTo>
                    <a:pt x="99" y="328"/>
                    <a:pt x="99" y="328"/>
                    <a:pt x="99" y="328"/>
                  </a:cubicBezTo>
                  <a:cubicBezTo>
                    <a:pt x="103" y="327"/>
                    <a:pt x="103" y="327"/>
                    <a:pt x="103" y="327"/>
                  </a:cubicBezTo>
                  <a:cubicBezTo>
                    <a:pt x="123" y="315"/>
                    <a:pt x="123" y="315"/>
                    <a:pt x="123" y="315"/>
                  </a:cubicBezTo>
                  <a:cubicBezTo>
                    <a:pt x="125" y="303"/>
                    <a:pt x="125" y="303"/>
                    <a:pt x="125" y="303"/>
                  </a:cubicBezTo>
                  <a:cubicBezTo>
                    <a:pt x="137" y="301"/>
                    <a:pt x="137" y="301"/>
                    <a:pt x="137" y="301"/>
                  </a:cubicBezTo>
                  <a:cubicBezTo>
                    <a:pt x="142" y="291"/>
                    <a:pt x="142" y="291"/>
                    <a:pt x="142" y="291"/>
                  </a:cubicBezTo>
                  <a:cubicBezTo>
                    <a:pt x="142" y="286"/>
                    <a:pt x="142" y="286"/>
                    <a:pt x="142" y="286"/>
                  </a:cubicBezTo>
                  <a:cubicBezTo>
                    <a:pt x="140" y="273"/>
                    <a:pt x="140" y="273"/>
                    <a:pt x="140" y="273"/>
                  </a:cubicBezTo>
                  <a:cubicBezTo>
                    <a:pt x="144" y="268"/>
                    <a:pt x="144" y="268"/>
                    <a:pt x="144" y="268"/>
                  </a:cubicBezTo>
                  <a:cubicBezTo>
                    <a:pt x="143" y="264"/>
                    <a:pt x="143" y="264"/>
                    <a:pt x="143" y="264"/>
                  </a:cubicBezTo>
                  <a:cubicBezTo>
                    <a:pt x="137" y="257"/>
                    <a:pt x="137" y="257"/>
                    <a:pt x="137" y="257"/>
                  </a:cubicBezTo>
                  <a:cubicBezTo>
                    <a:pt x="148" y="250"/>
                    <a:pt x="148" y="250"/>
                    <a:pt x="148" y="250"/>
                  </a:cubicBezTo>
                  <a:cubicBezTo>
                    <a:pt x="155" y="263"/>
                    <a:pt x="155" y="263"/>
                    <a:pt x="155" y="263"/>
                  </a:cubicBezTo>
                  <a:cubicBezTo>
                    <a:pt x="162" y="262"/>
                    <a:pt x="162" y="262"/>
                    <a:pt x="162" y="262"/>
                  </a:cubicBezTo>
                  <a:cubicBezTo>
                    <a:pt x="163" y="269"/>
                    <a:pt x="163" y="269"/>
                    <a:pt x="163" y="269"/>
                  </a:cubicBezTo>
                  <a:cubicBezTo>
                    <a:pt x="163" y="274"/>
                    <a:pt x="163" y="274"/>
                    <a:pt x="163" y="274"/>
                  </a:cubicBezTo>
                  <a:cubicBezTo>
                    <a:pt x="168" y="275"/>
                    <a:pt x="168" y="275"/>
                    <a:pt x="168" y="275"/>
                  </a:cubicBezTo>
                  <a:cubicBezTo>
                    <a:pt x="170" y="265"/>
                    <a:pt x="170" y="265"/>
                    <a:pt x="170" y="265"/>
                  </a:cubicBezTo>
                  <a:cubicBezTo>
                    <a:pt x="171" y="263"/>
                    <a:pt x="171" y="263"/>
                    <a:pt x="171" y="263"/>
                  </a:cubicBezTo>
                  <a:cubicBezTo>
                    <a:pt x="165" y="257"/>
                    <a:pt x="165" y="257"/>
                    <a:pt x="165" y="257"/>
                  </a:cubicBezTo>
                  <a:cubicBezTo>
                    <a:pt x="170" y="250"/>
                    <a:pt x="170" y="250"/>
                    <a:pt x="170" y="250"/>
                  </a:cubicBezTo>
                  <a:cubicBezTo>
                    <a:pt x="179" y="244"/>
                    <a:pt x="179" y="244"/>
                    <a:pt x="179" y="244"/>
                  </a:cubicBezTo>
                  <a:cubicBezTo>
                    <a:pt x="184" y="238"/>
                    <a:pt x="184" y="238"/>
                    <a:pt x="184" y="238"/>
                  </a:cubicBezTo>
                  <a:cubicBezTo>
                    <a:pt x="193" y="237"/>
                    <a:pt x="193" y="237"/>
                    <a:pt x="193" y="237"/>
                  </a:cubicBezTo>
                  <a:cubicBezTo>
                    <a:pt x="193" y="238"/>
                    <a:pt x="193" y="238"/>
                    <a:pt x="193" y="238"/>
                  </a:cubicBezTo>
                  <a:cubicBezTo>
                    <a:pt x="194" y="241"/>
                    <a:pt x="195" y="245"/>
                    <a:pt x="196" y="245"/>
                  </a:cubicBezTo>
                  <a:cubicBezTo>
                    <a:pt x="200" y="245"/>
                    <a:pt x="200" y="245"/>
                    <a:pt x="200" y="245"/>
                  </a:cubicBezTo>
                  <a:cubicBezTo>
                    <a:pt x="219" y="224"/>
                    <a:pt x="219" y="224"/>
                    <a:pt x="219" y="224"/>
                  </a:cubicBezTo>
                  <a:cubicBezTo>
                    <a:pt x="233" y="211"/>
                    <a:pt x="233" y="211"/>
                    <a:pt x="233" y="211"/>
                  </a:cubicBezTo>
                  <a:cubicBezTo>
                    <a:pt x="240" y="209"/>
                    <a:pt x="240" y="209"/>
                    <a:pt x="240" y="209"/>
                  </a:cubicBezTo>
                  <a:cubicBezTo>
                    <a:pt x="248" y="191"/>
                    <a:pt x="248" y="191"/>
                    <a:pt x="248" y="191"/>
                  </a:cubicBezTo>
                  <a:cubicBezTo>
                    <a:pt x="248" y="184"/>
                    <a:pt x="248" y="184"/>
                    <a:pt x="248" y="184"/>
                  </a:cubicBezTo>
                  <a:cubicBezTo>
                    <a:pt x="239" y="169"/>
                    <a:pt x="239" y="169"/>
                    <a:pt x="239" y="169"/>
                  </a:cubicBezTo>
                  <a:lnTo>
                    <a:pt x="232" y="162"/>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4" name="Freeform 109"/>
            <p:cNvSpPr>
              <a:spLocks/>
            </p:cNvSpPr>
            <p:nvPr/>
          </p:nvSpPr>
          <p:spPr bwMode="auto">
            <a:xfrm>
              <a:off x="7496" y="722"/>
              <a:ext cx="25" cy="31"/>
            </a:xfrm>
            <a:custGeom>
              <a:avLst/>
              <a:gdLst>
                <a:gd name="T0" fmla="*/ 5 w 13"/>
                <a:gd name="T1" fmla="*/ 2 h 16"/>
                <a:gd name="T2" fmla="*/ 0 w 13"/>
                <a:gd name="T3" fmla="*/ 9 h 16"/>
                <a:gd name="T4" fmla="*/ 6 w 13"/>
                <a:gd name="T5" fmla="*/ 16 h 16"/>
                <a:gd name="T6" fmla="*/ 9 w 13"/>
                <a:gd name="T7" fmla="*/ 15 h 16"/>
                <a:gd name="T8" fmla="*/ 10 w 13"/>
                <a:gd name="T9" fmla="*/ 8 h 16"/>
                <a:gd name="T10" fmla="*/ 10 w 13"/>
                <a:gd name="T11" fmla="*/ 7 h 16"/>
                <a:gd name="T12" fmla="*/ 13 w 13"/>
                <a:gd name="T13" fmla="*/ 5 h 16"/>
                <a:gd name="T14" fmla="*/ 11 w 13"/>
                <a:gd name="T15" fmla="*/ 0 h 16"/>
                <a:gd name="T16" fmla="*/ 5 w 13"/>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5" y="2"/>
                  </a:moveTo>
                  <a:cubicBezTo>
                    <a:pt x="0" y="9"/>
                    <a:pt x="0" y="9"/>
                    <a:pt x="0" y="9"/>
                  </a:cubicBezTo>
                  <a:cubicBezTo>
                    <a:pt x="6" y="16"/>
                    <a:pt x="6" y="16"/>
                    <a:pt x="6" y="16"/>
                  </a:cubicBezTo>
                  <a:cubicBezTo>
                    <a:pt x="7" y="16"/>
                    <a:pt x="8" y="16"/>
                    <a:pt x="9" y="15"/>
                  </a:cubicBezTo>
                  <a:cubicBezTo>
                    <a:pt x="9" y="13"/>
                    <a:pt x="10" y="9"/>
                    <a:pt x="10" y="8"/>
                  </a:cubicBezTo>
                  <a:cubicBezTo>
                    <a:pt x="10" y="7"/>
                    <a:pt x="10" y="7"/>
                    <a:pt x="10" y="7"/>
                  </a:cubicBezTo>
                  <a:cubicBezTo>
                    <a:pt x="13" y="5"/>
                    <a:pt x="13" y="5"/>
                    <a:pt x="13" y="5"/>
                  </a:cubicBezTo>
                  <a:cubicBezTo>
                    <a:pt x="11" y="0"/>
                    <a:pt x="11" y="0"/>
                    <a:pt x="11" y="0"/>
                  </a:cubicBezTo>
                  <a:lnTo>
                    <a:pt x="5" y="2"/>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5" name="Freeform 110"/>
            <p:cNvSpPr>
              <a:spLocks/>
            </p:cNvSpPr>
            <p:nvPr/>
          </p:nvSpPr>
          <p:spPr bwMode="auto">
            <a:xfrm>
              <a:off x="7443" y="779"/>
              <a:ext cx="20" cy="27"/>
            </a:xfrm>
            <a:custGeom>
              <a:avLst/>
              <a:gdLst>
                <a:gd name="T0" fmla="*/ 8 w 20"/>
                <a:gd name="T1" fmla="*/ 0 h 27"/>
                <a:gd name="T2" fmla="*/ 0 w 20"/>
                <a:gd name="T3" fmla="*/ 8 h 27"/>
                <a:gd name="T4" fmla="*/ 12 w 20"/>
                <a:gd name="T5" fmla="*/ 27 h 27"/>
                <a:gd name="T6" fmla="*/ 20 w 20"/>
                <a:gd name="T7" fmla="*/ 21 h 27"/>
                <a:gd name="T8" fmla="*/ 16 w 20"/>
                <a:gd name="T9" fmla="*/ 6 h 27"/>
                <a:gd name="T10" fmla="*/ 8 w 20"/>
                <a:gd name="T11" fmla="*/ 0 h 27"/>
              </a:gdLst>
              <a:ahLst/>
              <a:cxnLst>
                <a:cxn ang="0">
                  <a:pos x="T0" y="T1"/>
                </a:cxn>
                <a:cxn ang="0">
                  <a:pos x="T2" y="T3"/>
                </a:cxn>
                <a:cxn ang="0">
                  <a:pos x="T4" y="T5"/>
                </a:cxn>
                <a:cxn ang="0">
                  <a:pos x="T6" y="T7"/>
                </a:cxn>
                <a:cxn ang="0">
                  <a:pos x="T8" y="T9"/>
                </a:cxn>
                <a:cxn ang="0">
                  <a:pos x="T10" y="T11"/>
                </a:cxn>
              </a:cxnLst>
              <a:rect l="0" t="0" r="r" b="b"/>
              <a:pathLst>
                <a:path w="20" h="27">
                  <a:moveTo>
                    <a:pt x="8" y="0"/>
                  </a:moveTo>
                  <a:lnTo>
                    <a:pt x="0" y="8"/>
                  </a:lnTo>
                  <a:lnTo>
                    <a:pt x="12" y="27"/>
                  </a:lnTo>
                  <a:lnTo>
                    <a:pt x="20" y="21"/>
                  </a:lnTo>
                  <a:lnTo>
                    <a:pt x="16" y="6"/>
                  </a:lnTo>
                  <a:lnTo>
                    <a:pt x="8" y="0"/>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6" name="Freeform 111"/>
            <p:cNvSpPr>
              <a:spLocks/>
            </p:cNvSpPr>
            <p:nvPr/>
          </p:nvSpPr>
          <p:spPr bwMode="auto">
            <a:xfrm>
              <a:off x="5601" y="826"/>
              <a:ext cx="41" cy="31"/>
            </a:xfrm>
            <a:custGeom>
              <a:avLst/>
              <a:gdLst>
                <a:gd name="T0" fmla="*/ 17 w 21"/>
                <a:gd name="T1" fmla="*/ 16 h 16"/>
                <a:gd name="T2" fmla="*/ 21 w 21"/>
                <a:gd name="T3" fmla="*/ 12 h 16"/>
                <a:gd name="T4" fmla="*/ 20 w 21"/>
                <a:gd name="T5" fmla="*/ 8 h 16"/>
                <a:gd name="T6" fmla="*/ 20 w 21"/>
                <a:gd name="T7" fmla="*/ 8 h 16"/>
                <a:gd name="T8" fmla="*/ 14 w 21"/>
                <a:gd name="T9" fmla="*/ 0 h 16"/>
                <a:gd name="T10" fmla="*/ 1 w 21"/>
                <a:gd name="T11" fmla="*/ 2 h 16"/>
                <a:gd name="T12" fmla="*/ 0 w 21"/>
                <a:gd name="T13" fmla="*/ 4 h 16"/>
                <a:gd name="T14" fmla="*/ 3 w 21"/>
                <a:gd name="T15" fmla="*/ 6 h 16"/>
                <a:gd name="T16" fmla="*/ 6 w 21"/>
                <a:gd name="T17" fmla="*/ 15 h 16"/>
                <a:gd name="T18" fmla="*/ 17 w 21"/>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17" y="16"/>
                  </a:moveTo>
                  <a:cubicBezTo>
                    <a:pt x="21" y="12"/>
                    <a:pt x="21" y="12"/>
                    <a:pt x="21" y="12"/>
                  </a:cubicBezTo>
                  <a:cubicBezTo>
                    <a:pt x="21" y="10"/>
                    <a:pt x="21" y="8"/>
                    <a:pt x="20" y="8"/>
                  </a:cubicBezTo>
                  <a:cubicBezTo>
                    <a:pt x="20" y="8"/>
                    <a:pt x="20" y="8"/>
                    <a:pt x="20" y="8"/>
                  </a:cubicBezTo>
                  <a:cubicBezTo>
                    <a:pt x="19" y="7"/>
                    <a:pt x="16" y="3"/>
                    <a:pt x="14" y="0"/>
                  </a:cubicBezTo>
                  <a:cubicBezTo>
                    <a:pt x="1" y="2"/>
                    <a:pt x="1" y="2"/>
                    <a:pt x="1" y="2"/>
                  </a:cubicBezTo>
                  <a:cubicBezTo>
                    <a:pt x="0" y="4"/>
                    <a:pt x="0" y="4"/>
                    <a:pt x="0" y="4"/>
                  </a:cubicBezTo>
                  <a:cubicBezTo>
                    <a:pt x="3" y="6"/>
                    <a:pt x="3" y="6"/>
                    <a:pt x="3" y="6"/>
                  </a:cubicBezTo>
                  <a:cubicBezTo>
                    <a:pt x="6" y="15"/>
                    <a:pt x="6" y="15"/>
                    <a:pt x="6" y="15"/>
                  </a:cubicBezTo>
                  <a:lnTo>
                    <a:pt x="17" y="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7" name="Freeform 112"/>
            <p:cNvSpPr>
              <a:spLocks/>
            </p:cNvSpPr>
            <p:nvPr/>
          </p:nvSpPr>
          <p:spPr bwMode="auto">
            <a:xfrm>
              <a:off x="4936" y="532"/>
              <a:ext cx="86" cy="61"/>
            </a:xfrm>
            <a:custGeom>
              <a:avLst/>
              <a:gdLst>
                <a:gd name="T0" fmla="*/ 23 w 86"/>
                <a:gd name="T1" fmla="*/ 53 h 61"/>
                <a:gd name="T2" fmla="*/ 48 w 86"/>
                <a:gd name="T3" fmla="*/ 39 h 61"/>
                <a:gd name="T4" fmla="*/ 86 w 86"/>
                <a:gd name="T5" fmla="*/ 2 h 61"/>
                <a:gd name="T6" fmla="*/ 86 w 86"/>
                <a:gd name="T7" fmla="*/ 0 h 61"/>
                <a:gd name="T8" fmla="*/ 70 w 86"/>
                <a:gd name="T9" fmla="*/ 6 h 61"/>
                <a:gd name="T10" fmla="*/ 27 w 86"/>
                <a:gd name="T11" fmla="*/ 35 h 61"/>
                <a:gd name="T12" fmla="*/ 9 w 86"/>
                <a:gd name="T13" fmla="*/ 41 h 61"/>
                <a:gd name="T14" fmla="*/ 0 w 86"/>
                <a:gd name="T15" fmla="*/ 55 h 61"/>
                <a:gd name="T16" fmla="*/ 7 w 86"/>
                <a:gd name="T17" fmla="*/ 61 h 61"/>
                <a:gd name="T18" fmla="*/ 23 w 86"/>
                <a:gd name="T1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1">
                  <a:moveTo>
                    <a:pt x="23" y="53"/>
                  </a:moveTo>
                  <a:lnTo>
                    <a:pt x="48" y="39"/>
                  </a:lnTo>
                  <a:lnTo>
                    <a:pt x="86" y="2"/>
                  </a:lnTo>
                  <a:lnTo>
                    <a:pt x="86" y="0"/>
                  </a:lnTo>
                  <a:lnTo>
                    <a:pt x="70" y="6"/>
                  </a:lnTo>
                  <a:lnTo>
                    <a:pt x="27" y="35"/>
                  </a:lnTo>
                  <a:lnTo>
                    <a:pt x="9" y="41"/>
                  </a:lnTo>
                  <a:lnTo>
                    <a:pt x="0" y="55"/>
                  </a:lnTo>
                  <a:lnTo>
                    <a:pt x="7" y="61"/>
                  </a:lnTo>
                  <a:lnTo>
                    <a:pt x="23" y="5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8" name="Freeform 113"/>
            <p:cNvSpPr>
              <a:spLocks/>
            </p:cNvSpPr>
            <p:nvPr/>
          </p:nvSpPr>
          <p:spPr bwMode="auto">
            <a:xfrm>
              <a:off x="4824" y="644"/>
              <a:ext cx="773" cy="387"/>
            </a:xfrm>
            <a:custGeom>
              <a:avLst/>
              <a:gdLst>
                <a:gd name="T0" fmla="*/ 0 w 773"/>
                <a:gd name="T1" fmla="*/ 172 h 387"/>
                <a:gd name="T2" fmla="*/ 88 w 773"/>
                <a:gd name="T3" fmla="*/ 217 h 387"/>
                <a:gd name="T4" fmla="*/ 174 w 773"/>
                <a:gd name="T5" fmla="*/ 242 h 387"/>
                <a:gd name="T6" fmla="*/ 288 w 773"/>
                <a:gd name="T7" fmla="*/ 284 h 387"/>
                <a:gd name="T8" fmla="*/ 331 w 773"/>
                <a:gd name="T9" fmla="*/ 376 h 387"/>
                <a:gd name="T10" fmla="*/ 346 w 773"/>
                <a:gd name="T11" fmla="*/ 387 h 387"/>
                <a:gd name="T12" fmla="*/ 378 w 773"/>
                <a:gd name="T13" fmla="*/ 307 h 387"/>
                <a:gd name="T14" fmla="*/ 403 w 773"/>
                <a:gd name="T15" fmla="*/ 268 h 387"/>
                <a:gd name="T16" fmla="*/ 415 w 773"/>
                <a:gd name="T17" fmla="*/ 282 h 387"/>
                <a:gd name="T18" fmla="*/ 464 w 773"/>
                <a:gd name="T19" fmla="*/ 276 h 387"/>
                <a:gd name="T20" fmla="*/ 473 w 773"/>
                <a:gd name="T21" fmla="*/ 268 h 387"/>
                <a:gd name="T22" fmla="*/ 503 w 773"/>
                <a:gd name="T23" fmla="*/ 237 h 387"/>
                <a:gd name="T24" fmla="*/ 571 w 773"/>
                <a:gd name="T25" fmla="*/ 211 h 387"/>
                <a:gd name="T26" fmla="*/ 661 w 773"/>
                <a:gd name="T27" fmla="*/ 221 h 387"/>
                <a:gd name="T28" fmla="*/ 698 w 773"/>
                <a:gd name="T29" fmla="*/ 209 h 387"/>
                <a:gd name="T30" fmla="*/ 734 w 773"/>
                <a:gd name="T31" fmla="*/ 205 h 387"/>
                <a:gd name="T32" fmla="*/ 769 w 773"/>
                <a:gd name="T33" fmla="*/ 211 h 387"/>
                <a:gd name="T34" fmla="*/ 767 w 773"/>
                <a:gd name="T35" fmla="*/ 207 h 387"/>
                <a:gd name="T36" fmla="*/ 730 w 773"/>
                <a:gd name="T37" fmla="*/ 176 h 387"/>
                <a:gd name="T38" fmla="*/ 722 w 773"/>
                <a:gd name="T39" fmla="*/ 121 h 387"/>
                <a:gd name="T40" fmla="*/ 649 w 773"/>
                <a:gd name="T41" fmla="*/ 145 h 387"/>
                <a:gd name="T42" fmla="*/ 620 w 773"/>
                <a:gd name="T43" fmla="*/ 135 h 387"/>
                <a:gd name="T44" fmla="*/ 612 w 773"/>
                <a:gd name="T45" fmla="*/ 90 h 387"/>
                <a:gd name="T46" fmla="*/ 556 w 773"/>
                <a:gd name="T47" fmla="*/ 115 h 387"/>
                <a:gd name="T48" fmla="*/ 479 w 773"/>
                <a:gd name="T49" fmla="*/ 125 h 387"/>
                <a:gd name="T50" fmla="*/ 434 w 773"/>
                <a:gd name="T51" fmla="*/ 162 h 387"/>
                <a:gd name="T52" fmla="*/ 417 w 773"/>
                <a:gd name="T53" fmla="*/ 168 h 387"/>
                <a:gd name="T54" fmla="*/ 391 w 773"/>
                <a:gd name="T55" fmla="*/ 154 h 387"/>
                <a:gd name="T56" fmla="*/ 346 w 773"/>
                <a:gd name="T57" fmla="*/ 164 h 387"/>
                <a:gd name="T58" fmla="*/ 313 w 773"/>
                <a:gd name="T59" fmla="*/ 117 h 387"/>
                <a:gd name="T60" fmla="*/ 278 w 773"/>
                <a:gd name="T61" fmla="*/ 102 h 387"/>
                <a:gd name="T62" fmla="*/ 250 w 773"/>
                <a:gd name="T63" fmla="*/ 92 h 387"/>
                <a:gd name="T64" fmla="*/ 215 w 773"/>
                <a:gd name="T65" fmla="*/ 123 h 387"/>
                <a:gd name="T66" fmla="*/ 207 w 773"/>
                <a:gd name="T67" fmla="*/ 94 h 387"/>
                <a:gd name="T68" fmla="*/ 231 w 773"/>
                <a:gd name="T69" fmla="*/ 49 h 387"/>
                <a:gd name="T70" fmla="*/ 260 w 773"/>
                <a:gd name="T71" fmla="*/ 19 h 387"/>
                <a:gd name="T72" fmla="*/ 291 w 773"/>
                <a:gd name="T73" fmla="*/ 6 h 387"/>
                <a:gd name="T74" fmla="*/ 250 w 773"/>
                <a:gd name="T75" fmla="*/ 4 h 387"/>
                <a:gd name="T76" fmla="*/ 198 w 773"/>
                <a:gd name="T77" fmla="*/ 39 h 387"/>
                <a:gd name="T78" fmla="*/ 174 w 773"/>
                <a:gd name="T79" fmla="*/ 60 h 387"/>
                <a:gd name="T80" fmla="*/ 158 w 773"/>
                <a:gd name="T81" fmla="*/ 94 h 387"/>
                <a:gd name="T82" fmla="*/ 104 w 773"/>
                <a:gd name="T83" fmla="*/ 125 h 387"/>
                <a:gd name="T84" fmla="*/ 55 w 773"/>
                <a:gd name="T85" fmla="*/ 137 h 387"/>
                <a:gd name="T86" fmla="*/ 24 w 773"/>
                <a:gd name="T87" fmla="*/ 1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3" h="387">
                  <a:moveTo>
                    <a:pt x="2" y="170"/>
                  </a:moveTo>
                  <a:lnTo>
                    <a:pt x="0" y="172"/>
                  </a:lnTo>
                  <a:lnTo>
                    <a:pt x="27" y="209"/>
                  </a:lnTo>
                  <a:lnTo>
                    <a:pt x="88" y="217"/>
                  </a:lnTo>
                  <a:lnTo>
                    <a:pt x="153" y="235"/>
                  </a:lnTo>
                  <a:lnTo>
                    <a:pt x="174" y="242"/>
                  </a:lnTo>
                  <a:lnTo>
                    <a:pt x="274" y="266"/>
                  </a:lnTo>
                  <a:lnTo>
                    <a:pt x="288" y="284"/>
                  </a:lnTo>
                  <a:lnTo>
                    <a:pt x="317" y="293"/>
                  </a:lnTo>
                  <a:lnTo>
                    <a:pt x="331" y="376"/>
                  </a:lnTo>
                  <a:lnTo>
                    <a:pt x="340" y="383"/>
                  </a:lnTo>
                  <a:lnTo>
                    <a:pt x="346" y="387"/>
                  </a:lnTo>
                  <a:lnTo>
                    <a:pt x="370" y="336"/>
                  </a:lnTo>
                  <a:lnTo>
                    <a:pt x="378" y="307"/>
                  </a:lnTo>
                  <a:lnTo>
                    <a:pt x="393" y="270"/>
                  </a:lnTo>
                  <a:lnTo>
                    <a:pt x="403" y="268"/>
                  </a:lnTo>
                  <a:lnTo>
                    <a:pt x="413" y="282"/>
                  </a:lnTo>
                  <a:lnTo>
                    <a:pt x="415" y="282"/>
                  </a:lnTo>
                  <a:lnTo>
                    <a:pt x="452" y="262"/>
                  </a:lnTo>
                  <a:lnTo>
                    <a:pt x="464" y="276"/>
                  </a:lnTo>
                  <a:lnTo>
                    <a:pt x="466" y="276"/>
                  </a:lnTo>
                  <a:lnTo>
                    <a:pt x="473" y="268"/>
                  </a:lnTo>
                  <a:lnTo>
                    <a:pt x="483" y="244"/>
                  </a:lnTo>
                  <a:lnTo>
                    <a:pt x="503" y="237"/>
                  </a:lnTo>
                  <a:lnTo>
                    <a:pt x="558" y="233"/>
                  </a:lnTo>
                  <a:lnTo>
                    <a:pt x="571" y="211"/>
                  </a:lnTo>
                  <a:lnTo>
                    <a:pt x="614" y="209"/>
                  </a:lnTo>
                  <a:lnTo>
                    <a:pt x="661" y="221"/>
                  </a:lnTo>
                  <a:lnTo>
                    <a:pt x="673" y="221"/>
                  </a:lnTo>
                  <a:lnTo>
                    <a:pt x="698" y="209"/>
                  </a:lnTo>
                  <a:lnTo>
                    <a:pt x="716" y="209"/>
                  </a:lnTo>
                  <a:lnTo>
                    <a:pt x="734" y="205"/>
                  </a:lnTo>
                  <a:lnTo>
                    <a:pt x="763" y="209"/>
                  </a:lnTo>
                  <a:lnTo>
                    <a:pt x="769" y="211"/>
                  </a:lnTo>
                  <a:lnTo>
                    <a:pt x="773" y="211"/>
                  </a:lnTo>
                  <a:lnTo>
                    <a:pt x="767" y="207"/>
                  </a:lnTo>
                  <a:lnTo>
                    <a:pt x="757" y="201"/>
                  </a:lnTo>
                  <a:lnTo>
                    <a:pt x="730" y="176"/>
                  </a:lnTo>
                  <a:lnTo>
                    <a:pt x="730" y="123"/>
                  </a:lnTo>
                  <a:lnTo>
                    <a:pt x="722" y="121"/>
                  </a:lnTo>
                  <a:lnTo>
                    <a:pt x="714" y="129"/>
                  </a:lnTo>
                  <a:lnTo>
                    <a:pt x="649" y="145"/>
                  </a:lnTo>
                  <a:lnTo>
                    <a:pt x="626" y="139"/>
                  </a:lnTo>
                  <a:lnTo>
                    <a:pt x="620" y="135"/>
                  </a:lnTo>
                  <a:lnTo>
                    <a:pt x="620" y="92"/>
                  </a:lnTo>
                  <a:lnTo>
                    <a:pt x="612" y="90"/>
                  </a:lnTo>
                  <a:lnTo>
                    <a:pt x="593" y="100"/>
                  </a:lnTo>
                  <a:lnTo>
                    <a:pt x="556" y="115"/>
                  </a:lnTo>
                  <a:lnTo>
                    <a:pt x="505" y="117"/>
                  </a:lnTo>
                  <a:lnTo>
                    <a:pt x="479" y="125"/>
                  </a:lnTo>
                  <a:lnTo>
                    <a:pt x="448" y="154"/>
                  </a:lnTo>
                  <a:lnTo>
                    <a:pt x="434" y="162"/>
                  </a:lnTo>
                  <a:lnTo>
                    <a:pt x="426" y="162"/>
                  </a:lnTo>
                  <a:lnTo>
                    <a:pt x="417" y="168"/>
                  </a:lnTo>
                  <a:lnTo>
                    <a:pt x="401" y="164"/>
                  </a:lnTo>
                  <a:lnTo>
                    <a:pt x="391" y="154"/>
                  </a:lnTo>
                  <a:lnTo>
                    <a:pt x="380" y="162"/>
                  </a:lnTo>
                  <a:lnTo>
                    <a:pt x="346" y="164"/>
                  </a:lnTo>
                  <a:lnTo>
                    <a:pt x="325" y="141"/>
                  </a:lnTo>
                  <a:lnTo>
                    <a:pt x="313" y="117"/>
                  </a:lnTo>
                  <a:lnTo>
                    <a:pt x="303" y="109"/>
                  </a:lnTo>
                  <a:lnTo>
                    <a:pt x="278" y="102"/>
                  </a:lnTo>
                  <a:lnTo>
                    <a:pt x="260" y="102"/>
                  </a:lnTo>
                  <a:lnTo>
                    <a:pt x="250" y="92"/>
                  </a:lnTo>
                  <a:lnTo>
                    <a:pt x="225" y="113"/>
                  </a:lnTo>
                  <a:lnTo>
                    <a:pt x="215" y="123"/>
                  </a:lnTo>
                  <a:lnTo>
                    <a:pt x="205" y="117"/>
                  </a:lnTo>
                  <a:lnTo>
                    <a:pt x="207" y="94"/>
                  </a:lnTo>
                  <a:lnTo>
                    <a:pt x="227" y="70"/>
                  </a:lnTo>
                  <a:lnTo>
                    <a:pt x="231" y="49"/>
                  </a:lnTo>
                  <a:lnTo>
                    <a:pt x="248" y="43"/>
                  </a:lnTo>
                  <a:lnTo>
                    <a:pt x="260" y="19"/>
                  </a:lnTo>
                  <a:lnTo>
                    <a:pt x="290" y="12"/>
                  </a:lnTo>
                  <a:lnTo>
                    <a:pt x="291" y="6"/>
                  </a:lnTo>
                  <a:lnTo>
                    <a:pt x="284" y="0"/>
                  </a:lnTo>
                  <a:lnTo>
                    <a:pt x="250" y="4"/>
                  </a:lnTo>
                  <a:lnTo>
                    <a:pt x="217" y="21"/>
                  </a:lnTo>
                  <a:lnTo>
                    <a:pt x="198" y="39"/>
                  </a:lnTo>
                  <a:lnTo>
                    <a:pt x="188" y="55"/>
                  </a:lnTo>
                  <a:lnTo>
                    <a:pt x="174" y="60"/>
                  </a:lnTo>
                  <a:lnTo>
                    <a:pt x="160" y="82"/>
                  </a:lnTo>
                  <a:lnTo>
                    <a:pt x="158" y="94"/>
                  </a:lnTo>
                  <a:lnTo>
                    <a:pt x="123" y="109"/>
                  </a:lnTo>
                  <a:lnTo>
                    <a:pt x="104" y="125"/>
                  </a:lnTo>
                  <a:lnTo>
                    <a:pt x="57" y="133"/>
                  </a:lnTo>
                  <a:lnTo>
                    <a:pt x="55" y="137"/>
                  </a:lnTo>
                  <a:lnTo>
                    <a:pt x="55" y="145"/>
                  </a:lnTo>
                  <a:lnTo>
                    <a:pt x="24" y="164"/>
                  </a:lnTo>
                  <a:lnTo>
                    <a:pt x="2" y="1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29" name="Freeform 114"/>
            <p:cNvSpPr>
              <a:spLocks/>
            </p:cNvSpPr>
            <p:nvPr/>
          </p:nvSpPr>
          <p:spPr bwMode="auto">
            <a:xfrm>
              <a:off x="5321" y="898"/>
              <a:ext cx="520" cy="703"/>
            </a:xfrm>
            <a:custGeom>
              <a:avLst/>
              <a:gdLst>
                <a:gd name="T0" fmla="*/ 122 w 266"/>
                <a:gd name="T1" fmla="*/ 9 h 359"/>
                <a:gd name="T2" fmla="*/ 109 w 266"/>
                <a:gd name="T3" fmla="*/ 11 h 359"/>
                <a:gd name="T4" fmla="*/ 93 w 266"/>
                <a:gd name="T5" fmla="*/ 0 h 359"/>
                <a:gd name="T6" fmla="*/ 71 w 266"/>
                <a:gd name="T7" fmla="*/ 15 h 359"/>
                <a:gd name="T8" fmla="*/ 75 w 266"/>
                <a:gd name="T9" fmla="*/ 29 h 359"/>
                <a:gd name="T10" fmla="*/ 88 w 266"/>
                <a:gd name="T11" fmla="*/ 36 h 359"/>
                <a:gd name="T12" fmla="*/ 65 w 266"/>
                <a:gd name="T13" fmla="*/ 41 h 359"/>
                <a:gd name="T14" fmla="*/ 59 w 266"/>
                <a:gd name="T15" fmla="*/ 55 h 359"/>
                <a:gd name="T16" fmla="*/ 61 w 266"/>
                <a:gd name="T17" fmla="*/ 85 h 359"/>
                <a:gd name="T18" fmla="*/ 41 w 266"/>
                <a:gd name="T19" fmla="*/ 92 h 359"/>
                <a:gd name="T20" fmla="*/ 47 w 266"/>
                <a:gd name="T21" fmla="*/ 64 h 359"/>
                <a:gd name="T22" fmla="*/ 47 w 266"/>
                <a:gd name="T23" fmla="*/ 54 h 359"/>
                <a:gd name="T24" fmla="*/ 37 w 266"/>
                <a:gd name="T25" fmla="*/ 73 h 359"/>
                <a:gd name="T26" fmla="*/ 19 w 266"/>
                <a:gd name="T27" fmla="*/ 85 h 359"/>
                <a:gd name="T28" fmla="*/ 21 w 266"/>
                <a:gd name="T29" fmla="*/ 91 h 359"/>
                <a:gd name="T30" fmla="*/ 9 w 266"/>
                <a:gd name="T31" fmla="*/ 105 h 359"/>
                <a:gd name="T32" fmla="*/ 12 w 266"/>
                <a:gd name="T33" fmla="*/ 118 h 359"/>
                <a:gd name="T34" fmla="*/ 2 w 266"/>
                <a:gd name="T35" fmla="*/ 158 h 359"/>
                <a:gd name="T36" fmla="*/ 6 w 266"/>
                <a:gd name="T37" fmla="*/ 181 h 359"/>
                <a:gd name="T38" fmla="*/ 0 w 266"/>
                <a:gd name="T39" fmla="*/ 205 h 359"/>
                <a:gd name="T40" fmla="*/ 26 w 266"/>
                <a:gd name="T41" fmla="*/ 254 h 359"/>
                <a:gd name="T42" fmla="*/ 25 w 266"/>
                <a:gd name="T43" fmla="*/ 318 h 359"/>
                <a:gd name="T44" fmla="*/ 14 w 266"/>
                <a:gd name="T45" fmla="*/ 349 h 359"/>
                <a:gd name="T46" fmla="*/ 52 w 266"/>
                <a:gd name="T47" fmla="*/ 356 h 359"/>
                <a:gd name="T48" fmla="*/ 130 w 266"/>
                <a:gd name="T49" fmla="*/ 352 h 359"/>
                <a:gd name="T50" fmla="*/ 216 w 266"/>
                <a:gd name="T51" fmla="*/ 340 h 359"/>
                <a:gd name="T52" fmla="*/ 217 w 266"/>
                <a:gd name="T53" fmla="*/ 332 h 359"/>
                <a:gd name="T54" fmla="*/ 233 w 266"/>
                <a:gd name="T55" fmla="*/ 310 h 359"/>
                <a:gd name="T56" fmla="*/ 239 w 266"/>
                <a:gd name="T57" fmla="*/ 283 h 359"/>
                <a:gd name="T58" fmla="*/ 244 w 266"/>
                <a:gd name="T59" fmla="*/ 268 h 359"/>
                <a:gd name="T60" fmla="*/ 257 w 266"/>
                <a:gd name="T61" fmla="*/ 258 h 359"/>
                <a:gd name="T62" fmla="*/ 259 w 266"/>
                <a:gd name="T63" fmla="*/ 261 h 359"/>
                <a:gd name="T64" fmla="*/ 264 w 266"/>
                <a:gd name="T65" fmla="*/ 222 h 359"/>
                <a:gd name="T66" fmla="*/ 242 w 266"/>
                <a:gd name="T67" fmla="*/ 153 h 359"/>
                <a:gd name="T68" fmla="*/ 224 w 266"/>
                <a:gd name="T69" fmla="*/ 134 h 359"/>
                <a:gd name="T70" fmla="*/ 203 w 266"/>
                <a:gd name="T71" fmla="*/ 145 h 359"/>
                <a:gd name="T72" fmla="*/ 184 w 266"/>
                <a:gd name="T73" fmla="*/ 180 h 359"/>
                <a:gd name="T74" fmla="*/ 172 w 266"/>
                <a:gd name="T75" fmla="*/ 180 h 359"/>
                <a:gd name="T76" fmla="*/ 164 w 266"/>
                <a:gd name="T77" fmla="*/ 150 h 359"/>
                <a:gd name="T78" fmla="*/ 178 w 266"/>
                <a:gd name="T79" fmla="*/ 144 h 359"/>
                <a:gd name="T80" fmla="*/ 192 w 266"/>
                <a:gd name="T81" fmla="*/ 114 h 359"/>
                <a:gd name="T82" fmla="*/ 185 w 266"/>
                <a:gd name="T83" fmla="*/ 67 h 359"/>
                <a:gd name="T84" fmla="*/ 176 w 266"/>
                <a:gd name="T85" fmla="*/ 54 h 359"/>
                <a:gd name="T86" fmla="*/ 186 w 266"/>
                <a:gd name="T87" fmla="*/ 50 h 359"/>
                <a:gd name="T88" fmla="*/ 177 w 266"/>
                <a:gd name="T89" fmla="*/ 38 h 359"/>
                <a:gd name="T90" fmla="*/ 162 w 266"/>
                <a:gd name="T91" fmla="*/ 2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359">
                  <a:moveTo>
                    <a:pt x="144" y="22"/>
                  </a:moveTo>
                  <a:cubicBezTo>
                    <a:pt x="122" y="9"/>
                    <a:pt x="122" y="9"/>
                    <a:pt x="122" y="9"/>
                  </a:cubicBezTo>
                  <a:cubicBezTo>
                    <a:pt x="112" y="9"/>
                    <a:pt x="112" y="9"/>
                    <a:pt x="112" y="9"/>
                  </a:cubicBezTo>
                  <a:cubicBezTo>
                    <a:pt x="109" y="11"/>
                    <a:pt x="109" y="11"/>
                    <a:pt x="109" y="11"/>
                  </a:cubicBezTo>
                  <a:cubicBezTo>
                    <a:pt x="105" y="9"/>
                    <a:pt x="105" y="9"/>
                    <a:pt x="105" y="9"/>
                  </a:cubicBezTo>
                  <a:cubicBezTo>
                    <a:pt x="93" y="0"/>
                    <a:pt x="93" y="0"/>
                    <a:pt x="93" y="0"/>
                  </a:cubicBezTo>
                  <a:cubicBezTo>
                    <a:pt x="82" y="7"/>
                    <a:pt x="82" y="7"/>
                    <a:pt x="82" y="7"/>
                  </a:cubicBezTo>
                  <a:cubicBezTo>
                    <a:pt x="71" y="15"/>
                    <a:pt x="71" y="15"/>
                    <a:pt x="71" y="15"/>
                  </a:cubicBezTo>
                  <a:cubicBezTo>
                    <a:pt x="72" y="28"/>
                    <a:pt x="72" y="28"/>
                    <a:pt x="72" y="28"/>
                  </a:cubicBezTo>
                  <a:cubicBezTo>
                    <a:pt x="75" y="29"/>
                    <a:pt x="75" y="29"/>
                    <a:pt x="75" y="29"/>
                  </a:cubicBezTo>
                  <a:cubicBezTo>
                    <a:pt x="84" y="31"/>
                    <a:pt x="84" y="31"/>
                    <a:pt x="84" y="31"/>
                  </a:cubicBezTo>
                  <a:cubicBezTo>
                    <a:pt x="88" y="36"/>
                    <a:pt x="88" y="36"/>
                    <a:pt x="88" y="36"/>
                  </a:cubicBezTo>
                  <a:cubicBezTo>
                    <a:pt x="75" y="40"/>
                    <a:pt x="75" y="40"/>
                    <a:pt x="75" y="40"/>
                  </a:cubicBezTo>
                  <a:cubicBezTo>
                    <a:pt x="65" y="41"/>
                    <a:pt x="65" y="41"/>
                    <a:pt x="65" y="41"/>
                  </a:cubicBezTo>
                  <a:cubicBezTo>
                    <a:pt x="60" y="48"/>
                    <a:pt x="60" y="48"/>
                    <a:pt x="60" y="48"/>
                  </a:cubicBezTo>
                  <a:cubicBezTo>
                    <a:pt x="59" y="55"/>
                    <a:pt x="59" y="55"/>
                    <a:pt x="59" y="55"/>
                  </a:cubicBezTo>
                  <a:cubicBezTo>
                    <a:pt x="60" y="62"/>
                    <a:pt x="60" y="62"/>
                    <a:pt x="60" y="62"/>
                  </a:cubicBezTo>
                  <a:cubicBezTo>
                    <a:pt x="61" y="85"/>
                    <a:pt x="61" y="85"/>
                    <a:pt x="61" y="85"/>
                  </a:cubicBezTo>
                  <a:cubicBezTo>
                    <a:pt x="45" y="94"/>
                    <a:pt x="45" y="94"/>
                    <a:pt x="45" y="94"/>
                  </a:cubicBezTo>
                  <a:cubicBezTo>
                    <a:pt x="41" y="92"/>
                    <a:pt x="41" y="92"/>
                    <a:pt x="41" y="92"/>
                  </a:cubicBezTo>
                  <a:cubicBezTo>
                    <a:pt x="41" y="74"/>
                    <a:pt x="41" y="74"/>
                    <a:pt x="41" y="74"/>
                  </a:cubicBezTo>
                  <a:cubicBezTo>
                    <a:pt x="47" y="64"/>
                    <a:pt x="47" y="64"/>
                    <a:pt x="47" y="64"/>
                  </a:cubicBezTo>
                  <a:cubicBezTo>
                    <a:pt x="49" y="56"/>
                    <a:pt x="49" y="56"/>
                    <a:pt x="49" y="56"/>
                  </a:cubicBezTo>
                  <a:cubicBezTo>
                    <a:pt x="47" y="54"/>
                    <a:pt x="47" y="54"/>
                    <a:pt x="47" y="54"/>
                  </a:cubicBezTo>
                  <a:cubicBezTo>
                    <a:pt x="41" y="56"/>
                    <a:pt x="41" y="56"/>
                    <a:pt x="41" y="56"/>
                  </a:cubicBezTo>
                  <a:cubicBezTo>
                    <a:pt x="37" y="73"/>
                    <a:pt x="37" y="73"/>
                    <a:pt x="37" y="73"/>
                  </a:cubicBezTo>
                  <a:cubicBezTo>
                    <a:pt x="26" y="78"/>
                    <a:pt x="26" y="78"/>
                    <a:pt x="26" y="78"/>
                  </a:cubicBezTo>
                  <a:cubicBezTo>
                    <a:pt x="19" y="85"/>
                    <a:pt x="19" y="85"/>
                    <a:pt x="19" y="85"/>
                  </a:cubicBezTo>
                  <a:cubicBezTo>
                    <a:pt x="18" y="88"/>
                    <a:pt x="18" y="88"/>
                    <a:pt x="18" y="88"/>
                  </a:cubicBezTo>
                  <a:cubicBezTo>
                    <a:pt x="21" y="91"/>
                    <a:pt x="21" y="91"/>
                    <a:pt x="21" y="91"/>
                  </a:cubicBezTo>
                  <a:cubicBezTo>
                    <a:pt x="18" y="103"/>
                    <a:pt x="18" y="103"/>
                    <a:pt x="18" y="103"/>
                  </a:cubicBezTo>
                  <a:cubicBezTo>
                    <a:pt x="9" y="105"/>
                    <a:pt x="9" y="105"/>
                    <a:pt x="9" y="105"/>
                  </a:cubicBezTo>
                  <a:cubicBezTo>
                    <a:pt x="9" y="108"/>
                    <a:pt x="9" y="108"/>
                    <a:pt x="9" y="108"/>
                  </a:cubicBezTo>
                  <a:cubicBezTo>
                    <a:pt x="12" y="118"/>
                    <a:pt x="12" y="118"/>
                    <a:pt x="12" y="118"/>
                  </a:cubicBezTo>
                  <a:cubicBezTo>
                    <a:pt x="8" y="142"/>
                    <a:pt x="8" y="142"/>
                    <a:pt x="8" y="142"/>
                  </a:cubicBezTo>
                  <a:cubicBezTo>
                    <a:pt x="2" y="158"/>
                    <a:pt x="2" y="158"/>
                    <a:pt x="2" y="158"/>
                  </a:cubicBezTo>
                  <a:cubicBezTo>
                    <a:pt x="4" y="177"/>
                    <a:pt x="4" y="177"/>
                    <a:pt x="4" y="177"/>
                  </a:cubicBezTo>
                  <a:cubicBezTo>
                    <a:pt x="6" y="181"/>
                    <a:pt x="6" y="181"/>
                    <a:pt x="6" y="181"/>
                  </a:cubicBezTo>
                  <a:cubicBezTo>
                    <a:pt x="1" y="195"/>
                    <a:pt x="1" y="195"/>
                    <a:pt x="1" y="195"/>
                  </a:cubicBezTo>
                  <a:cubicBezTo>
                    <a:pt x="0" y="205"/>
                    <a:pt x="0" y="205"/>
                    <a:pt x="0" y="205"/>
                  </a:cubicBezTo>
                  <a:cubicBezTo>
                    <a:pt x="14" y="228"/>
                    <a:pt x="14" y="228"/>
                    <a:pt x="14" y="228"/>
                  </a:cubicBezTo>
                  <a:cubicBezTo>
                    <a:pt x="26" y="254"/>
                    <a:pt x="26" y="254"/>
                    <a:pt x="26" y="254"/>
                  </a:cubicBezTo>
                  <a:cubicBezTo>
                    <a:pt x="32" y="274"/>
                    <a:pt x="32" y="274"/>
                    <a:pt x="32" y="274"/>
                  </a:cubicBezTo>
                  <a:cubicBezTo>
                    <a:pt x="25" y="318"/>
                    <a:pt x="25" y="318"/>
                    <a:pt x="25" y="318"/>
                  </a:cubicBezTo>
                  <a:cubicBezTo>
                    <a:pt x="15" y="338"/>
                    <a:pt x="15" y="338"/>
                    <a:pt x="15" y="338"/>
                  </a:cubicBezTo>
                  <a:cubicBezTo>
                    <a:pt x="14" y="349"/>
                    <a:pt x="14" y="349"/>
                    <a:pt x="14" y="349"/>
                  </a:cubicBezTo>
                  <a:cubicBezTo>
                    <a:pt x="4" y="359"/>
                    <a:pt x="4" y="359"/>
                    <a:pt x="4" y="359"/>
                  </a:cubicBezTo>
                  <a:cubicBezTo>
                    <a:pt x="52" y="356"/>
                    <a:pt x="52" y="356"/>
                    <a:pt x="52" y="356"/>
                  </a:cubicBezTo>
                  <a:cubicBezTo>
                    <a:pt x="130" y="348"/>
                    <a:pt x="130" y="348"/>
                    <a:pt x="130" y="348"/>
                  </a:cubicBezTo>
                  <a:cubicBezTo>
                    <a:pt x="130" y="352"/>
                    <a:pt x="130" y="352"/>
                    <a:pt x="130" y="352"/>
                  </a:cubicBezTo>
                  <a:cubicBezTo>
                    <a:pt x="169" y="346"/>
                    <a:pt x="169" y="346"/>
                    <a:pt x="169" y="346"/>
                  </a:cubicBezTo>
                  <a:cubicBezTo>
                    <a:pt x="216" y="340"/>
                    <a:pt x="216" y="340"/>
                    <a:pt x="216" y="340"/>
                  </a:cubicBezTo>
                  <a:cubicBezTo>
                    <a:pt x="216" y="338"/>
                    <a:pt x="216" y="338"/>
                    <a:pt x="216" y="338"/>
                  </a:cubicBezTo>
                  <a:cubicBezTo>
                    <a:pt x="217" y="332"/>
                    <a:pt x="217" y="332"/>
                    <a:pt x="217" y="332"/>
                  </a:cubicBezTo>
                  <a:cubicBezTo>
                    <a:pt x="225" y="317"/>
                    <a:pt x="225" y="317"/>
                    <a:pt x="225" y="317"/>
                  </a:cubicBezTo>
                  <a:cubicBezTo>
                    <a:pt x="233" y="310"/>
                    <a:pt x="233" y="310"/>
                    <a:pt x="233" y="310"/>
                  </a:cubicBezTo>
                  <a:cubicBezTo>
                    <a:pt x="232" y="290"/>
                    <a:pt x="232" y="290"/>
                    <a:pt x="232" y="290"/>
                  </a:cubicBezTo>
                  <a:cubicBezTo>
                    <a:pt x="239" y="283"/>
                    <a:pt x="239" y="283"/>
                    <a:pt x="239" y="283"/>
                  </a:cubicBezTo>
                  <a:cubicBezTo>
                    <a:pt x="243" y="282"/>
                    <a:pt x="243" y="282"/>
                    <a:pt x="243" y="282"/>
                  </a:cubicBezTo>
                  <a:cubicBezTo>
                    <a:pt x="244" y="268"/>
                    <a:pt x="244" y="268"/>
                    <a:pt x="244" y="268"/>
                  </a:cubicBezTo>
                  <a:cubicBezTo>
                    <a:pt x="251" y="255"/>
                    <a:pt x="251" y="255"/>
                    <a:pt x="251" y="255"/>
                  </a:cubicBezTo>
                  <a:cubicBezTo>
                    <a:pt x="257" y="258"/>
                    <a:pt x="257" y="258"/>
                    <a:pt x="257" y="258"/>
                  </a:cubicBezTo>
                  <a:cubicBezTo>
                    <a:pt x="258" y="260"/>
                    <a:pt x="258" y="260"/>
                    <a:pt x="258" y="260"/>
                  </a:cubicBezTo>
                  <a:cubicBezTo>
                    <a:pt x="259" y="261"/>
                    <a:pt x="259" y="261"/>
                    <a:pt x="259" y="261"/>
                  </a:cubicBezTo>
                  <a:cubicBezTo>
                    <a:pt x="266" y="257"/>
                    <a:pt x="266" y="257"/>
                    <a:pt x="266" y="257"/>
                  </a:cubicBezTo>
                  <a:cubicBezTo>
                    <a:pt x="264" y="222"/>
                    <a:pt x="264" y="222"/>
                    <a:pt x="264" y="222"/>
                  </a:cubicBezTo>
                  <a:cubicBezTo>
                    <a:pt x="251" y="190"/>
                    <a:pt x="251" y="190"/>
                    <a:pt x="251" y="190"/>
                  </a:cubicBezTo>
                  <a:cubicBezTo>
                    <a:pt x="242" y="153"/>
                    <a:pt x="242" y="153"/>
                    <a:pt x="242" y="153"/>
                  </a:cubicBezTo>
                  <a:cubicBezTo>
                    <a:pt x="233" y="141"/>
                    <a:pt x="233" y="141"/>
                    <a:pt x="233" y="141"/>
                  </a:cubicBezTo>
                  <a:cubicBezTo>
                    <a:pt x="224" y="134"/>
                    <a:pt x="224" y="134"/>
                    <a:pt x="224" y="134"/>
                  </a:cubicBezTo>
                  <a:cubicBezTo>
                    <a:pt x="218" y="138"/>
                    <a:pt x="218" y="138"/>
                    <a:pt x="218" y="138"/>
                  </a:cubicBezTo>
                  <a:cubicBezTo>
                    <a:pt x="203" y="145"/>
                    <a:pt x="203" y="145"/>
                    <a:pt x="203" y="145"/>
                  </a:cubicBezTo>
                  <a:cubicBezTo>
                    <a:pt x="195" y="165"/>
                    <a:pt x="195" y="165"/>
                    <a:pt x="195" y="165"/>
                  </a:cubicBezTo>
                  <a:cubicBezTo>
                    <a:pt x="184" y="180"/>
                    <a:pt x="184" y="180"/>
                    <a:pt x="184" y="180"/>
                  </a:cubicBezTo>
                  <a:cubicBezTo>
                    <a:pt x="179" y="183"/>
                    <a:pt x="179" y="183"/>
                    <a:pt x="179" y="183"/>
                  </a:cubicBezTo>
                  <a:cubicBezTo>
                    <a:pt x="172" y="180"/>
                    <a:pt x="172" y="180"/>
                    <a:pt x="172" y="180"/>
                  </a:cubicBezTo>
                  <a:cubicBezTo>
                    <a:pt x="164" y="176"/>
                    <a:pt x="161" y="172"/>
                    <a:pt x="162" y="170"/>
                  </a:cubicBezTo>
                  <a:cubicBezTo>
                    <a:pt x="162" y="169"/>
                    <a:pt x="163" y="157"/>
                    <a:pt x="164" y="150"/>
                  </a:cubicBezTo>
                  <a:cubicBezTo>
                    <a:pt x="164" y="150"/>
                    <a:pt x="164" y="150"/>
                    <a:pt x="164" y="150"/>
                  </a:cubicBezTo>
                  <a:cubicBezTo>
                    <a:pt x="178" y="144"/>
                    <a:pt x="178" y="144"/>
                    <a:pt x="178" y="144"/>
                  </a:cubicBezTo>
                  <a:cubicBezTo>
                    <a:pt x="183" y="120"/>
                    <a:pt x="183" y="120"/>
                    <a:pt x="183" y="120"/>
                  </a:cubicBezTo>
                  <a:cubicBezTo>
                    <a:pt x="192" y="114"/>
                    <a:pt x="192" y="114"/>
                    <a:pt x="192" y="114"/>
                  </a:cubicBezTo>
                  <a:cubicBezTo>
                    <a:pt x="191" y="75"/>
                    <a:pt x="191" y="75"/>
                    <a:pt x="191" y="75"/>
                  </a:cubicBezTo>
                  <a:cubicBezTo>
                    <a:pt x="185" y="67"/>
                    <a:pt x="185" y="67"/>
                    <a:pt x="185" y="67"/>
                  </a:cubicBezTo>
                  <a:cubicBezTo>
                    <a:pt x="180" y="64"/>
                    <a:pt x="180" y="64"/>
                    <a:pt x="180" y="64"/>
                  </a:cubicBezTo>
                  <a:cubicBezTo>
                    <a:pt x="176" y="54"/>
                    <a:pt x="176" y="54"/>
                    <a:pt x="176" y="54"/>
                  </a:cubicBezTo>
                  <a:cubicBezTo>
                    <a:pt x="181" y="49"/>
                    <a:pt x="181" y="49"/>
                    <a:pt x="181" y="49"/>
                  </a:cubicBezTo>
                  <a:cubicBezTo>
                    <a:pt x="186" y="50"/>
                    <a:pt x="186" y="50"/>
                    <a:pt x="186" y="50"/>
                  </a:cubicBezTo>
                  <a:cubicBezTo>
                    <a:pt x="187" y="46"/>
                    <a:pt x="187" y="46"/>
                    <a:pt x="187" y="46"/>
                  </a:cubicBezTo>
                  <a:cubicBezTo>
                    <a:pt x="177" y="38"/>
                    <a:pt x="177" y="38"/>
                    <a:pt x="177" y="38"/>
                  </a:cubicBezTo>
                  <a:cubicBezTo>
                    <a:pt x="172" y="28"/>
                    <a:pt x="172" y="28"/>
                    <a:pt x="172" y="28"/>
                  </a:cubicBezTo>
                  <a:cubicBezTo>
                    <a:pt x="162" y="28"/>
                    <a:pt x="162" y="28"/>
                    <a:pt x="162" y="28"/>
                  </a:cubicBezTo>
                  <a:lnTo>
                    <a:pt x="144" y="2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0" name="Freeform 115"/>
            <p:cNvSpPr>
              <a:spLocks/>
            </p:cNvSpPr>
            <p:nvPr/>
          </p:nvSpPr>
          <p:spPr bwMode="auto">
            <a:xfrm>
              <a:off x="4004" y="362"/>
              <a:ext cx="888" cy="994"/>
            </a:xfrm>
            <a:custGeom>
              <a:avLst/>
              <a:gdLst>
                <a:gd name="T0" fmla="*/ 10 w 888"/>
                <a:gd name="T1" fmla="*/ 217 h 994"/>
                <a:gd name="T2" fmla="*/ 36 w 888"/>
                <a:gd name="T3" fmla="*/ 282 h 994"/>
                <a:gd name="T4" fmla="*/ 55 w 888"/>
                <a:gd name="T5" fmla="*/ 466 h 994"/>
                <a:gd name="T6" fmla="*/ 71 w 888"/>
                <a:gd name="T7" fmla="*/ 573 h 994"/>
                <a:gd name="T8" fmla="*/ 59 w 888"/>
                <a:gd name="T9" fmla="*/ 630 h 994"/>
                <a:gd name="T10" fmla="*/ 45 w 888"/>
                <a:gd name="T11" fmla="*/ 650 h 994"/>
                <a:gd name="T12" fmla="*/ 85 w 888"/>
                <a:gd name="T13" fmla="*/ 689 h 994"/>
                <a:gd name="T14" fmla="*/ 90 w 888"/>
                <a:gd name="T15" fmla="*/ 994 h 994"/>
                <a:gd name="T16" fmla="*/ 722 w 888"/>
                <a:gd name="T17" fmla="*/ 984 h 994"/>
                <a:gd name="T18" fmla="*/ 705 w 888"/>
                <a:gd name="T19" fmla="*/ 926 h 994"/>
                <a:gd name="T20" fmla="*/ 621 w 888"/>
                <a:gd name="T21" fmla="*/ 849 h 994"/>
                <a:gd name="T22" fmla="*/ 577 w 888"/>
                <a:gd name="T23" fmla="*/ 820 h 994"/>
                <a:gd name="T24" fmla="*/ 525 w 888"/>
                <a:gd name="T25" fmla="*/ 789 h 994"/>
                <a:gd name="T26" fmla="*/ 521 w 888"/>
                <a:gd name="T27" fmla="*/ 701 h 994"/>
                <a:gd name="T28" fmla="*/ 529 w 888"/>
                <a:gd name="T29" fmla="*/ 660 h 994"/>
                <a:gd name="T30" fmla="*/ 523 w 888"/>
                <a:gd name="T31" fmla="*/ 583 h 994"/>
                <a:gd name="T32" fmla="*/ 574 w 888"/>
                <a:gd name="T33" fmla="*/ 542 h 994"/>
                <a:gd name="T34" fmla="*/ 576 w 888"/>
                <a:gd name="T35" fmla="*/ 456 h 994"/>
                <a:gd name="T36" fmla="*/ 626 w 888"/>
                <a:gd name="T37" fmla="*/ 407 h 994"/>
                <a:gd name="T38" fmla="*/ 671 w 888"/>
                <a:gd name="T39" fmla="*/ 368 h 994"/>
                <a:gd name="T40" fmla="*/ 703 w 888"/>
                <a:gd name="T41" fmla="*/ 331 h 994"/>
                <a:gd name="T42" fmla="*/ 748 w 888"/>
                <a:gd name="T43" fmla="*/ 282 h 994"/>
                <a:gd name="T44" fmla="*/ 857 w 888"/>
                <a:gd name="T45" fmla="*/ 235 h 994"/>
                <a:gd name="T46" fmla="*/ 888 w 888"/>
                <a:gd name="T47" fmla="*/ 207 h 994"/>
                <a:gd name="T48" fmla="*/ 855 w 888"/>
                <a:gd name="T49" fmla="*/ 219 h 994"/>
                <a:gd name="T50" fmla="*/ 832 w 888"/>
                <a:gd name="T51" fmla="*/ 196 h 994"/>
                <a:gd name="T52" fmla="*/ 757 w 888"/>
                <a:gd name="T53" fmla="*/ 204 h 994"/>
                <a:gd name="T54" fmla="*/ 742 w 888"/>
                <a:gd name="T55" fmla="*/ 192 h 994"/>
                <a:gd name="T56" fmla="*/ 720 w 888"/>
                <a:gd name="T57" fmla="*/ 184 h 994"/>
                <a:gd name="T58" fmla="*/ 681 w 888"/>
                <a:gd name="T59" fmla="*/ 215 h 994"/>
                <a:gd name="T60" fmla="*/ 634 w 888"/>
                <a:gd name="T61" fmla="*/ 205 h 994"/>
                <a:gd name="T62" fmla="*/ 626 w 888"/>
                <a:gd name="T63" fmla="*/ 190 h 994"/>
                <a:gd name="T64" fmla="*/ 599 w 888"/>
                <a:gd name="T65" fmla="*/ 182 h 994"/>
                <a:gd name="T66" fmla="*/ 587 w 888"/>
                <a:gd name="T67" fmla="*/ 162 h 994"/>
                <a:gd name="T68" fmla="*/ 562 w 888"/>
                <a:gd name="T69" fmla="*/ 168 h 994"/>
                <a:gd name="T70" fmla="*/ 491 w 888"/>
                <a:gd name="T71" fmla="*/ 129 h 994"/>
                <a:gd name="T72" fmla="*/ 458 w 888"/>
                <a:gd name="T73" fmla="*/ 121 h 994"/>
                <a:gd name="T74" fmla="*/ 435 w 888"/>
                <a:gd name="T75" fmla="*/ 133 h 994"/>
                <a:gd name="T76" fmla="*/ 390 w 888"/>
                <a:gd name="T77" fmla="*/ 145 h 994"/>
                <a:gd name="T78" fmla="*/ 341 w 888"/>
                <a:gd name="T79" fmla="*/ 125 h 994"/>
                <a:gd name="T80" fmla="*/ 302 w 888"/>
                <a:gd name="T81" fmla="*/ 114 h 994"/>
                <a:gd name="T82" fmla="*/ 276 w 888"/>
                <a:gd name="T83" fmla="*/ 51 h 994"/>
                <a:gd name="T84" fmla="*/ 257 w 888"/>
                <a:gd name="T85" fmla="*/ 4 h 994"/>
                <a:gd name="T86" fmla="*/ 237 w 888"/>
                <a:gd name="T87" fmla="*/ 0 h 994"/>
                <a:gd name="T88" fmla="*/ 0 w 888"/>
                <a:gd name="T89" fmla="*/ 67 h 994"/>
                <a:gd name="T90" fmla="*/ 8 w 888"/>
                <a:gd name="T91" fmla="*/ 137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8" h="994">
                  <a:moveTo>
                    <a:pt x="8" y="137"/>
                  </a:moveTo>
                  <a:lnTo>
                    <a:pt x="10" y="217"/>
                  </a:lnTo>
                  <a:lnTo>
                    <a:pt x="22" y="256"/>
                  </a:lnTo>
                  <a:lnTo>
                    <a:pt x="36" y="282"/>
                  </a:lnTo>
                  <a:lnTo>
                    <a:pt x="40" y="360"/>
                  </a:lnTo>
                  <a:lnTo>
                    <a:pt x="55" y="466"/>
                  </a:lnTo>
                  <a:lnTo>
                    <a:pt x="69" y="523"/>
                  </a:lnTo>
                  <a:lnTo>
                    <a:pt x="71" y="573"/>
                  </a:lnTo>
                  <a:lnTo>
                    <a:pt x="73" y="614"/>
                  </a:lnTo>
                  <a:lnTo>
                    <a:pt x="59" y="630"/>
                  </a:lnTo>
                  <a:lnTo>
                    <a:pt x="45" y="640"/>
                  </a:lnTo>
                  <a:lnTo>
                    <a:pt x="45" y="650"/>
                  </a:lnTo>
                  <a:lnTo>
                    <a:pt x="51" y="661"/>
                  </a:lnTo>
                  <a:lnTo>
                    <a:pt x="85" y="689"/>
                  </a:lnTo>
                  <a:lnTo>
                    <a:pt x="90" y="714"/>
                  </a:lnTo>
                  <a:lnTo>
                    <a:pt x="90" y="994"/>
                  </a:lnTo>
                  <a:lnTo>
                    <a:pt x="558" y="990"/>
                  </a:lnTo>
                  <a:lnTo>
                    <a:pt x="722" y="984"/>
                  </a:lnTo>
                  <a:lnTo>
                    <a:pt x="718" y="941"/>
                  </a:lnTo>
                  <a:lnTo>
                    <a:pt x="705" y="926"/>
                  </a:lnTo>
                  <a:lnTo>
                    <a:pt x="648" y="888"/>
                  </a:lnTo>
                  <a:lnTo>
                    <a:pt x="621" y="849"/>
                  </a:lnTo>
                  <a:lnTo>
                    <a:pt x="593" y="842"/>
                  </a:lnTo>
                  <a:lnTo>
                    <a:pt x="577" y="820"/>
                  </a:lnTo>
                  <a:lnTo>
                    <a:pt x="554" y="820"/>
                  </a:lnTo>
                  <a:lnTo>
                    <a:pt x="525" y="789"/>
                  </a:lnTo>
                  <a:lnTo>
                    <a:pt x="521" y="732"/>
                  </a:lnTo>
                  <a:lnTo>
                    <a:pt x="521" y="701"/>
                  </a:lnTo>
                  <a:lnTo>
                    <a:pt x="532" y="677"/>
                  </a:lnTo>
                  <a:lnTo>
                    <a:pt x="529" y="660"/>
                  </a:lnTo>
                  <a:lnTo>
                    <a:pt x="505" y="634"/>
                  </a:lnTo>
                  <a:lnTo>
                    <a:pt x="523" y="583"/>
                  </a:lnTo>
                  <a:lnTo>
                    <a:pt x="566" y="552"/>
                  </a:lnTo>
                  <a:lnTo>
                    <a:pt x="574" y="542"/>
                  </a:lnTo>
                  <a:lnTo>
                    <a:pt x="574" y="479"/>
                  </a:lnTo>
                  <a:lnTo>
                    <a:pt x="576" y="456"/>
                  </a:lnTo>
                  <a:lnTo>
                    <a:pt x="595" y="431"/>
                  </a:lnTo>
                  <a:lnTo>
                    <a:pt x="626" y="407"/>
                  </a:lnTo>
                  <a:lnTo>
                    <a:pt x="636" y="407"/>
                  </a:lnTo>
                  <a:lnTo>
                    <a:pt x="671" y="368"/>
                  </a:lnTo>
                  <a:lnTo>
                    <a:pt x="685" y="362"/>
                  </a:lnTo>
                  <a:lnTo>
                    <a:pt x="703" y="331"/>
                  </a:lnTo>
                  <a:lnTo>
                    <a:pt x="722" y="303"/>
                  </a:lnTo>
                  <a:lnTo>
                    <a:pt x="748" y="282"/>
                  </a:lnTo>
                  <a:lnTo>
                    <a:pt x="785" y="266"/>
                  </a:lnTo>
                  <a:lnTo>
                    <a:pt x="857" y="235"/>
                  </a:lnTo>
                  <a:lnTo>
                    <a:pt x="887" y="221"/>
                  </a:lnTo>
                  <a:lnTo>
                    <a:pt x="888" y="207"/>
                  </a:lnTo>
                  <a:lnTo>
                    <a:pt x="859" y="211"/>
                  </a:lnTo>
                  <a:lnTo>
                    <a:pt x="855" y="219"/>
                  </a:lnTo>
                  <a:lnTo>
                    <a:pt x="847" y="219"/>
                  </a:lnTo>
                  <a:lnTo>
                    <a:pt x="832" y="196"/>
                  </a:lnTo>
                  <a:lnTo>
                    <a:pt x="765" y="198"/>
                  </a:lnTo>
                  <a:lnTo>
                    <a:pt x="757" y="204"/>
                  </a:lnTo>
                  <a:lnTo>
                    <a:pt x="748" y="204"/>
                  </a:lnTo>
                  <a:lnTo>
                    <a:pt x="742" y="192"/>
                  </a:lnTo>
                  <a:lnTo>
                    <a:pt x="738" y="180"/>
                  </a:lnTo>
                  <a:lnTo>
                    <a:pt x="720" y="184"/>
                  </a:lnTo>
                  <a:lnTo>
                    <a:pt x="695" y="207"/>
                  </a:lnTo>
                  <a:lnTo>
                    <a:pt x="681" y="215"/>
                  </a:lnTo>
                  <a:lnTo>
                    <a:pt x="656" y="215"/>
                  </a:lnTo>
                  <a:lnTo>
                    <a:pt x="634" y="205"/>
                  </a:lnTo>
                  <a:lnTo>
                    <a:pt x="634" y="190"/>
                  </a:lnTo>
                  <a:lnTo>
                    <a:pt x="626" y="190"/>
                  </a:lnTo>
                  <a:lnTo>
                    <a:pt x="622" y="194"/>
                  </a:lnTo>
                  <a:lnTo>
                    <a:pt x="599" y="182"/>
                  </a:lnTo>
                  <a:lnTo>
                    <a:pt x="595" y="160"/>
                  </a:lnTo>
                  <a:lnTo>
                    <a:pt x="587" y="162"/>
                  </a:lnTo>
                  <a:lnTo>
                    <a:pt x="583" y="172"/>
                  </a:lnTo>
                  <a:lnTo>
                    <a:pt x="562" y="168"/>
                  </a:lnTo>
                  <a:lnTo>
                    <a:pt x="521" y="149"/>
                  </a:lnTo>
                  <a:lnTo>
                    <a:pt x="491" y="129"/>
                  </a:lnTo>
                  <a:lnTo>
                    <a:pt x="468" y="129"/>
                  </a:lnTo>
                  <a:lnTo>
                    <a:pt x="458" y="121"/>
                  </a:lnTo>
                  <a:lnTo>
                    <a:pt x="442" y="125"/>
                  </a:lnTo>
                  <a:lnTo>
                    <a:pt x="435" y="133"/>
                  </a:lnTo>
                  <a:lnTo>
                    <a:pt x="433" y="145"/>
                  </a:lnTo>
                  <a:lnTo>
                    <a:pt x="390" y="145"/>
                  </a:lnTo>
                  <a:lnTo>
                    <a:pt x="390" y="127"/>
                  </a:lnTo>
                  <a:lnTo>
                    <a:pt x="341" y="125"/>
                  </a:lnTo>
                  <a:lnTo>
                    <a:pt x="339" y="114"/>
                  </a:lnTo>
                  <a:lnTo>
                    <a:pt x="302" y="114"/>
                  </a:lnTo>
                  <a:lnTo>
                    <a:pt x="288" y="100"/>
                  </a:lnTo>
                  <a:lnTo>
                    <a:pt x="276" y="51"/>
                  </a:lnTo>
                  <a:lnTo>
                    <a:pt x="270" y="10"/>
                  </a:lnTo>
                  <a:lnTo>
                    <a:pt x="257" y="4"/>
                  </a:lnTo>
                  <a:lnTo>
                    <a:pt x="239" y="0"/>
                  </a:lnTo>
                  <a:lnTo>
                    <a:pt x="237" y="0"/>
                  </a:lnTo>
                  <a:lnTo>
                    <a:pt x="235" y="67"/>
                  </a:lnTo>
                  <a:lnTo>
                    <a:pt x="0" y="67"/>
                  </a:lnTo>
                  <a:lnTo>
                    <a:pt x="14" y="106"/>
                  </a:lnTo>
                  <a:lnTo>
                    <a:pt x="8" y="13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1" name="Freeform 116"/>
            <p:cNvSpPr>
              <a:spLocks/>
            </p:cNvSpPr>
            <p:nvPr/>
          </p:nvSpPr>
          <p:spPr bwMode="auto">
            <a:xfrm>
              <a:off x="4182" y="1859"/>
              <a:ext cx="892" cy="785"/>
            </a:xfrm>
            <a:custGeom>
              <a:avLst/>
              <a:gdLst>
                <a:gd name="T0" fmla="*/ 873 w 892"/>
                <a:gd name="T1" fmla="*/ 662 h 785"/>
                <a:gd name="T2" fmla="*/ 887 w 892"/>
                <a:gd name="T3" fmla="*/ 656 h 785"/>
                <a:gd name="T4" fmla="*/ 887 w 892"/>
                <a:gd name="T5" fmla="*/ 632 h 785"/>
                <a:gd name="T6" fmla="*/ 892 w 892"/>
                <a:gd name="T7" fmla="*/ 622 h 785"/>
                <a:gd name="T8" fmla="*/ 885 w 892"/>
                <a:gd name="T9" fmla="*/ 613 h 785"/>
                <a:gd name="T10" fmla="*/ 867 w 892"/>
                <a:gd name="T11" fmla="*/ 615 h 785"/>
                <a:gd name="T12" fmla="*/ 849 w 892"/>
                <a:gd name="T13" fmla="*/ 593 h 785"/>
                <a:gd name="T14" fmla="*/ 836 w 892"/>
                <a:gd name="T15" fmla="*/ 556 h 785"/>
                <a:gd name="T16" fmla="*/ 842 w 892"/>
                <a:gd name="T17" fmla="*/ 536 h 785"/>
                <a:gd name="T18" fmla="*/ 828 w 892"/>
                <a:gd name="T19" fmla="*/ 513 h 785"/>
                <a:gd name="T20" fmla="*/ 814 w 892"/>
                <a:gd name="T21" fmla="*/ 478 h 785"/>
                <a:gd name="T22" fmla="*/ 779 w 892"/>
                <a:gd name="T23" fmla="*/ 472 h 785"/>
                <a:gd name="T24" fmla="*/ 724 w 892"/>
                <a:gd name="T25" fmla="*/ 427 h 785"/>
                <a:gd name="T26" fmla="*/ 707 w 892"/>
                <a:gd name="T27" fmla="*/ 393 h 785"/>
                <a:gd name="T28" fmla="*/ 712 w 892"/>
                <a:gd name="T29" fmla="*/ 366 h 785"/>
                <a:gd name="T30" fmla="*/ 730 w 892"/>
                <a:gd name="T31" fmla="*/ 319 h 785"/>
                <a:gd name="T32" fmla="*/ 734 w 892"/>
                <a:gd name="T33" fmla="*/ 298 h 785"/>
                <a:gd name="T34" fmla="*/ 722 w 892"/>
                <a:gd name="T35" fmla="*/ 292 h 785"/>
                <a:gd name="T36" fmla="*/ 667 w 892"/>
                <a:gd name="T37" fmla="*/ 288 h 785"/>
                <a:gd name="T38" fmla="*/ 658 w 892"/>
                <a:gd name="T39" fmla="*/ 270 h 785"/>
                <a:gd name="T40" fmla="*/ 658 w 892"/>
                <a:gd name="T41" fmla="*/ 239 h 785"/>
                <a:gd name="T42" fmla="*/ 617 w 892"/>
                <a:gd name="T43" fmla="*/ 211 h 785"/>
                <a:gd name="T44" fmla="*/ 560 w 892"/>
                <a:gd name="T45" fmla="*/ 149 h 785"/>
                <a:gd name="T46" fmla="*/ 542 w 892"/>
                <a:gd name="T47" fmla="*/ 92 h 785"/>
                <a:gd name="T48" fmla="*/ 536 w 892"/>
                <a:gd name="T49" fmla="*/ 59 h 785"/>
                <a:gd name="T50" fmla="*/ 542 w 892"/>
                <a:gd name="T51" fmla="*/ 41 h 785"/>
                <a:gd name="T52" fmla="*/ 523 w 892"/>
                <a:gd name="T53" fmla="*/ 18 h 785"/>
                <a:gd name="T54" fmla="*/ 515 w 892"/>
                <a:gd name="T55" fmla="*/ 0 h 785"/>
                <a:gd name="T56" fmla="*/ 456 w 892"/>
                <a:gd name="T57" fmla="*/ 6 h 785"/>
                <a:gd name="T58" fmla="*/ 378 w 892"/>
                <a:gd name="T59" fmla="*/ 10 h 785"/>
                <a:gd name="T60" fmla="*/ 0 w 892"/>
                <a:gd name="T61" fmla="*/ 20 h 785"/>
                <a:gd name="T62" fmla="*/ 8 w 892"/>
                <a:gd name="T63" fmla="*/ 37 h 785"/>
                <a:gd name="T64" fmla="*/ 8 w 892"/>
                <a:gd name="T65" fmla="*/ 55 h 785"/>
                <a:gd name="T66" fmla="*/ 26 w 892"/>
                <a:gd name="T67" fmla="*/ 82 h 785"/>
                <a:gd name="T68" fmla="*/ 49 w 892"/>
                <a:gd name="T69" fmla="*/ 112 h 785"/>
                <a:gd name="T70" fmla="*/ 73 w 892"/>
                <a:gd name="T71" fmla="*/ 135 h 785"/>
                <a:gd name="T72" fmla="*/ 92 w 892"/>
                <a:gd name="T73" fmla="*/ 135 h 785"/>
                <a:gd name="T74" fmla="*/ 106 w 892"/>
                <a:gd name="T75" fmla="*/ 145 h 785"/>
                <a:gd name="T76" fmla="*/ 106 w 892"/>
                <a:gd name="T77" fmla="*/ 170 h 785"/>
                <a:gd name="T78" fmla="*/ 90 w 892"/>
                <a:gd name="T79" fmla="*/ 184 h 785"/>
                <a:gd name="T80" fmla="*/ 86 w 892"/>
                <a:gd name="T81" fmla="*/ 200 h 785"/>
                <a:gd name="T82" fmla="*/ 102 w 892"/>
                <a:gd name="T83" fmla="*/ 223 h 785"/>
                <a:gd name="T84" fmla="*/ 122 w 892"/>
                <a:gd name="T85" fmla="*/ 247 h 785"/>
                <a:gd name="T86" fmla="*/ 143 w 892"/>
                <a:gd name="T87" fmla="*/ 264 h 785"/>
                <a:gd name="T88" fmla="*/ 153 w 892"/>
                <a:gd name="T89" fmla="*/ 356 h 785"/>
                <a:gd name="T90" fmla="*/ 147 w 892"/>
                <a:gd name="T91" fmla="*/ 669 h 785"/>
                <a:gd name="T92" fmla="*/ 151 w 892"/>
                <a:gd name="T93" fmla="*/ 710 h 785"/>
                <a:gd name="T94" fmla="*/ 333 w 892"/>
                <a:gd name="T95" fmla="*/ 710 h 785"/>
                <a:gd name="T96" fmla="*/ 515 w 892"/>
                <a:gd name="T97" fmla="*/ 705 h 785"/>
                <a:gd name="T98" fmla="*/ 771 w 892"/>
                <a:gd name="T99" fmla="*/ 693 h 785"/>
                <a:gd name="T100" fmla="*/ 791 w 892"/>
                <a:gd name="T101" fmla="*/ 726 h 785"/>
                <a:gd name="T102" fmla="*/ 783 w 892"/>
                <a:gd name="T103" fmla="*/ 752 h 785"/>
                <a:gd name="T104" fmla="*/ 759 w 892"/>
                <a:gd name="T105" fmla="*/ 771 h 785"/>
                <a:gd name="T106" fmla="*/ 755 w 892"/>
                <a:gd name="T107" fmla="*/ 781 h 785"/>
                <a:gd name="T108" fmla="*/ 793 w 892"/>
                <a:gd name="T109" fmla="*/ 785 h 785"/>
                <a:gd name="T110" fmla="*/ 822 w 892"/>
                <a:gd name="T111" fmla="*/ 777 h 785"/>
                <a:gd name="T112" fmla="*/ 836 w 892"/>
                <a:gd name="T113" fmla="*/ 738 h 785"/>
                <a:gd name="T114" fmla="*/ 840 w 892"/>
                <a:gd name="T115" fmla="*/ 689 h 785"/>
                <a:gd name="T116" fmla="*/ 873 w 892"/>
                <a:gd name="T117" fmla="*/ 66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785">
                  <a:moveTo>
                    <a:pt x="873" y="662"/>
                  </a:moveTo>
                  <a:lnTo>
                    <a:pt x="887" y="656"/>
                  </a:lnTo>
                  <a:lnTo>
                    <a:pt x="887" y="632"/>
                  </a:lnTo>
                  <a:lnTo>
                    <a:pt x="892" y="622"/>
                  </a:lnTo>
                  <a:lnTo>
                    <a:pt x="885" y="613"/>
                  </a:lnTo>
                  <a:lnTo>
                    <a:pt x="867" y="615"/>
                  </a:lnTo>
                  <a:lnTo>
                    <a:pt x="849" y="593"/>
                  </a:lnTo>
                  <a:lnTo>
                    <a:pt x="836" y="556"/>
                  </a:lnTo>
                  <a:lnTo>
                    <a:pt x="842" y="536"/>
                  </a:lnTo>
                  <a:lnTo>
                    <a:pt x="828" y="513"/>
                  </a:lnTo>
                  <a:lnTo>
                    <a:pt x="814" y="478"/>
                  </a:lnTo>
                  <a:lnTo>
                    <a:pt x="779" y="472"/>
                  </a:lnTo>
                  <a:lnTo>
                    <a:pt x="724" y="427"/>
                  </a:lnTo>
                  <a:lnTo>
                    <a:pt x="707" y="393"/>
                  </a:lnTo>
                  <a:lnTo>
                    <a:pt x="712" y="366"/>
                  </a:lnTo>
                  <a:lnTo>
                    <a:pt x="730" y="319"/>
                  </a:lnTo>
                  <a:lnTo>
                    <a:pt x="734" y="298"/>
                  </a:lnTo>
                  <a:lnTo>
                    <a:pt x="722" y="292"/>
                  </a:lnTo>
                  <a:lnTo>
                    <a:pt x="667" y="288"/>
                  </a:lnTo>
                  <a:lnTo>
                    <a:pt x="658" y="270"/>
                  </a:lnTo>
                  <a:lnTo>
                    <a:pt x="658" y="239"/>
                  </a:lnTo>
                  <a:lnTo>
                    <a:pt x="617" y="211"/>
                  </a:lnTo>
                  <a:lnTo>
                    <a:pt x="560" y="149"/>
                  </a:lnTo>
                  <a:lnTo>
                    <a:pt x="542" y="92"/>
                  </a:lnTo>
                  <a:lnTo>
                    <a:pt x="536" y="59"/>
                  </a:lnTo>
                  <a:lnTo>
                    <a:pt x="542" y="41"/>
                  </a:lnTo>
                  <a:lnTo>
                    <a:pt x="523" y="18"/>
                  </a:lnTo>
                  <a:lnTo>
                    <a:pt x="515" y="0"/>
                  </a:lnTo>
                  <a:lnTo>
                    <a:pt x="456" y="6"/>
                  </a:lnTo>
                  <a:lnTo>
                    <a:pt x="378" y="10"/>
                  </a:lnTo>
                  <a:lnTo>
                    <a:pt x="0" y="20"/>
                  </a:lnTo>
                  <a:lnTo>
                    <a:pt x="8" y="37"/>
                  </a:lnTo>
                  <a:lnTo>
                    <a:pt x="8" y="55"/>
                  </a:lnTo>
                  <a:lnTo>
                    <a:pt x="26" y="82"/>
                  </a:lnTo>
                  <a:lnTo>
                    <a:pt x="49" y="112"/>
                  </a:lnTo>
                  <a:lnTo>
                    <a:pt x="73" y="135"/>
                  </a:lnTo>
                  <a:lnTo>
                    <a:pt x="92" y="135"/>
                  </a:lnTo>
                  <a:lnTo>
                    <a:pt x="106" y="145"/>
                  </a:lnTo>
                  <a:lnTo>
                    <a:pt x="106" y="170"/>
                  </a:lnTo>
                  <a:lnTo>
                    <a:pt x="90" y="184"/>
                  </a:lnTo>
                  <a:lnTo>
                    <a:pt x="86" y="200"/>
                  </a:lnTo>
                  <a:lnTo>
                    <a:pt x="102" y="223"/>
                  </a:lnTo>
                  <a:lnTo>
                    <a:pt x="122" y="247"/>
                  </a:lnTo>
                  <a:lnTo>
                    <a:pt x="143" y="264"/>
                  </a:lnTo>
                  <a:lnTo>
                    <a:pt x="153" y="356"/>
                  </a:lnTo>
                  <a:lnTo>
                    <a:pt x="147" y="669"/>
                  </a:lnTo>
                  <a:lnTo>
                    <a:pt x="151" y="710"/>
                  </a:lnTo>
                  <a:lnTo>
                    <a:pt x="333" y="710"/>
                  </a:lnTo>
                  <a:lnTo>
                    <a:pt x="515" y="705"/>
                  </a:lnTo>
                  <a:lnTo>
                    <a:pt x="771" y="693"/>
                  </a:lnTo>
                  <a:lnTo>
                    <a:pt x="791" y="726"/>
                  </a:lnTo>
                  <a:lnTo>
                    <a:pt x="783" y="752"/>
                  </a:lnTo>
                  <a:lnTo>
                    <a:pt x="759" y="771"/>
                  </a:lnTo>
                  <a:lnTo>
                    <a:pt x="755" y="781"/>
                  </a:lnTo>
                  <a:lnTo>
                    <a:pt x="793" y="785"/>
                  </a:lnTo>
                  <a:lnTo>
                    <a:pt x="822" y="777"/>
                  </a:lnTo>
                  <a:lnTo>
                    <a:pt x="836" y="738"/>
                  </a:lnTo>
                  <a:lnTo>
                    <a:pt x="840" y="689"/>
                  </a:lnTo>
                  <a:lnTo>
                    <a:pt x="873" y="66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2" name="Freeform 117"/>
            <p:cNvSpPr>
              <a:spLocks/>
            </p:cNvSpPr>
            <p:nvPr/>
          </p:nvSpPr>
          <p:spPr bwMode="auto">
            <a:xfrm>
              <a:off x="4791" y="2804"/>
              <a:ext cx="473" cy="842"/>
            </a:xfrm>
            <a:custGeom>
              <a:avLst/>
              <a:gdLst>
                <a:gd name="T0" fmla="*/ 438 w 473"/>
                <a:gd name="T1" fmla="*/ 531 h 842"/>
                <a:gd name="T2" fmla="*/ 446 w 473"/>
                <a:gd name="T3" fmla="*/ 176 h 842"/>
                <a:gd name="T4" fmla="*/ 446 w 473"/>
                <a:gd name="T5" fmla="*/ 45 h 842"/>
                <a:gd name="T6" fmla="*/ 446 w 473"/>
                <a:gd name="T7" fmla="*/ 0 h 842"/>
                <a:gd name="T8" fmla="*/ 413 w 473"/>
                <a:gd name="T9" fmla="*/ 2 h 842"/>
                <a:gd name="T10" fmla="*/ 258 w 473"/>
                <a:gd name="T11" fmla="*/ 14 h 842"/>
                <a:gd name="T12" fmla="*/ 160 w 473"/>
                <a:gd name="T13" fmla="*/ 18 h 842"/>
                <a:gd name="T14" fmla="*/ 158 w 473"/>
                <a:gd name="T15" fmla="*/ 41 h 842"/>
                <a:gd name="T16" fmla="*/ 135 w 473"/>
                <a:gd name="T17" fmla="*/ 53 h 842"/>
                <a:gd name="T18" fmla="*/ 115 w 473"/>
                <a:gd name="T19" fmla="*/ 90 h 842"/>
                <a:gd name="T20" fmla="*/ 119 w 473"/>
                <a:gd name="T21" fmla="*/ 102 h 842"/>
                <a:gd name="T22" fmla="*/ 121 w 473"/>
                <a:gd name="T23" fmla="*/ 124 h 842"/>
                <a:gd name="T24" fmla="*/ 98 w 473"/>
                <a:gd name="T25" fmla="*/ 131 h 842"/>
                <a:gd name="T26" fmla="*/ 70 w 473"/>
                <a:gd name="T27" fmla="*/ 171 h 842"/>
                <a:gd name="T28" fmla="*/ 78 w 473"/>
                <a:gd name="T29" fmla="*/ 188 h 842"/>
                <a:gd name="T30" fmla="*/ 53 w 473"/>
                <a:gd name="T31" fmla="*/ 210 h 842"/>
                <a:gd name="T32" fmla="*/ 45 w 473"/>
                <a:gd name="T33" fmla="*/ 253 h 842"/>
                <a:gd name="T34" fmla="*/ 41 w 473"/>
                <a:gd name="T35" fmla="*/ 266 h 842"/>
                <a:gd name="T36" fmla="*/ 55 w 473"/>
                <a:gd name="T37" fmla="*/ 286 h 842"/>
                <a:gd name="T38" fmla="*/ 43 w 473"/>
                <a:gd name="T39" fmla="*/ 298 h 842"/>
                <a:gd name="T40" fmla="*/ 53 w 473"/>
                <a:gd name="T41" fmla="*/ 319 h 842"/>
                <a:gd name="T42" fmla="*/ 57 w 473"/>
                <a:gd name="T43" fmla="*/ 353 h 842"/>
                <a:gd name="T44" fmla="*/ 47 w 473"/>
                <a:gd name="T45" fmla="*/ 372 h 842"/>
                <a:gd name="T46" fmla="*/ 45 w 473"/>
                <a:gd name="T47" fmla="*/ 378 h 842"/>
                <a:gd name="T48" fmla="*/ 47 w 473"/>
                <a:gd name="T49" fmla="*/ 417 h 842"/>
                <a:gd name="T50" fmla="*/ 64 w 473"/>
                <a:gd name="T51" fmla="*/ 452 h 842"/>
                <a:gd name="T52" fmla="*/ 62 w 473"/>
                <a:gd name="T53" fmla="*/ 466 h 842"/>
                <a:gd name="T54" fmla="*/ 80 w 473"/>
                <a:gd name="T55" fmla="*/ 482 h 842"/>
                <a:gd name="T56" fmla="*/ 74 w 473"/>
                <a:gd name="T57" fmla="*/ 509 h 842"/>
                <a:gd name="T58" fmla="*/ 68 w 473"/>
                <a:gd name="T59" fmla="*/ 511 h 842"/>
                <a:gd name="T60" fmla="*/ 72 w 473"/>
                <a:gd name="T61" fmla="*/ 525 h 842"/>
                <a:gd name="T62" fmla="*/ 6 w 473"/>
                <a:gd name="T63" fmla="*/ 642 h 842"/>
                <a:gd name="T64" fmla="*/ 0 w 473"/>
                <a:gd name="T65" fmla="*/ 705 h 842"/>
                <a:gd name="T66" fmla="*/ 2 w 473"/>
                <a:gd name="T67" fmla="*/ 715 h 842"/>
                <a:gd name="T68" fmla="*/ 190 w 473"/>
                <a:gd name="T69" fmla="*/ 709 h 842"/>
                <a:gd name="T70" fmla="*/ 254 w 473"/>
                <a:gd name="T71" fmla="*/ 703 h 842"/>
                <a:gd name="T72" fmla="*/ 270 w 473"/>
                <a:gd name="T73" fmla="*/ 701 h 842"/>
                <a:gd name="T74" fmla="*/ 276 w 473"/>
                <a:gd name="T75" fmla="*/ 715 h 842"/>
                <a:gd name="T76" fmla="*/ 268 w 473"/>
                <a:gd name="T77" fmla="*/ 769 h 842"/>
                <a:gd name="T78" fmla="*/ 293 w 473"/>
                <a:gd name="T79" fmla="*/ 795 h 842"/>
                <a:gd name="T80" fmla="*/ 311 w 473"/>
                <a:gd name="T81" fmla="*/ 842 h 842"/>
                <a:gd name="T82" fmla="*/ 315 w 473"/>
                <a:gd name="T83" fmla="*/ 838 h 842"/>
                <a:gd name="T84" fmla="*/ 336 w 473"/>
                <a:gd name="T85" fmla="*/ 803 h 842"/>
                <a:gd name="T86" fmla="*/ 352 w 473"/>
                <a:gd name="T87" fmla="*/ 810 h 842"/>
                <a:gd name="T88" fmla="*/ 405 w 473"/>
                <a:gd name="T89" fmla="*/ 795 h 842"/>
                <a:gd name="T90" fmla="*/ 422 w 473"/>
                <a:gd name="T91" fmla="*/ 799 h 842"/>
                <a:gd name="T92" fmla="*/ 434 w 473"/>
                <a:gd name="T93" fmla="*/ 805 h 842"/>
                <a:gd name="T94" fmla="*/ 471 w 473"/>
                <a:gd name="T95" fmla="*/ 805 h 842"/>
                <a:gd name="T96" fmla="*/ 473 w 473"/>
                <a:gd name="T97" fmla="*/ 795 h 842"/>
                <a:gd name="T98" fmla="*/ 461 w 473"/>
                <a:gd name="T99" fmla="*/ 679 h 842"/>
                <a:gd name="T100" fmla="*/ 438 w 473"/>
                <a:gd name="T101" fmla="*/ 53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3" h="842">
                  <a:moveTo>
                    <a:pt x="438" y="531"/>
                  </a:moveTo>
                  <a:lnTo>
                    <a:pt x="446" y="176"/>
                  </a:lnTo>
                  <a:lnTo>
                    <a:pt x="446" y="45"/>
                  </a:lnTo>
                  <a:lnTo>
                    <a:pt x="446" y="0"/>
                  </a:lnTo>
                  <a:lnTo>
                    <a:pt x="413" y="2"/>
                  </a:lnTo>
                  <a:lnTo>
                    <a:pt x="258" y="14"/>
                  </a:lnTo>
                  <a:lnTo>
                    <a:pt x="160" y="18"/>
                  </a:lnTo>
                  <a:lnTo>
                    <a:pt x="158" y="41"/>
                  </a:lnTo>
                  <a:lnTo>
                    <a:pt x="135" y="53"/>
                  </a:lnTo>
                  <a:lnTo>
                    <a:pt x="115" y="90"/>
                  </a:lnTo>
                  <a:lnTo>
                    <a:pt x="119" y="102"/>
                  </a:lnTo>
                  <a:lnTo>
                    <a:pt x="121" y="124"/>
                  </a:lnTo>
                  <a:lnTo>
                    <a:pt x="98" y="131"/>
                  </a:lnTo>
                  <a:lnTo>
                    <a:pt x="70" y="171"/>
                  </a:lnTo>
                  <a:lnTo>
                    <a:pt x="78" y="188"/>
                  </a:lnTo>
                  <a:lnTo>
                    <a:pt x="53" y="210"/>
                  </a:lnTo>
                  <a:lnTo>
                    <a:pt x="45" y="253"/>
                  </a:lnTo>
                  <a:lnTo>
                    <a:pt x="41" y="266"/>
                  </a:lnTo>
                  <a:lnTo>
                    <a:pt x="55" y="286"/>
                  </a:lnTo>
                  <a:lnTo>
                    <a:pt x="43" y="298"/>
                  </a:lnTo>
                  <a:lnTo>
                    <a:pt x="53" y="319"/>
                  </a:lnTo>
                  <a:lnTo>
                    <a:pt x="57" y="353"/>
                  </a:lnTo>
                  <a:lnTo>
                    <a:pt x="47" y="372"/>
                  </a:lnTo>
                  <a:lnTo>
                    <a:pt x="45" y="378"/>
                  </a:lnTo>
                  <a:lnTo>
                    <a:pt x="47" y="417"/>
                  </a:lnTo>
                  <a:lnTo>
                    <a:pt x="64" y="452"/>
                  </a:lnTo>
                  <a:lnTo>
                    <a:pt x="62" y="466"/>
                  </a:lnTo>
                  <a:lnTo>
                    <a:pt x="80" y="482"/>
                  </a:lnTo>
                  <a:lnTo>
                    <a:pt x="74" y="509"/>
                  </a:lnTo>
                  <a:lnTo>
                    <a:pt x="68" y="511"/>
                  </a:lnTo>
                  <a:lnTo>
                    <a:pt x="72" y="525"/>
                  </a:lnTo>
                  <a:lnTo>
                    <a:pt x="6" y="642"/>
                  </a:lnTo>
                  <a:lnTo>
                    <a:pt x="0" y="705"/>
                  </a:lnTo>
                  <a:lnTo>
                    <a:pt x="2" y="715"/>
                  </a:lnTo>
                  <a:lnTo>
                    <a:pt x="190" y="709"/>
                  </a:lnTo>
                  <a:lnTo>
                    <a:pt x="254" y="703"/>
                  </a:lnTo>
                  <a:lnTo>
                    <a:pt x="270" y="701"/>
                  </a:lnTo>
                  <a:lnTo>
                    <a:pt x="276" y="715"/>
                  </a:lnTo>
                  <a:lnTo>
                    <a:pt x="268" y="769"/>
                  </a:lnTo>
                  <a:lnTo>
                    <a:pt x="293" y="795"/>
                  </a:lnTo>
                  <a:lnTo>
                    <a:pt x="311" y="842"/>
                  </a:lnTo>
                  <a:lnTo>
                    <a:pt x="315" y="838"/>
                  </a:lnTo>
                  <a:lnTo>
                    <a:pt x="336" y="803"/>
                  </a:lnTo>
                  <a:lnTo>
                    <a:pt x="352" y="810"/>
                  </a:lnTo>
                  <a:lnTo>
                    <a:pt x="405" y="795"/>
                  </a:lnTo>
                  <a:lnTo>
                    <a:pt x="422" y="799"/>
                  </a:lnTo>
                  <a:lnTo>
                    <a:pt x="434" y="805"/>
                  </a:lnTo>
                  <a:lnTo>
                    <a:pt x="471" y="805"/>
                  </a:lnTo>
                  <a:lnTo>
                    <a:pt x="473" y="795"/>
                  </a:lnTo>
                  <a:lnTo>
                    <a:pt x="461" y="679"/>
                  </a:lnTo>
                  <a:lnTo>
                    <a:pt x="438" y="531"/>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3" name="Freeform 118"/>
            <p:cNvSpPr>
              <a:spLocks/>
            </p:cNvSpPr>
            <p:nvPr/>
          </p:nvSpPr>
          <p:spPr bwMode="auto">
            <a:xfrm>
              <a:off x="1829" y="186"/>
              <a:ext cx="1379" cy="877"/>
            </a:xfrm>
            <a:custGeom>
              <a:avLst/>
              <a:gdLst>
                <a:gd name="T0" fmla="*/ 26 w 1379"/>
                <a:gd name="T1" fmla="*/ 223 h 877"/>
                <a:gd name="T2" fmla="*/ 16 w 1379"/>
                <a:gd name="T3" fmla="*/ 260 h 877"/>
                <a:gd name="T4" fmla="*/ 30 w 1379"/>
                <a:gd name="T5" fmla="*/ 291 h 877"/>
                <a:gd name="T6" fmla="*/ 53 w 1379"/>
                <a:gd name="T7" fmla="*/ 303 h 877"/>
                <a:gd name="T8" fmla="*/ 90 w 1379"/>
                <a:gd name="T9" fmla="*/ 385 h 877"/>
                <a:gd name="T10" fmla="*/ 112 w 1379"/>
                <a:gd name="T11" fmla="*/ 413 h 877"/>
                <a:gd name="T12" fmla="*/ 114 w 1379"/>
                <a:gd name="T13" fmla="*/ 419 h 877"/>
                <a:gd name="T14" fmla="*/ 141 w 1379"/>
                <a:gd name="T15" fmla="*/ 428 h 877"/>
                <a:gd name="T16" fmla="*/ 147 w 1379"/>
                <a:gd name="T17" fmla="*/ 452 h 877"/>
                <a:gd name="T18" fmla="*/ 92 w 1379"/>
                <a:gd name="T19" fmla="*/ 585 h 877"/>
                <a:gd name="T20" fmla="*/ 94 w 1379"/>
                <a:gd name="T21" fmla="*/ 607 h 877"/>
                <a:gd name="T22" fmla="*/ 110 w 1379"/>
                <a:gd name="T23" fmla="*/ 626 h 877"/>
                <a:gd name="T24" fmla="*/ 118 w 1379"/>
                <a:gd name="T25" fmla="*/ 626 h 877"/>
                <a:gd name="T26" fmla="*/ 151 w 1379"/>
                <a:gd name="T27" fmla="*/ 603 h 877"/>
                <a:gd name="T28" fmla="*/ 157 w 1379"/>
                <a:gd name="T29" fmla="*/ 593 h 877"/>
                <a:gd name="T30" fmla="*/ 172 w 1379"/>
                <a:gd name="T31" fmla="*/ 601 h 877"/>
                <a:gd name="T32" fmla="*/ 174 w 1379"/>
                <a:gd name="T33" fmla="*/ 644 h 877"/>
                <a:gd name="T34" fmla="*/ 194 w 1379"/>
                <a:gd name="T35" fmla="*/ 742 h 877"/>
                <a:gd name="T36" fmla="*/ 219 w 1379"/>
                <a:gd name="T37" fmla="*/ 761 h 877"/>
                <a:gd name="T38" fmla="*/ 241 w 1379"/>
                <a:gd name="T39" fmla="*/ 787 h 877"/>
                <a:gd name="T40" fmla="*/ 235 w 1379"/>
                <a:gd name="T41" fmla="*/ 812 h 877"/>
                <a:gd name="T42" fmla="*/ 241 w 1379"/>
                <a:gd name="T43" fmla="*/ 837 h 877"/>
                <a:gd name="T44" fmla="*/ 245 w 1379"/>
                <a:gd name="T45" fmla="*/ 841 h 877"/>
                <a:gd name="T46" fmla="*/ 260 w 1379"/>
                <a:gd name="T47" fmla="*/ 826 h 877"/>
                <a:gd name="T48" fmla="*/ 286 w 1379"/>
                <a:gd name="T49" fmla="*/ 824 h 877"/>
                <a:gd name="T50" fmla="*/ 309 w 1379"/>
                <a:gd name="T51" fmla="*/ 836 h 877"/>
                <a:gd name="T52" fmla="*/ 329 w 1379"/>
                <a:gd name="T53" fmla="*/ 832 h 877"/>
                <a:gd name="T54" fmla="*/ 360 w 1379"/>
                <a:gd name="T55" fmla="*/ 830 h 877"/>
                <a:gd name="T56" fmla="*/ 391 w 1379"/>
                <a:gd name="T57" fmla="*/ 843 h 877"/>
                <a:gd name="T58" fmla="*/ 405 w 1379"/>
                <a:gd name="T59" fmla="*/ 841 h 877"/>
                <a:gd name="T60" fmla="*/ 411 w 1379"/>
                <a:gd name="T61" fmla="*/ 822 h 877"/>
                <a:gd name="T62" fmla="*/ 440 w 1379"/>
                <a:gd name="T63" fmla="*/ 808 h 877"/>
                <a:gd name="T64" fmla="*/ 452 w 1379"/>
                <a:gd name="T65" fmla="*/ 826 h 877"/>
                <a:gd name="T66" fmla="*/ 456 w 1379"/>
                <a:gd name="T67" fmla="*/ 845 h 877"/>
                <a:gd name="T68" fmla="*/ 466 w 1379"/>
                <a:gd name="T69" fmla="*/ 853 h 877"/>
                <a:gd name="T70" fmla="*/ 476 w 1379"/>
                <a:gd name="T71" fmla="*/ 769 h 877"/>
                <a:gd name="T72" fmla="*/ 863 w 1379"/>
                <a:gd name="T73" fmla="*/ 826 h 877"/>
                <a:gd name="T74" fmla="*/ 1323 w 1379"/>
                <a:gd name="T75" fmla="*/ 877 h 877"/>
                <a:gd name="T76" fmla="*/ 1332 w 1379"/>
                <a:gd name="T77" fmla="*/ 759 h 877"/>
                <a:gd name="T78" fmla="*/ 1373 w 1379"/>
                <a:gd name="T79" fmla="*/ 313 h 877"/>
                <a:gd name="T80" fmla="*/ 1379 w 1379"/>
                <a:gd name="T81" fmla="*/ 205 h 877"/>
                <a:gd name="T82" fmla="*/ 1143 w 1379"/>
                <a:gd name="T83" fmla="*/ 180 h 877"/>
                <a:gd name="T84" fmla="*/ 914 w 1379"/>
                <a:gd name="T85" fmla="*/ 153 h 877"/>
                <a:gd name="T86" fmla="*/ 685 w 1379"/>
                <a:gd name="T87" fmla="*/ 121 h 877"/>
                <a:gd name="T88" fmla="*/ 431 w 1379"/>
                <a:gd name="T89" fmla="*/ 80 h 877"/>
                <a:gd name="T90" fmla="*/ 288 w 1379"/>
                <a:gd name="T91" fmla="*/ 55 h 877"/>
                <a:gd name="T92" fmla="*/ 33 w 1379"/>
                <a:gd name="T93" fmla="*/ 0 h 877"/>
                <a:gd name="T94" fmla="*/ 0 w 1379"/>
                <a:gd name="T95" fmla="*/ 164 h 877"/>
                <a:gd name="T96" fmla="*/ 26 w 1379"/>
                <a:gd name="T97" fmla="*/ 22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9" h="877">
                  <a:moveTo>
                    <a:pt x="26" y="223"/>
                  </a:moveTo>
                  <a:lnTo>
                    <a:pt x="16" y="260"/>
                  </a:lnTo>
                  <a:lnTo>
                    <a:pt x="30" y="291"/>
                  </a:lnTo>
                  <a:lnTo>
                    <a:pt x="53" y="303"/>
                  </a:lnTo>
                  <a:lnTo>
                    <a:pt x="90" y="385"/>
                  </a:lnTo>
                  <a:lnTo>
                    <a:pt x="112" y="413"/>
                  </a:lnTo>
                  <a:lnTo>
                    <a:pt x="114" y="419"/>
                  </a:lnTo>
                  <a:lnTo>
                    <a:pt x="141" y="428"/>
                  </a:lnTo>
                  <a:lnTo>
                    <a:pt x="147" y="452"/>
                  </a:lnTo>
                  <a:lnTo>
                    <a:pt x="92" y="585"/>
                  </a:lnTo>
                  <a:lnTo>
                    <a:pt x="94" y="607"/>
                  </a:lnTo>
                  <a:lnTo>
                    <a:pt x="110" y="626"/>
                  </a:lnTo>
                  <a:lnTo>
                    <a:pt x="118" y="626"/>
                  </a:lnTo>
                  <a:lnTo>
                    <a:pt x="151" y="603"/>
                  </a:lnTo>
                  <a:lnTo>
                    <a:pt x="157" y="593"/>
                  </a:lnTo>
                  <a:lnTo>
                    <a:pt x="172" y="601"/>
                  </a:lnTo>
                  <a:lnTo>
                    <a:pt x="174" y="644"/>
                  </a:lnTo>
                  <a:lnTo>
                    <a:pt x="194" y="742"/>
                  </a:lnTo>
                  <a:lnTo>
                    <a:pt x="219" y="761"/>
                  </a:lnTo>
                  <a:lnTo>
                    <a:pt x="241" y="787"/>
                  </a:lnTo>
                  <a:lnTo>
                    <a:pt x="235" y="812"/>
                  </a:lnTo>
                  <a:lnTo>
                    <a:pt x="241" y="837"/>
                  </a:lnTo>
                  <a:lnTo>
                    <a:pt x="245" y="841"/>
                  </a:lnTo>
                  <a:lnTo>
                    <a:pt x="260" y="826"/>
                  </a:lnTo>
                  <a:lnTo>
                    <a:pt x="286" y="824"/>
                  </a:lnTo>
                  <a:lnTo>
                    <a:pt x="309" y="836"/>
                  </a:lnTo>
                  <a:lnTo>
                    <a:pt x="329" y="832"/>
                  </a:lnTo>
                  <a:lnTo>
                    <a:pt x="360" y="830"/>
                  </a:lnTo>
                  <a:lnTo>
                    <a:pt x="391" y="843"/>
                  </a:lnTo>
                  <a:lnTo>
                    <a:pt x="405" y="841"/>
                  </a:lnTo>
                  <a:lnTo>
                    <a:pt x="411" y="822"/>
                  </a:lnTo>
                  <a:lnTo>
                    <a:pt x="440" y="808"/>
                  </a:lnTo>
                  <a:lnTo>
                    <a:pt x="452" y="826"/>
                  </a:lnTo>
                  <a:lnTo>
                    <a:pt x="456" y="845"/>
                  </a:lnTo>
                  <a:lnTo>
                    <a:pt x="466" y="853"/>
                  </a:lnTo>
                  <a:lnTo>
                    <a:pt x="476" y="769"/>
                  </a:lnTo>
                  <a:lnTo>
                    <a:pt x="863" y="826"/>
                  </a:lnTo>
                  <a:lnTo>
                    <a:pt x="1323" y="877"/>
                  </a:lnTo>
                  <a:lnTo>
                    <a:pt x="1332" y="759"/>
                  </a:lnTo>
                  <a:lnTo>
                    <a:pt x="1373" y="313"/>
                  </a:lnTo>
                  <a:lnTo>
                    <a:pt x="1379" y="205"/>
                  </a:lnTo>
                  <a:lnTo>
                    <a:pt x="1143" y="180"/>
                  </a:lnTo>
                  <a:lnTo>
                    <a:pt x="914" y="153"/>
                  </a:lnTo>
                  <a:lnTo>
                    <a:pt x="685" y="121"/>
                  </a:lnTo>
                  <a:lnTo>
                    <a:pt x="431" y="80"/>
                  </a:lnTo>
                  <a:lnTo>
                    <a:pt x="288" y="55"/>
                  </a:lnTo>
                  <a:lnTo>
                    <a:pt x="33" y="0"/>
                  </a:lnTo>
                  <a:lnTo>
                    <a:pt x="0" y="164"/>
                  </a:lnTo>
                  <a:lnTo>
                    <a:pt x="26" y="223"/>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b="1">
                <a:solidFill>
                  <a:schemeClr val="tx2"/>
                </a:solidFill>
                <a:latin typeface="+mj-lt"/>
              </a:endParaRPr>
            </a:p>
          </p:txBody>
        </p:sp>
        <p:sp>
          <p:nvSpPr>
            <p:cNvPr id="134" name="Freeform 119"/>
            <p:cNvSpPr>
              <a:spLocks/>
            </p:cNvSpPr>
            <p:nvPr/>
          </p:nvSpPr>
          <p:spPr bwMode="auto">
            <a:xfrm>
              <a:off x="5781" y="2284"/>
              <a:ext cx="1171" cy="522"/>
            </a:xfrm>
            <a:custGeom>
              <a:avLst/>
              <a:gdLst>
                <a:gd name="T0" fmla="*/ 1120 w 1171"/>
                <a:gd name="T1" fmla="*/ 37 h 522"/>
                <a:gd name="T2" fmla="*/ 659 w 1171"/>
                <a:gd name="T3" fmla="*/ 96 h 522"/>
                <a:gd name="T4" fmla="*/ 324 w 1171"/>
                <a:gd name="T5" fmla="*/ 139 h 522"/>
                <a:gd name="T6" fmla="*/ 320 w 1171"/>
                <a:gd name="T7" fmla="*/ 180 h 522"/>
                <a:gd name="T8" fmla="*/ 285 w 1171"/>
                <a:gd name="T9" fmla="*/ 231 h 522"/>
                <a:gd name="T10" fmla="*/ 252 w 1171"/>
                <a:gd name="T11" fmla="*/ 231 h 522"/>
                <a:gd name="T12" fmla="*/ 209 w 1171"/>
                <a:gd name="T13" fmla="*/ 258 h 522"/>
                <a:gd name="T14" fmla="*/ 176 w 1171"/>
                <a:gd name="T15" fmla="*/ 280 h 522"/>
                <a:gd name="T16" fmla="*/ 135 w 1171"/>
                <a:gd name="T17" fmla="*/ 323 h 522"/>
                <a:gd name="T18" fmla="*/ 70 w 1171"/>
                <a:gd name="T19" fmla="*/ 364 h 522"/>
                <a:gd name="T20" fmla="*/ 35 w 1171"/>
                <a:gd name="T21" fmla="*/ 413 h 522"/>
                <a:gd name="T22" fmla="*/ 0 w 1171"/>
                <a:gd name="T23" fmla="*/ 428 h 522"/>
                <a:gd name="T24" fmla="*/ 101 w 1171"/>
                <a:gd name="T25" fmla="*/ 444 h 522"/>
                <a:gd name="T26" fmla="*/ 205 w 1171"/>
                <a:gd name="T27" fmla="*/ 415 h 522"/>
                <a:gd name="T28" fmla="*/ 336 w 1171"/>
                <a:gd name="T29" fmla="*/ 372 h 522"/>
                <a:gd name="T30" fmla="*/ 491 w 1171"/>
                <a:gd name="T31" fmla="*/ 385 h 522"/>
                <a:gd name="T32" fmla="*/ 631 w 1171"/>
                <a:gd name="T33" fmla="*/ 391 h 522"/>
                <a:gd name="T34" fmla="*/ 757 w 1171"/>
                <a:gd name="T35" fmla="*/ 460 h 522"/>
                <a:gd name="T36" fmla="*/ 874 w 1171"/>
                <a:gd name="T37" fmla="*/ 512 h 522"/>
                <a:gd name="T38" fmla="*/ 911 w 1171"/>
                <a:gd name="T39" fmla="*/ 491 h 522"/>
                <a:gd name="T40" fmla="*/ 954 w 1171"/>
                <a:gd name="T41" fmla="*/ 401 h 522"/>
                <a:gd name="T42" fmla="*/ 1046 w 1171"/>
                <a:gd name="T43" fmla="*/ 340 h 522"/>
                <a:gd name="T44" fmla="*/ 1077 w 1171"/>
                <a:gd name="T45" fmla="*/ 340 h 522"/>
                <a:gd name="T46" fmla="*/ 1109 w 1171"/>
                <a:gd name="T47" fmla="*/ 303 h 522"/>
                <a:gd name="T48" fmla="*/ 1118 w 1171"/>
                <a:gd name="T49" fmla="*/ 284 h 522"/>
                <a:gd name="T50" fmla="*/ 1091 w 1171"/>
                <a:gd name="T51" fmla="*/ 289 h 522"/>
                <a:gd name="T52" fmla="*/ 1073 w 1171"/>
                <a:gd name="T53" fmla="*/ 239 h 522"/>
                <a:gd name="T54" fmla="*/ 1052 w 1171"/>
                <a:gd name="T55" fmla="*/ 231 h 522"/>
                <a:gd name="T56" fmla="*/ 1048 w 1171"/>
                <a:gd name="T57" fmla="*/ 201 h 522"/>
                <a:gd name="T58" fmla="*/ 1095 w 1171"/>
                <a:gd name="T59" fmla="*/ 221 h 522"/>
                <a:gd name="T60" fmla="*/ 1132 w 1171"/>
                <a:gd name="T61" fmla="*/ 188 h 522"/>
                <a:gd name="T62" fmla="*/ 1158 w 1171"/>
                <a:gd name="T63" fmla="*/ 160 h 522"/>
                <a:gd name="T64" fmla="*/ 1148 w 1171"/>
                <a:gd name="T65" fmla="*/ 121 h 522"/>
                <a:gd name="T66" fmla="*/ 1167 w 1171"/>
                <a:gd name="T67" fmla="*/ 10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1" h="522">
                  <a:moveTo>
                    <a:pt x="1148" y="88"/>
                  </a:moveTo>
                  <a:lnTo>
                    <a:pt x="1120" y="37"/>
                  </a:lnTo>
                  <a:lnTo>
                    <a:pt x="1105" y="0"/>
                  </a:lnTo>
                  <a:lnTo>
                    <a:pt x="659" y="96"/>
                  </a:lnTo>
                  <a:lnTo>
                    <a:pt x="356" y="141"/>
                  </a:lnTo>
                  <a:lnTo>
                    <a:pt x="324" y="139"/>
                  </a:lnTo>
                  <a:lnTo>
                    <a:pt x="324" y="164"/>
                  </a:lnTo>
                  <a:lnTo>
                    <a:pt x="320" y="180"/>
                  </a:lnTo>
                  <a:lnTo>
                    <a:pt x="299" y="197"/>
                  </a:lnTo>
                  <a:lnTo>
                    <a:pt x="285" y="231"/>
                  </a:lnTo>
                  <a:lnTo>
                    <a:pt x="264" y="229"/>
                  </a:lnTo>
                  <a:lnTo>
                    <a:pt x="252" y="231"/>
                  </a:lnTo>
                  <a:lnTo>
                    <a:pt x="232" y="260"/>
                  </a:lnTo>
                  <a:lnTo>
                    <a:pt x="209" y="258"/>
                  </a:lnTo>
                  <a:lnTo>
                    <a:pt x="205" y="252"/>
                  </a:lnTo>
                  <a:lnTo>
                    <a:pt x="176" y="280"/>
                  </a:lnTo>
                  <a:lnTo>
                    <a:pt x="172" y="305"/>
                  </a:lnTo>
                  <a:lnTo>
                    <a:pt x="135" y="323"/>
                  </a:lnTo>
                  <a:lnTo>
                    <a:pt x="99" y="352"/>
                  </a:lnTo>
                  <a:lnTo>
                    <a:pt x="70" y="364"/>
                  </a:lnTo>
                  <a:lnTo>
                    <a:pt x="41" y="383"/>
                  </a:lnTo>
                  <a:lnTo>
                    <a:pt x="35" y="413"/>
                  </a:lnTo>
                  <a:lnTo>
                    <a:pt x="11" y="419"/>
                  </a:lnTo>
                  <a:lnTo>
                    <a:pt x="0" y="428"/>
                  </a:lnTo>
                  <a:lnTo>
                    <a:pt x="0" y="456"/>
                  </a:lnTo>
                  <a:lnTo>
                    <a:pt x="101" y="444"/>
                  </a:lnTo>
                  <a:lnTo>
                    <a:pt x="152" y="434"/>
                  </a:lnTo>
                  <a:lnTo>
                    <a:pt x="205" y="415"/>
                  </a:lnTo>
                  <a:lnTo>
                    <a:pt x="277" y="379"/>
                  </a:lnTo>
                  <a:lnTo>
                    <a:pt x="336" y="372"/>
                  </a:lnTo>
                  <a:lnTo>
                    <a:pt x="467" y="368"/>
                  </a:lnTo>
                  <a:lnTo>
                    <a:pt x="491" y="385"/>
                  </a:lnTo>
                  <a:lnTo>
                    <a:pt x="502" y="409"/>
                  </a:lnTo>
                  <a:lnTo>
                    <a:pt x="631" y="391"/>
                  </a:lnTo>
                  <a:lnTo>
                    <a:pt x="657" y="399"/>
                  </a:lnTo>
                  <a:lnTo>
                    <a:pt x="757" y="460"/>
                  </a:lnTo>
                  <a:lnTo>
                    <a:pt x="835" y="522"/>
                  </a:lnTo>
                  <a:lnTo>
                    <a:pt x="874" y="512"/>
                  </a:lnTo>
                  <a:lnTo>
                    <a:pt x="909" y="509"/>
                  </a:lnTo>
                  <a:lnTo>
                    <a:pt x="911" y="491"/>
                  </a:lnTo>
                  <a:lnTo>
                    <a:pt x="927" y="440"/>
                  </a:lnTo>
                  <a:lnTo>
                    <a:pt x="954" y="401"/>
                  </a:lnTo>
                  <a:lnTo>
                    <a:pt x="1005" y="360"/>
                  </a:lnTo>
                  <a:lnTo>
                    <a:pt x="1046" y="340"/>
                  </a:lnTo>
                  <a:lnTo>
                    <a:pt x="1070" y="336"/>
                  </a:lnTo>
                  <a:lnTo>
                    <a:pt x="1077" y="340"/>
                  </a:lnTo>
                  <a:lnTo>
                    <a:pt x="1085" y="340"/>
                  </a:lnTo>
                  <a:lnTo>
                    <a:pt x="1109" y="303"/>
                  </a:lnTo>
                  <a:lnTo>
                    <a:pt x="1120" y="284"/>
                  </a:lnTo>
                  <a:lnTo>
                    <a:pt x="1118" y="284"/>
                  </a:lnTo>
                  <a:lnTo>
                    <a:pt x="1097" y="305"/>
                  </a:lnTo>
                  <a:lnTo>
                    <a:pt x="1091" y="289"/>
                  </a:lnTo>
                  <a:lnTo>
                    <a:pt x="1058" y="289"/>
                  </a:lnTo>
                  <a:lnTo>
                    <a:pt x="1073" y="239"/>
                  </a:lnTo>
                  <a:lnTo>
                    <a:pt x="1068" y="231"/>
                  </a:lnTo>
                  <a:lnTo>
                    <a:pt x="1052" y="231"/>
                  </a:lnTo>
                  <a:lnTo>
                    <a:pt x="1052" y="219"/>
                  </a:lnTo>
                  <a:lnTo>
                    <a:pt x="1048" y="201"/>
                  </a:lnTo>
                  <a:lnTo>
                    <a:pt x="1066" y="217"/>
                  </a:lnTo>
                  <a:lnTo>
                    <a:pt x="1095" y="221"/>
                  </a:lnTo>
                  <a:lnTo>
                    <a:pt x="1122" y="209"/>
                  </a:lnTo>
                  <a:lnTo>
                    <a:pt x="1132" y="188"/>
                  </a:lnTo>
                  <a:lnTo>
                    <a:pt x="1136" y="170"/>
                  </a:lnTo>
                  <a:lnTo>
                    <a:pt x="1158" y="160"/>
                  </a:lnTo>
                  <a:lnTo>
                    <a:pt x="1160" y="131"/>
                  </a:lnTo>
                  <a:lnTo>
                    <a:pt x="1148" y="121"/>
                  </a:lnTo>
                  <a:lnTo>
                    <a:pt x="1171" y="119"/>
                  </a:lnTo>
                  <a:lnTo>
                    <a:pt x="1167" y="105"/>
                  </a:lnTo>
                  <a:lnTo>
                    <a:pt x="1148" y="8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5" name="Freeform 120"/>
            <p:cNvSpPr>
              <a:spLocks/>
            </p:cNvSpPr>
            <p:nvPr/>
          </p:nvSpPr>
          <p:spPr bwMode="auto">
            <a:xfrm>
              <a:off x="6962" y="2401"/>
              <a:ext cx="14" cy="26"/>
            </a:xfrm>
            <a:custGeom>
              <a:avLst/>
              <a:gdLst>
                <a:gd name="T0" fmla="*/ 0 w 14"/>
                <a:gd name="T1" fmla="*/ 0 h 26"/>
                <a:gd name="T2" fmla="*/ 4 w 14"/>
                <a:gd name="T3" fmla="*/ 12 h 26"/>
                <a:gd name="T4" fmla="*/ 14 w 14"/>
                <a:gd name="T5" fmla="*/ 26 h 26"/>
                <a:gd name="T6" fmla="*/ 0 w 14"/>
                <a:gd name="T7" fmla="*/ 0 h 26"/>
                <a:gd name="T8" fmla="*/ 0 w 14"/>
                <a:gd name="T9" fmla="*/ 0 h 26"/>
              </a:gdLst>
              <a:ahLst/>
              <a:cxnLst>
                <a:cxn ang="0">
                  <a:pos x="T0" y="T1"/>
                </a:cxn>
                <a:cxn ang="0">
                  <a:pos x="T2" y="T3"/>
                </a:cxn>
                <a:cxn ang="0">
                  <a:pos x="T4" y="T5"/>
                </a:cxn>
                <a:cxn ang="0">
                  <a:pos x="T6" y="T7"/>
                </a:cxn>
                <a:cxn ang="0">
                  <a:pos x="T8" y="T9"/>
                </a:cxn>
              </a:cxnLst>
              <a:rect l="0" t="0" r="r" b="b"/>
              <a:pathLst>
                <a:path w="14" h="26">
                  <a:moveTo>
                    <a:pt x="0" y="0"/>
                  </a:moveTo>
                  <a:lnTo>
                    <a:pt x="4" y="12"/>
                  </a:lnTo>
                  <a:lnTo>
                    <a:pt x="14" y="26"/>
                  </a:lnTo>
                  <a:lnTo>
                    <a:pt x="0" y="0"/>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6" name="Freeform 121"/>
            <p:cNvSpPr>
              <a:spLocks/>
            </p:cNvSpPr>
            <p:nvPr/>
          </p:nvSpPr>
          <p:spPr bwMode="auto">
            <a:xfrm>
              <a:off x="6927" y="2432"/>
              <a:ext cx="59" cy="106"/>
            </a:xfrm>
            <a:custGeom>
              <a:avLst/>
              <a:gdLst>
                <a:gd name="T0" fmla="*/ 51 w 59"/>
                <a:gd name="T1" fmla="*/ 0 h 106"/>
                <a:gd name="T2" fmla="*/ 55 w 59"/>
                <a:gd name="T3" fmla="*/ 47 h 106"/>
                <a:gd name="T4" fmla="*/ 55 w 59"/>
                <a:gd name="T5" fmla="*/ 65 h 106"/>
                <a:gd name="T6" fmla="*/ 41 w 59"/>
                <a:gd name="T7" fmla="*/ 71 h 106"/>
                <a:gd name="T8" fmla="*/ 15 w 59"/>
                <a:gd name="T9" fmla="*/ 91 h 106"/>
                <a:gd name="T10" fmla="*/ 0 w 59"/>
                <a:gd name="T11" fmla="*/ 106 h 106"/>
                <a:gd name="T12" fmla="*/ 2 w 59"/>
                <a:gd name="T13" fmla="*/ 106 h 106"/>
                <a:gd name="T14" fmla="*/ 10 w 59"/>
                <a:gd name="T15" fmla="*/ 98 h 106"/>
                <a:gd name="T16" fmla="*/ 31 w 59"/>
                <a:gd name="T17" fmla="*/ 79 h 106"/>
                <a:gd name="T18" fmla="*/ 57 w 59"/>
                <a:gd name="T19" fmla="*/ 67 h 106"/>
                <a:gd name="T20" fmla="*/ 59 w 59"/>
                <a:gd name="T21" fmla="*/ 44 h 106"/>
                <a:gd name="T22" fmla="*/ 55 w 59"/>
                <a:gd name="T23" fmla="*/ 10 h 106"/>
                <a:gd name="T24" fmla="*/ 51 w 59"/>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06">
                  <a:moveTo>
                    <a:pt x="51" y="0"/>
                  </a:moveTo>
                  <a:lnTo>
                    <a:pt x="55" y="47"/>
                  </a:lnTo>
                  <a:lnTo>
                    <a:pt x="55" y="65"/>
                  </a:lnTo>
                  <a:lnTo>
                    <a:pt x="41" y="71"/>
                  </a:lnTo>
                  <a:lnTo>
                    <a:pt x="15" y="91"/>
                  </a:lnTo>
                  <a:lnTo>
                    <a:pt x="0" y="106"/>
                  </a:lnTo>
                  <a:lnTo>
                    <a:pt x="2" y="106"/>
                  </a:lnTo>
                  <a:lnTo>
                    <a:pt x="10" y="98"/>
                  </a:lnTo>
                  <a:lnTo>
                    <a:pt x="31" y="79"/>
                  </a:lnTo>
                  <a:lnTo>
                    <a:pt x="57" y="67"/>
                  </a:lnTo>
                  <a:lnTo>
                    <a:pt x="59" y="44"/>
                  </a:lnTo>
                  <a:lnTo>
                    <a:pt x="55" y="10"/>
                  </a:lnTo>
                  <a:lnTo>
                    <a:pt x="51"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7" name="Freeform 122"/>
            <p:cNvSpPr>
              <a:spLocks/>
            </p:cNvSpPr>
            <p:nvPr/>
          </p:nvSpPr>
          <p:spPr bwMode="auto">
            <a:xfrm>
              <a:off x="3179" y="391"/>
              <a:ext cx="884" cy="550"/>
            </a:xfrm>
            <a:custGeom>
              <a:avLst/>
              <a:gdLst>
                <a:gd name="T0" fmla="*/ 442 w 884"/>
                <a:gd name="T1" fmla="*/ 537 h 550"/>
                <a:gd name="T2" fmla="*/ 884 w 884"/>
                <a:gd name="T3" fmla="*/ 550 h 550"/>
                <a:gd name="T4" fmla="*/ 884 w 884"/>
                <a:gd name="T5" fmla="*/ 544 h 550"/>
                <a:gd name="T6" fmla="*/ 880 w 884"/>
                <a:gd name="T7" fmla="*/ 495 h 550"/>
                <a:gd name="T8" fmla="*/ 866 w 884"/>
                <a:gd name="T9" fmla="*/ 439 h 550"/>
                <a:gd name="T10" fmla="*/ 853 w 884"/>
                <a:gd name="T11" fmla="*/ 331 h 550"/>
                <a:gd name="T12" fmla="*/ 849 w 884"/>
                <a:gd name="T13" fmla="*/ 257 h 550"/>
                <a:gd name="T14" fmla="*/ 833 w 884"/>
                <a:gd name="T15" fmla="*/ 231 h 550"/>
                <a:gd name="T16" fmla="*/ 822 w 884"/>
                <a:gd name="T17" fmla="*/ 188 h 550"/>
                <a:gd name="T18" fmla="*/ 822 w 884"/>
                <a:gd name="T19" fmla="*/ 108 h 550"/>
                <a:gd name="T20" fmla="*/ 825 w 884"/>
                <a:gd name="T21" fmla="*/ 77 h 550"/>
                <a:gd name="T22" fmla="*/ 812 w 884"/>
                <a:gd name="T23" fmla="*/ 38 h 550"/>
                <a:gd name="T24" fmla="*/ 591 w 884"/>
                <a:gd name="T25" fmla="*/ 32 h 550"/>
                <a:gd name="T26" fmla="*/ 444 w 884"/>
                <a:gd name="T27" fmla="*/ 28 h 550"/>
                <a:gd name="T28" fmla="*/ 237 w 884"/>
                <a:gd name="T29" fmla="*/ 18 h 550"/>
                <a:gd name="T30" fmla="*/ 43 w 884"/>
                <a:gd name="T31" fmla="*/ 0 h 550"/>
                <a:gd name="T32" fmla="*/ 35 w 884"/>
                <a:gd name="T33" fmla="*/ 110 h 550"/>
                <a:gd name="T34" fmla="*/ 0 w 884"/>
                <a:gd name="T35" fmla="*/ 507 h 550"/>
                <a:gd name="T36" fmla="*/ 442 w 884"/>
                <a:gd name="T37" fmla="*/ 5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550">
                  <a:moveTo>
                    <a:pt x="442" y="537"/>
                  </a:moveTo>
                  <a:lnTo>
                    <a:pt x="884" y="550"/>
                  </a:lnTo>
                  <a:lnTo>
                    <a:pt x="884" y="544"/>
                  </a:lnTo>
                  <a:lnTo>
                    <a:pt x="880" y="495"/>
                  </a:lnTo>
                  <a:lnTo>
                    <a:pt x="866" y="439"/>
                  </a:lnTo>
                  <a:lnTo>
                    <a:pt x="853" y="331"/>
                  </a:lnTo>
                  <a:lnTo>
                    <a:pt x="849" y="257"/>
                  </a:lnTo>
                  <a:lnTo>
                    <a:pt x="833" y="231"/>
                  </a:lnTo>
                  <a:lnTo>
                    <a:pt x="822" y="188"/>
                  </a:lnTo>
                  <a:lnTo>
                    <a:pt x="822" y="108"/>
                  </a:lnTo>
                  <a:lnTo>
                    <a:pt x="825" y="77"/>
                  </a:lnTo>
                  <a:lnTo>
                    <a:pt x="812" y="38"/>
                  </a:lnTo>
                  <a:lnTo>
                    <a:pt x="591" y="32"/>
                  </a:lnTo>
                  <a:lnTo>
                    <a:pt x="444" y="28"/>
                  </a:lnTo>
                  <a:lnTo>
                    <a:pt x="237" y="18"/>
                  </a:lnTo>
                  <a:lnTo>
                    <a:pt x="43" y="0"/>
                  </a:lnTo>
                  <a:lnTo>
                    <a:pt x="35" y="110"/>
                  </a:lnTo>
                  <a:lnTo>
                    <a:pt x="0" y="507"/>
                  </a:lnTo>
                  <a:lnTo>
                    <a:pt x="442" y="53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8" name="Freeform 123"/>
            <p:cNvSpPr>
              <a:spLocks/>
            </p:cNvSpPr>
            <p:nvPr/>
          </p:nvSpPr>
          <p:spPr bwMode="auto">
            <a:xfrm>
              <a:off x="3107" y="1417"/>
              <a:ext cx="1105" cy="550"/>
            </a:xfrm>
            <a:custGeom>
              <a:avLst/>
              <a:gdLst>
                <a:gd name="T0" fmla="*/ 1070 w 1105"/>
                <a:gd name="T1" fmla="*/ 481 h 550"/>
                <a:gd name="T2" fmla="*/ 1060 w 1105"/>
                <a:gd name="T3" fmla="*/ 460 h 550"/>
                <a:gd name="T4" fmla="*/ 1044 w 1105"/>
                <a:gd name="T5" fmla="*/ 419 h 550"/>
                <a:gd name="T6" fmla="*/ 1042 w 1105"/>
                <a:gd name="T7" fmla="*/ 366 h 550"/>
                <a:gd name="T8" fmla="*/ 1030 w 1105"/>
                <a:gd name="T9" fmla="*/ 334 h 550"/>
                <a:gd name="T10" fmla="*/ 1027 w 1105"/>
                <a:gd name="T11" fmla="*/ 295 h 550"/>
                <a:gd name="T12" fmla="*/ 1009 w 1105"/>
                <a:gd name="T13" fmla="*/ 266 h 550"/>
                <a:gd name="T14" fmla="*/ 1001 w 1105"/>
                <a:gd name="T15" fmla="*/ 231 h 550"/>
                <a:gd name="T16" fmla="*/ 980 w 1105"/>
                <a:gd name="T17" fmla="*/ 168 h 550"/>
                <a:gd name="T18" fmla="*/ 972 w 1105"/>
                <a:gd name="T19" fmla="*/ 129 h 550"/>
                <a:gd name="T20" fmla="*/ 950 w 1105"/>
                <a:gd name="T21" fmla="*/ 131 h 550"/>
                <a:gd name="T22" fmla="*/ 942 w 1105"/>
                <a:gd name="T23" fmla="*/ 111 h 550"/>
                <a:gd name="T24" fmla="*/ 938 w 1105"/>
                <a:gd name="T25" fmla="*/ 100 h 550"/>
                <a:gd name="T26" fmla="*/ 917 w 1105"/>
                <a:gd name="T27" fmla="*/ 88 h 550"/>
                <a:gd name="T28" fmla="*/ 880 w 1105"/>
                <a:gd name="T29" fmla="*/ 76 h 550"/>
                <a:gd name="T30" fmla="*/ 862 w 1105"/>
                <a:gd name="T31" fmla="*/ 66 h 550"/>
                <a:gd name="T32" fmla="*/ 843 w 1105"/>
                <a:gd name="T33" fmla="*/ 66 h 550"/>
                <a:gd name="T34" fmla="*/ 815 w 1105"/>
                <a:gd name="T35" fmla="*/ 70 h 550"/>
                <a:gd name="T36" fmla="*/ 780 w 1105"/>
                <a:gd name="T37" fmla="*/ 80 h 550"/>
                <a:gd name="T38" fmla="*/ 733 w 1105"/>
                <a:gd name="T39" fmla="*/ 47 h 550"/>
                <a:gd name="T40" fmla="*/ 716 w 1105"/>
                <a:gd name="T41" fmla="*/ 31 h 550"/>
                <a:gd name="T42" fmla="*/ 633 w 1105"/>
                <a:gd name="T43" fmla="*/ 37 h 550"/>
                <a:gd name="T44" fmla="*/ 309 w 1105"/>
                <a:gd name="T45" fmla="*/ 17 h 550"/>
                <a:gd name="T46" fmla="*/ 33 w 1105"/>
                <a:gd name="T47" fmla="*/ 0 h 550"/>
                <a:gd name="T48" fmla="*/ 0 w 1105"/>
                <a:gd name="T49" fmla="*/ 336 h 550"/>
                <a:gd name="T50" fmla="*/ 258 w 1105"/>
                <a:gd name="T51" fmla="*/ 362 h 550"/>
                <a:gd name="T52" fmla="*/ 248 w 1105"/>
                <a:gd name="T53" fmla="*/ 528 h 550"/>
                <a:gd name="T54" fmla="*/ 414 w 1105"/>
                <a:gd name="T55" fmla="*/ 536 h 550"/>
                <a:gd name="T56" fmla="*/ 731 w 1105"/>
                <a:gd name="T57" fmla="*/ 546 h 550"/>
                <a:gd name="T58" fmla="*/ 1075 w 1105"/>
                <a:gd name="T59" fmla="*/ 550 h 550"/>
                <a:gd name="T60" fmla="*/ 1105 w 1105"/>
                <a:gd name="T61" fmla="*/ 550 h 550"/>
                <a:gd name="T62" fmla="*/ 1091 w 1105"/>
                <a:gd name="T63" fmla="*/ 530 h 550"/>
                <a:gd name="T64" fmla="*/ 1070 w 1105"/>
                <a:gd name="T65" fmla="*/ 499 h 550"/>
                <a:gd name="T66" fmla="*/ 1070 w 1105"/>
                <a:gd name="T67" fmla="*/ 48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5" h="550">
                  <a:moveTo>
                    <a:pt x="1070" y="481"/>
                  </a:moveTo>
                  <a:lnTo>
                    <a:pt x="1060" y="460"/>
                  </a:lnTo>
                  <a:lnTo>
                    <a:pt x="1044" y="419"/>
                  </a:lnTo>
                  <a:lnTo>
                    <a:pt x="1042" y="366"/>
                  </a:lnTo>
                  <a:lnTo>
                    <a:pt x="1030" y="334"/>
                  </a:lnTo>
                  <a:lnTo>
                    <a:pt x="1027" y="295"/>
                  </a:lnTo>
                  <a:lnTo>
                    <a:pt x="1009" y="266"/>
                  </a:lnTo>
                  <a:lnTo>
                    <a:pt x="1001" y="231"/>
                  </a:lnTo>
                  <a:lnTo>
                    <a:pt x="980" y="168"/>
                  </a:lnTo>
                  <a:lnTo>
                    <a:pt x="972" y="129"/>
                  </a:lnTo>
                  <a:lnTo>
                    <a:pt x="950" y="131"/>
                  </a:lnTo>
                  <a:lnTo>
                    <a:pt x="942" y="111"/>
                  </a:lnTo>
                  <a:lnTo>
                    <a:pt x="938" y="100"/>
                  </a:lnTo>
                  <a:lnTo>
                    <a:pt x="917" y="88"/>
                  </a:lnTo>
                  <a:lnTo>
                    <a:pt x="880" y="76"/>
                  </a:lnTo>
                  <a:lnTo>
                    <a:pt x="862" y="66"/>
                  </a:lnTo>
                  <a:lnTo>
                    <a:pt x="843" y="66"/>
                  </a:lnTo>
                  <a:lnTo>
                    <a:pt x="815" y="70"/>
                  </a:lnTo>
                  <a:lnTo>
                    <a:pt x="780" y="80"/>
                  </a:lnTo>
                  <a:lnTo>
                    <a:pt x="733" y="47"/>
                  </a:lnTo>
                  <a:lnTo>
                    <a:pt x="716" y="31"/>
                  </a:lnTo>
                  <a:lnTo>
                    <a:pt x="633" y="37"/>
                  </a:lnTo>
                  <a:lnTo>
                    <a:pt x="309" y="17"/>
                  </a:lnTo>
                  <a:lnTo>
                    <a:pt x="33" y="0"/>
                  </a:lnTo>
                  <a:lnTo>
                    <a:pt x="0" y="336"/>
                  </a:lnTo>
                  <a:lnTo>
                    <a:pt x="258" y="362"/>
                  </a:lnTo>
                  <a:lnTo>
                    <a:pt x="248" y="528"/>
                  </a:lnTo>
                  <a:lnTo>
                    <a:pt x="414" y="536"/>
                  </a:lnTo>
                  <a:lnTo>
                    <a:pt x="731" y="546"/>
                  </a:lnTo>
                  <a:lnTo>
                    <a:pt x="1075" y="550"/>
                  </a:lnTo>
                  <a:lnTo>
                    <a:pt x="1105" y="550"/>
                  </a:lnTo>
                  <a:lnTo>
                    <a:pt x="1091" y="530"/>
                  </a:lnTo>
                  <a:lnTo>
                    <a:pt x="1070" y="499"/>
                  </a:lnTo>
                  <a:lnTo>
                    <a:pt x="1070" y="4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39" name="Freeform 124"/>
            <p:cNvSpPr>
              <a:spLocks/>
            </p:cNvSpPr>
            <p:nvPr/>
          </p:nvSpPr>
          <p:spPr bwMode="auto">
            <a:xfrm>
              <a:off x="7074" y="671"/>
              <a:ext cx="209" cy="458"/>
            </a:xfrm>
            <a:custGeom>
              <a:avLst/>
              <a:gdLst>
                <a:gd name="T0" fmla="*/ 48 w 209"/>
                <a:gd name="T1" fmla="*/ 118 h 458"/>
                <a:gd name="T2" fmla="*/ 48 w 209"/>
                <a:gd name="T3" fmla="*/ 153 h 458"/>
                <a:gd name="T4" fmla="*/ 17 w 209"/>
                <a:gd name="T5" fmla="*/ 192 h 458"/>
                <a:gd name="T6" fmla="*/ 0 w 209"/>
                <a:gd name="T7" fmla="*/ 198 h 458"/>
                <a:gd name="T8" fmla="*/ 0 w 209"/>
                <a:gd name="T9" fmla="*/ 202 h 458"/>
                <a:gd name="T10" fmla="*/ 7 w 209"/>
                <a:gd name="T11" fmla="*/ 215 h 458"/>
                <a:gd name="T12" fmla="*/ 7 w 209"/>
                <a:gd name="T13" fmla="*/ 284 h 458"/>
                <a:gd name="T14" fmla="*/ 2 w 209"/>
                <a:gd name="T15" fmla="*/ 356 h 458"/>
                <a:gd name="T16" fmla="*/ 0 w 209"/>
                <a:gd name="T17" fmla="*/ 392 h 458"/>
                <a:gd name="T18" fmla="*/ 7 w 209"/>
                <a:gd name="T19" fmla="*/ 403 h 458"/>
                <a:gd name="T20" fmla="*/ 5 w 209"/>
                <a:gd name="T21" fmla="*/ 441 h 458"/>
                <a:gd name="T22" fmla="*/ 2 w 209"/>
                <a:gd name="T23" fmla="*/ 452 h 458"/>
                <a:gd name="T24" fmla="*/ 7 w 209"/>
                <a:gd name="T25" fmla="*/ 458 h 458"/>
                <a:gd name="T26" fmla="*/ 46 w 209"/>
                <a:gd name="T27" fmla="*/ 448 h 458"/>
                <a:gd name="T28" fmla="*/ 152 w 209"/>
                <a:gd name="T29" fmla="*/ 421 h 458"/>
                <a:gd name="T30" fmla="*/ 166 w 209"/>
                <a:gd name="T31" fmla="*/ 399 h 458"/>
                <a:gd name="T32" fmla="*/ 197 w 209"/>
                <a:gd name="T33" fmla="*/ 384 h 458"/>
                <a:gd name="T34" fmla="*/ 201 w 209"/>
                <a:gd name="T35" fmla="*/ 378 h 458"/>
                <a:gd name="T36" fmla="*/ 209 w 209"/>
                <a:gd name="T37" fmla="*/ 356 h 458"/>
                <a:gd name="T38" fmla="*/ 189 w 209"/>
                <a:gd name="T39" fmla="*/ 349 h 458"/>
                <a:gd name="T40" fmla="*/ 185 w 209"/>
                <a:gd name="T41" fmla="*/ 323 h 458"/>
                <a:gd name="T42" fmla="*/ 154 w 209"/>
                <a:gd name="T43" fmla="*/ 315 h 458"/>
                <a:gd name="T44" fmla="*/ 150 w 209"/>
                <a:gd name="T45" fmla="*/ 290 h 458"/>
                <a:gd name="T46" fmla="*/ 60 w 209"/>
                <a:gd name="T47" fmla="*/ 0 h 458"/>
                <a:gd name="T48" fmla="*/ 58 w 209"/>
                <a:gd name="T49" fmla="*/ 0 h 458"/>
                <a:gd name="T50" fmla="*/ 52 w 209"/>
                <a:gd name="T51" fmla="*/ 14 h 458"/>
                <a:gd name="T52" fmla="*/ 45 w 209"/>
                <a:gd name="T53" fmla="*/ 8 h 458"/>
                <a:gd name="T54" fmla="*/ 41 w 209"/>
                <a:gd name="T55" fmla="*/ 2 h 458"/>
                <a:gd name="T56" fmla="*/ 31 w 209"/>
                <a:gd name="T57" fmla="*/ 14 h 458"/>
                <a:gd name="T58" fmla="*/ 29 w 209"/>
                <a:gd name="T59" fmla="*/ 30 h 458"/>
                <a:gd name="T60" fmla="*/ 33 w 209"/>
                <a:gd name="T61" fmla="*/ 94 h 458"/>
                <a:gd name="T62" fmla="*/ 48 w 209"/>
                <a:gd name="T63" fmla="*/ 11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458">
                  <a:moveTo>
                    <a:pt x="48" y="118"/>
                  </a:moveTo>
                  <a:lnTo>
                    <a:pt x="48" y="153"/>
                  </a:lnTo>
                  <a:lnTo>
                    <a:pt x="17" y="192"/>
                  </a:lnTo>
                  <a:lnTo>
                    <a:pt x="0" y="198"/>
                  </a:lnTo>
                  <a:lnTo>
                    <a:pt x="0" y="202"/>
                  </a:lnTo>
                  <a:lnTo>
                    <a:pt x="7" y="215"/>
                  </a:lnTo>
                  <a:lnTo>
                    <a:pt x="7" y="284"/>
                  </a:lnTo>
                  <a:lnTo>
                    <a:pt x="2" y="356"/>
                  </a:lnTo>
                  <a:lnTo>
                    <a:pt x="0" y="392"/>
                  </a:lnTo>
                  <a:lnTo>
                    <a:pt x="7" y="403"/>
                  </a:lnTo>
                  <a:lnTo>
                    <a:pt x="5" y="441"/>
                  </a:lnTo>
                  <a:lnTo>
                    <a:pt x="2" y="452"/>
                  </a:lnTo>
                  <a:lnTo>
                    <a:pt x="7" y="458"/>
                  </a:lnTo>
                  <a:lnTo>
                    <a:pt x="46" y="448"/>
                  </a:lnTo>
                  <a:lnTo>
                    <a:pt x="152" y="421"/>
                  </a:lnTo>
                  <a:lnTo>
                    <a:pt x="166" y="399"/>
                  </a:lnTo>
                  <a:lnTo>
                    <a:pt x="197" y="384"/>
                  </a:lnTo>
                  <a:lnTo>
                    <a:pt x="201" y="378"/>
                  </a:lnTo>
                  <a:lnTo>
                    <a:pt x="209" y="356"/>
                  </a:lnTo>
                  <a:lnTo>
                    <a:pt x="189" y="349"/>
                  </a:lnTo>
                  <a:lnTo>
                    <a:pt x="185" y="323"/>
                  </a:lnTo>
                  <a:lnTo>
                    <a:pt x="154" y="315"/>
                  </a:lnTo>
                  <a:lnTo>
                    <a:pt x="150" y="290"/>
                  </a:lnTo>
                  <a:lnTo>
                    <a:pt x="60" y="0"/>
                  </a:lnTo>
                  <a:lnTo>
                    <a:pt x="58" y="0"/>
                  </a:lnTo>
                  <a:lnTo>
                    <a:pt x="52" y="14"/>
                  </a:lnTo>
                  <a:lnTo>
                    <a:pt x="45" y="8"/>
                  </a:lnTo>
                  <a:lnTo>
                    <a:pt x="41" y="2"/>
                  </a:lnTo>
                  <a:lnTo>
                    <a:pt x="31" y="14"/>
                  </a:lnTo>
                  <a:lnTo>
                    <a:pt x="29" y="30"/>
                  </a:lnTo>
                  <a:lnTo>
                    <a:pt x="33" y="94"/>
                  </a:lnTo>
                  <a:lnTo>
                    <a:pt x="48" y="118"/>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0" name="Freeform 125"/>
            <p:cNvSpPr>
              <a:spLocks/>
            </p:cNvSpPr>
            <p:nvPr/>
          </p:nvSpPr>
          <p:spPr bwMode="auto">
            <a:xfrm>
              <a:off x="6819" y="1434"/>
              <a:ext cx="180" cy="417"/>
            </a:xfrm>
            <a:custGeom>
              <a:avLst/>
              <a:gdLst>
                <a:gd name="T0" fmla="*/ 174 w 180"/>
                <a:gd name="T1" fmla="*/ 157 h 417"/>
                <a:gd name="T2" fmla="*/ 163 w 180"/>
                <a:gd name="T3" fmla="*/ 134 h 417"/>
                <a:gd name="T4" fmla="*/ 157 w 180"/>
                <a:gd name="T5" fmla="*/ 139 h 417"/>
                <a:gd name="T6" fmla="*/ 133 w 180"/>
                <a:gd name="T7" fmla="*/ 141 h 417"/>
                <a:gd name="T8" fmla="*/ 125 w 180"/>
                <a:gd name="T9" fmla="*/ 135 h 417"/>
                <a:gd name="T10" fmla="*/ 153 w 180"/>
                <a:gd name="T11" fmla="*/ 110 h 417"/>
                <a:gd name="T12" fmla="*/ 149 w 180"/>
                <a:gd name="T13" fmla="*/ 77 h 417"/>
                <a:gd name="T14" fmla="*/ 153 w 180"/>
                <a:gd name="T15" fmla="*/ 55 h 417"/>
                <a:gd name="T16" fmla="*/ 153 w 180"/>
                <a:gd name="T17" fmla="*/ 43 h 417"/>
                <a:gd name="T18" fmla="*/ 135 w 180"/>
                <a:gd name="T19" fmla="*/ 36 h 417"/>
                <a:gd name="T20" fmla="*/ 84 w 180"/>
                <a:gd name="T21" fmla="*/ 20 h 417"/>
                <a:gd name="T22" fmla="*/ 43 w 180"/>
                <a:gd name="T23" fmla="*/ 0 h 417"/>
                <a:gd name="T24" fmla="*/ 26 w 180"/>
                <a:gd name="T25" fmla="*/ 24 h 417"/>
                <a:gd name="T26" fmla="*/ 26 w 180"/>
                <a:gd name="T27" fmla="*/ 47 h 417"/>
                <a:gd name="T28" fmla="*/ 10 w 180"/>
                <a:gd name="T29" fmla="*/ 71 h 417"/>
                <a:gd name="T30" fmla="*/ 8 w 180"/>
                <a:gd name="T31" fmla="*/ 79 h 417"/>
                <a:gd name="T32" fmla="*/ 20 w 180"/>
                <a:gd name="T33" fmla="*/ 88 h 417"/>
                <a:gd name="T34" fmla="*/ 18 w 180"/>
                <a:gd name="T35" fmla="*/ 114 h 417"/>
                <a:gd name="T36" fmla="*/ 0 w 180"/>
                <a:gd name="T37" fmla="*/ 124 h 417"/>
                <a:gd name="T38" fmla="*/ 6 w 180"/>
                <a:gd name="T39" fmla="*/ 137 h 417"/>
                <a:gd name="T40" fmla="*/ 6 w 180"/>
                <a:gd name="T41" fmla="*/ 143 h 417"/>
                <a:gd name="T42" fmla="*/ 26 w 180"/>
                <a:gd name="T43" fmla="*/ 145 h 417"/>
                <a:gd name="T44" fmla="*/ 35 w 180"/>
                <a:gd name="T45" fmla="*/ 167 h 417"/>
                <a:gd name="T46" fmla="*/ 82 w 180"/>
                <a:gd name="T47" fmla="*/ 200 h 417"/>
                <a:gd name="T48" fmla="*/ 82 w 180"/>
                <a:gd name="T49" fmla="*/ 212 h 417"/>
                <a:gd name="T50" fmla="*/ 57 w 180"/>
                <a:gd name="T51" fmla="*/ 237 h 417"/>
                <a:gd name="T52" fmla="*/ 43 w 180"/>
                <a:gd name="T53" fmla="*/ 257 h 417"/>
                <a:gd name="T54" fmla="*/ 30 w 180"/>
                <a:gd name="T55" fmla="*/ 278 h 417"/>
                <a:gd name="T56" fmla="*/ 10 w 180"/>
                <a:gd name="T57" fmla="*/ 288 h 417"/>
                <a:gd name="T58" fmla="*/ 8 w 180"/>
                <a:gd name="T59" fmla="*/ 300 h 417"/>
                <a:gd name="T60" fmla="*/ 4 w 180"/>
                <a:gd name="T61" fmla="*/ 317 h 417"/>
                <a:gd name="T62" fmla="*/ 10 w 180"/>
                <a:gd name="T63" fmla="*/ 333 h 417"/>
                <a:gd name="T64" fmla="*/ 35 w 180"/>
                <a:gd name="T65" fmla="*/ 355 h 417"/>
                <a:gd name="T66" fmla="*/ 71 w 180"/>
                <a:gd name="T67" fmla="*/ 372 h 417"/>
                <a:gd name="T68" fmla="*/ 104 w 180"/>
                <a:gd name="T69" fmla="*/ 376 h 417"/>
                <a:gd name="T70" fmla="*/ 106 w 180"/>
                <a:gd name="T71" fmla="*/ 392 h 417"/>
                <a:gd name="T72" fmla="*/ 100 w 180"/>
                <a:gd name="T73" fmla="*/ 400 h 417"/>
                <a:gd name="T74" fmla="*/ 102 w 180"/>
                <a:gd name="T75" fmla="*/ 417 h 417"/>
                <a:gd name="T76" fmla="*/ 104 w 180"/>
                <a:gd name="T77" fmla="*/ 417 h 417"/>
                <a:gd name="T78" fmla="*/ 120 w 180"/>
                <a:gd name="T79" fmla="*/ 400 h 417"/>
                <a:gd name="T80" fmla="*/ 125 w 180"/>
                <a:gd name="T81" fmla="*/ 362 h 417"/>
                <a:gd name="T82" fmla="*/ 147 w 180"/>
                <a:gd name="T83" fmla="*/ 331 h 417"/>
                <a:gd name="T84" fmla="*/ 170 w 180"/>
                <a:gd name="T85" fmla="*/ 280 h 417"/>
                <a:gd name="T86" fmla="*/ 180 w 180"/>
                <a:gd name="T87" fmla="*/ 239 h 417"/>
                <a:gd name="T88" fmla="*/ 174 w 180"/>
                <a:gd name="T89" fmla="*/ 229 h 417"/>
                <a:gd name="T90" fmla="*/ 174 w 180"/>
                <a:gd name="T91" fmla="*/ 15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417">
                  <a:moveTo>
                    <a:pt x="174" y="157"/>
                  </a:moveTo>
                  <a:lnTo>
                    <a:pt x="163" y="134"/>
                  </a:lnTo>
                  <a:lnTo>
                    <a:pt x="157" y="139"/>
                  </a:lnTo>
                  <a:lnTo>
                    <a:pt x="133" y="141"/>
                  </a:lnTo>
                  <a:lnTo>
                    <a:pt x="125" y="135"/>
                  </a:lnTo>
                  <a:lnTo>
                    <a:pt x="153" y="110"/>
                  </a:lnTo>
                  <a:lnTo>
                    <a:pt x="149" y="77"/>
                  </a:lnTo>
                  <a:lnTo>
                    <a:pt x="153" y="55"/>
                  </a:lnTo>
                  <a:lnTo>
                    <a:pt x="153" y="43"/>
                  </a:lnTo>
                  <a:lnTo>
                    <a:pt x="135" y="36"/>
                  </a:lnTo>
                  <a:lnTo>
                    <a:pt x="84" y="20"/>
                  </a:lnTo>
                  <a:lnTo>
                    <a:pt x="43" y="0"/>
                  </a:lnTo>
                  <a:lnTo>
                    <a:pt x="26" y="24"/>
                  </a:lnTo>
                  <a:lnTo>
                    <a:pt x="26" y="47"/>
                  </a:lnTo>
                  <a:lnTo>
                    <a:pt x="10" y="71"/>
                  </a:lnTo>
                  <a:lnTo>
                    <a:pt x="8" y="79"/>
                  </a:lnTo>
                  <a:lnTo>
                    <a:pt x="20" y="88"/>
                  </a:lnTo>
                  <a:lnTo>
                    <a:pt x="18" y="114"/>
                  </a:lnTo>
                  <a:lnTo>
                    <a:pt x="0" y="124"/>
                  </a:lnTo>
                  <a:lnTo>
                    <a:pt x="6" y="137"/>
                  </a:lnTo>
                  <a:lnTo>
                    <a:pt x="6" y="143"/>
                  </a:lnTo>
                  <a:lnTo>
                    <a:pt x="26" y="145"/>
                  </a:lnTo>
                  <a:lnTo>
                    <a:pt x="35" y="167"/>
                  </a:lnTo>
                  <a:lnTo>
                    <a:pt x="82" y="200"/>
                  </a:lnTo>
                  <a:lnTo>
                    <a:pt x="82" y="212"/>
                  </a:lnTo>
                  <a:lnTo>
                    <a:pt x="57" y="237"/>
                  </a:lnTo>
                  <a:lnTo>
                    <a:pt x="43" y="257"/>
                  </a:lnTo>
                  <a:lnTo>
                    <a:pt x="30" y="278"/>
                  </a:lnTo>
                  <a:lnTo>
                    <a:pt x="10" y="288"/>
                  </a:lnTo>
                  <a:lnTo>
                    <a:pt x="8" y="300"/>
                  </a:lnTo>
                  <a:lnTo>
                    <a:pt x="4" y="317"/>
                  </a:lnTo>
                  <a:lnTo>
                    <a:pt x="10" y="333"/>
                  </a:lnTo>
                  <a:lnTo>
                    <a:pt x="35" y="355"/>
                  </a:lnTo>
                  <a:lnTo>
                    <a:pt x="71" y="372"/>
                  </a:lnTo>
                  <a:lnTo>
                    <a:pt x="104" y="376"/>
                  </a:lnTo>
                  <a:lnTo>
                    <a:pt x="106" y="392"/>
                  </a:lnTo>
                  <a:lnTo>
                    <a:pt x="100" y="400"/>
                  </a:lnTo>
                  <a:lnTo>
                    <a:pt x="102" y="417"/>
                  </a:lnTo>
                  <a:lnTo>
                    <a:pt x="104" y="417"/>
                  </a:lnTo>
                  <a:lnTo>
                    <a:pt x="120" y="400"/>
                  </a:lnTo>
                  <a:lnTo>
                    <a:pt x="125" y="362"/>
                  </a:lnTo>
                  <a:lnTo>
                    <a:pt x="147" y="331"/>
                  </a:lnTo>
                  <a:lnTo>
                    <a:pt x="170" y="280"/>
                  </a:lnTo>
                  <a:lnTo>
                    <a:pt x="180" y="239"/>
                  </a:lnTo>
                  <a:lnTo>
                    <a:pt x="174" y="229"/>
                  </a:lnTo>
                  <a:lnTo>
                    <a:pt x="174"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1" name="Freeform 126"/>
            <p:cNvSpPr>
              <a:spLocks/>
            </p:cNvSpPr>
            <p:nvPr/>
          </p:nvSpPr>
          <p:spPr bwMode="auto">
            <a:xfrm>
              <a:off x="2234" y="2380"/>
              <a:ext cx="939" cy="978"/>
            </a:xfrm>
            <a:custGeom>
              <a:avLst/>
              <a:gdLst>
                <a:gd name="T0" fmla="*/ 346 w 939"/>
                <a:gd name="T1" fmla="*/ 886 h 978"/>
                <a:gd name="T2" fmla="*/ 648 w 939"/>
                <a:gd name="T3" fmla="*/ 916 h 978"/>
                <a:gd name="T4" fmla="*/ 867 w 939"/>
                <a:gd name="T5" fmla="*/ 929 h 978"/>
                <a:gd name="T6" fmla="*/ 925 w 939"/>
                <a:gd name="T7" fmla="*/ 164 h 978"/>
                <a:gd name="T8" fmla="*/ 937 w 939"/>
                <a:gd name="T9" fmla="*/ 164 h 978"/>
                <a:gd name="T10" fmla="*/ 939 w 939"/>
                <a:gd name="T11" fmla="*/ 86 h 978"/>
                <a:gd name="T12" fmla="*/ 691 w 939"/>
                <a:gd name="T13" fmla="*/ 64 h 978"/>
                <a:gd name="T14" fmla="*/ 397 w 939"/>
                <a:gd name="T15" fmla="*/ 29 h 978"/>
                <a:gd name="T16" fmla="*/ 135 w 939"/>
                <a:gd name="T17" fmla="*/ 0 h 978"/>
                <a:gd name="T18" fmla="*/ 100 w 939"/>
                <a:gd name="T19" fmla="*/ 238 h 978"/>
                <a:gd name="T20" fmla="*/ 45 w 939"/>
                <a:gd name="T21" fmla="*/ 655 h 978"/>
                <a:gd name="T22" fmla="*/ 0 w 939"/>
                <a:gd name="T23" fmla="*/ 962 h 978"/>
                <a:gd name="T24" fmla="*/ 118 w 939"/>
                <a:gd name="T25" fmla="*/ 978 h 978"/>
                <a:gd name="T26" fmla="*/ 127 w 939"/>
                <a:gd name="T27" fmla="*/ 902 h 978"/>
                <a:gd name="T28" fmla="*/ 260 w 939"/>
                <a:gd name="T29" fmla="*/ 923 h 978"/>
                <a:gd name="T30" fmla="*/ 352 w 939"/>
                <a:gd name="T31" fmla="*/ 935 h 978"/>
                <a:gd name="T32" fmla="*/ 346 w 939"/>
                <a:gd name="T33" fmla="*/ 886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9" h="978">
                  <a:moveTo>
                    <a:pt x="346" y="886"/>
                  </a:moveTo>
                  <a:lnTo>
                    <a:pt x="648" y="916"/>
                  </a:lnTo>
                  <a:lnTo>
                    <a:pt x="867" y="929"/>
                  </a:lnTo>
                  <a:lnTo>
                    <a:pt x="925" y="164"/>
                  </a:lnTo>
                  <a:lnTo>
                    <a:pt x="937" y="164"/>
                  </a:lnTo>
                  <a:lnTo>
                    <a:pt x="939" y="86"/>
                  </a:lnTo>
                  <a:lnTo>
                    <a:pt x="691" y="64"/>
                  </a:lnTo>
                  <a:lnTo>
                    <a:pt x="397" y="29"/>
                  </a:lnTo>
                  <a:lnTo>
                    <a:pt x="135" y="0"/>
                  </a:lnTo>
                  <a:lnTo>
                    <a:pt x="100" y="238"/>
                  </a:lnTo>
                  <a:lnTo>
                    <a:pt x="45" y="655"/>
                  </a:lnTo>
                  <a:lnTo>
                    <a:pt x="0" y="962"/>
                  </a:lnTo>
                  <a:lnTo>
                    <a:pt x="118" y="978"/>
                  </a:lnTo>
                  <a:lnTo>
                    <a:pt x="127" y="902"/>
                  </a:lnTo>
                  <a:lnTo>
                    <a:pt x="260" y="923"/>
                  </a:lnTo>
                  <a:lnTo>
                    <a:pt x="352" y="935"/>
                  </a:lnTo>
                  <a:lnTo>
                    <a:pt x="346" y="886"/>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2" name="Freeform 127"/>
            <p:cNvSpPr>
              <a:spLocks/>
            </p:cNvSpPr>
            <p:nvPr/>
          </p:nvSpPr>
          <p:spPr bwMode="auto">
            <a:xfrm>
              <a:off x="988" y="1254"/>
              <a:ext cx="857" cy="1325"/>
            </a:xfrm>
            <a:custGeom>
              <a:avLst/>
              <a:gdLst>
                <a:gd name="T0" fmla="*/ 583 w 857"/>
                <a:gd name="T1" fmla="*/ 1137 h 1325"/>
                <a:gd name="T2" fmla="*/ 591 w 857"/>
                <a:gd name="T3" fmla="*/ 1132 h 1325"/>
                <a:gd name="T4" fmla="*/ 606 w 857"/>
                <a:gd name="T5" fmla="*/ 1130 h 1325"/>
                <a:gd name="T6" fmla="*/ 618 w 857"/>
                <a:gd name="T7" fmla="*/ 1139 h 1325"/>
                <a:gd name="T8" fmla="*/ 640 w 857"/>
                <a:gd name="T9" fmla="*/ 1143 h 1325"/>
                <a:gd name="T10" fmla="*/ 650 w 857"/>
                <a:gd name="T11" fmla="*/ 1163 h 1325"/>
                <a:gd name="T12" fmla="*/ 659 w 857"/>
                <a:gd name="T13" fmla="*/ 1165 h 1325"/>
                <a:gd name="T14" fmla="*/ 671 w 857"/>
                <a:gd name="T15" fmla="*/ 1141 h 1325"/>
                <a:gd name="T16" fmla="*/ 691 w 857"/>
                <a:gd name="T17" fmla="*/ 1014 h 1325"/>
                <a:gd name="T18" fmla="*/ 708 w 857"/>
                <a:gd name="T19" fmla="*/ 928 h 1325"/>
                <a:gd name="T20" fmla="*/ 734 w 857"/>
                <a:gd name="T21" fmla="*/ 805 h 1325"/>
                <a:gd name="T22" fmla="*/ 775 w 857"/>
                <a:gd name="T23" fmla="*/ 572 h 1325"/>
                <a:gd name="T24" fmla="*/ 857 w 857"/>
                <a:gd name="T25" fmla="*/ 159 h 1325"/>
                <a:gd name="T26" fmla="*/ 657 w 857"/>
                <a:gd name="T27" fmla="*/ 120 h 1325"/>
                <a:gd name="T28" fmla="*/ 354 w 857"/>
                <a:gd name="T29" fmla="*/ 53 h 1325"/>
                <a:gd name="T30" fmla="*/ 127 w 857"/>
                <a:gd name="T31" fmla="*/ 0 h 1325"/>
                <a:gd name="T32" fmla="*/ 67 w 857"/>
                <a:gd name="T33" fmla="*/ 241 h 1325"/>
                <a:gd name="T34" fmla="*/ 0 w 857"/>
                <a:gd name="T35" fmla="*/ 496 h 1325"/>
                <a:gd name="T36" fmla="*/ 96 w 857"/>
                <a:gd name="T37" fmla="*/ 644 h 1325"/>
                <a:gd name="T38" fmla="*/ 425 w 857"/>
                <a:gd name="T39" fmla="*/ 1130 h 1325"/>
                <a:gd name="T40" fmla="*/ 554 w 857"/>
                <a:gd name="T41" fmla="*/ 1325 h 1325"/>
                <a:gd name="T42" fmla="*/ 560 w 857"/>
                <a:gd name="T43" fmla="*/ 1315 h 1325"/>
                <a:gd name="T44" fmla="*/ 563 w 857"/>
                <a:gd name="T45" fmla="*/ 1220 h 1325"/>
                <a:gd name="T46" fmla="*/ 565 w 857"/>
                <a:gd name="T47" fmla="*/ 1208 h 1325"/>
                <a:gd name="T48" fmla="*/ 567 w 857"/>
                <a:gd name="T49" fmla="*/ 1149 h 1325"/>
                <a:gd name="T50" fmla="*/ 583 w 857"/>
                <a:gd name="T51" fmla="*/ 1137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7" h="1325">
                  <a:moveTo>
                    <a:pt x="583" y="1137"/>
                  </a:moveTo>
                  <a:lnTo>
                    <a:pt x="591" y="1132"/>
                  </a:lnTo>
                  <a:lnTo>
                    <a:pt x="606" y="1130"/>
                  </a:lnTo>
                  <a:lnTo>
                    <a:pt x="618" y="1139"/>
                  </a:lnTo>
                  <a:lnTo>
                    <a:pt x="640" y="1143"/>
                  </a:lnTo>
                  <a:lnTo>
                    <a:pt x="650" y="1163"/>
                  </a:lnTo>
                  <a:lnTo>
                    <a:pt x="659" y="1165"/>
                  </a:lnTo>
                  <a:lnTo>
                    <a:pt x="671" y="1141"/>
                  </a:lnTo>
                  <a:lnTo>
                    <a:pt x="691" y="1014"/>
                  </a:lnTo>
                  <a:lnTo>
                    <a:pt x="708" y="928"/>
                  </a:lnTo>
                  <a:lnTo>
                    <a:pt x="734" y="805"/>
                  </a:lnTo>
                  <a:lnTo>
                    <a:pt x="775" y="572"/>
                  </a:lnTo>
                  <a:lnTo>
                    <a:pt x="857" y="159"/>
                  </a:lnTo>
                  <a:lnTo>
                    <a:pt x="657" y="120"/>
                  </a:lnTo>
                  <a:lnTo>
                    <a:pt x="354" y="53"/>
                  </a:lnTo>
                  <a:lnTo>
                    <a:pt x="127" y="0"/>
                  </a:lnTo>
                  <a:lnTo>
                    <a:pt x="67" y="241"/>
                  </a:lnTo>
                  <a:lnTo>
                    <a:pt x="0" y="496"/>
                  </a:lnTo>
                  <a:lnTo>
                    <a:pt x="96" y="644"/>
                  </a:lnTo>
                  <a:lnTo>
                    <a:pt x="425" y="1130"/>
                  </a:lnTo>
                  <a:lnTo>
                    <a:pt x="554" y="1325"/>
                  </a:lnTo>
                  <a:lnTo>
                    <a:pt x="560" y="1315"/>
                  </a:lnTo>
                  <a:lnTo>
                    <a:pt x="563" y="1220"/>
                  </a:lnTo>
                  <a:lnTo>
                    <a:pt x="565" y="1208"/>
                  </a:lnTo>
                  <a:lnTo>
                    <a:pt x="567" y="1149"/>
                  </a:lnTo>
                  <a:lnTo>
                    <a:pt x="583" y="1137"/>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3" name="Freeform 128"/>
            <p:cNvSpPr>
              <a:spLocks/>
            </p:cNvSpPr>
            <p:nvPr/>
          </p:nvSpPr>
          <p:spPr bwMode="auto">
            <a:xfrm>
              <a:off x="6209" y="783"/>
              <a:ext cx="984" cy="757"/>
            </a:xfrm>
            <a:custGeom>
              <a:avLst/>
              <a:gdLst>
                <a:gd name="T0" fmla="*/ 843 w 984"/>
                <a:gd name="T1" fmla="*/ 689 h 757"/>
                <a:gd name="T2" fmla="*/ 825 w 984"/>
                <a:gd name="T3" fmla="*/ 689 h 757"/>
                <a:gd name="T4" fmla="*/ 794 w 984"/>
                <a:gd name="T5" fmla="*/ 720 h 757"/>
                <a:gd name="T6" fmla="*/ 778 w 984"/>
                <a:gd name="T7" fmla="*/ 708 h 757"/>
                <a:gd name="T8" fmla="*/ 788 w 984"/>
                <a:gd name="T9" fmla="*/ 689 h 757"/>
                <a:gd name="T10" fmla="*/ 780 w 984"/>
                <a:gd name="T11" fmla="*/ 648 h 757"/>
                <a:gd name="T12" fmla="*/ 765 w 984"/>
                <a:gd name="T13" fmla="*/ 501 h 757"/>
                <a:gd name="T14" fmla="*/ 763 w 984"/>
                <a:gd name="T15" fmla="*/ 372 h 757"/>
                <a:gd name="T16" fmla="*/ 741 w 984"/>
                <a:gd name="T17" fmla="*/ 248 h 757"/>
                <a:gd name="T18" fmla="*/ 720 w 984"/>
                <a:gd name="T19" fmla="*/ 209 h 757"/>
                <a:gd name="T20" fmla="*/ 692 w 984"/>
                <a:gd name="T21" fmla="*/ 158 h 757"/>
                <a:gd name="T22" fmla="*/ 694 w 984"/>
                <a:gd name="T23" fmla="*/ 86 h 757"/>
                <a:gd name="T24" fmla="*/ 671 w 984"/>
                <a:gd name="T25" fmla="*/ 0 h 757"/>
                <a:gd name="T26" fmla="*/ 581 w 984"/>
                <a:gd name="T27" fmla="*/ 29 h 757"/>
                <a:gd name="T28" fmla="*/ 512 w 984"/>
                <a:gd name="T29" fmla="*/ 37 h 757"/>
                <a:gd name="T30" fmla="*/ 471 w 984"/>
                <a:gd name="T31" fmla="*/ 60 h 757"/>
                <a:gd name="T32" fmla="*/ 434 w 984"/>
                <a:gd name="T33" fmla="*/ 107 h 757"/>
                <a:gd name="T34" fmla="*/ 399 w 984"/>
                <a:gd name="T35" fmla="*/ 164 h 757"/>
                <a:gd name="T36" fmla="*/ 350 w 984"/>
                <a:gd name="T37" fmla="*/ 213 h 757"/>
                <a:gd name="T38" fmla="*/ 356 w 984"/>
                <a:gd name="T39" fmla="*/ 239 h 757"/>
                <a:gd name="T40" fmla="*/ 385 w 984"/>
                <a:gd name="T41" fmla="*/ 244 h 757"/>
                <a:gd name="T42" fmla="*/ 377 w 984"/>
                <a:gd name="T43" fmla="*/ 276 h 757"/>
                <a:gd name="T44" fmla="*/ 391 w 984"/>
                <a:gd name="T45" fmla="*/ 303 h 757"/>
                <a:gd name="T46" fmla="*/ 372 w 984"/>
                <a:gd name="T47" fmla="*/ 334 h 757"/>
                <a:gd name="T48" fmla="*/ 344 w 984"/>
                <a:gd name="T49" fmla="*/ 348 h 757"/>
                <a:gd name="T50" fmla="*/ 313 w 984"/>
                <a:gd name="T51" fmla="*/ 387 h 757"/>
                <a:gd name="T52" fmla="*/ 252 w 984"/>
                <a:gd name="T53" fmla="*/ 401 h 757"/>
                <a:gd name="T54" fmla="*/ 221 w 984"/>
                <a:gd name="T55" fmla="*/ 409 h 757"/>
                <a:gd name="T56" fmla="*/ 158 w 984"/>
                <a:gd name="T57" fmla="*/ 401 h 757"/>
                <a:gd name="T58" fmla="*/ 102 w 984"/>
                <a:gd name="T59" fmla="*/ 415 h 757"/>
                <a:gd name="T60" fmla="*/ 49 w 984"/>
                <a:gd name="T61" fmla="*/ 438 h 757"/>
                <a:gd name="T62" fmla="*/ 76 w 984"/>
                <a:gd name="T63" fmla="*/ 483 h 757"/>
                <a:gd name="T64" fmla="*/ 88 w 984"/>
                <a:gd name="T65" fmla="*/ 520 h 757"/>
                <a:gd name="T66" fmla="*/ 63 w 984"/>
                <a:gd name="T67" fmla="*/ 550 h 757"/>
                <a:gd name="T68" fmla="*/ 43 w 984"/>
                <a:gd name="T69" fmla="*/ 577 h 757"/>
                <a:gd name="T70" fmla="*/ 21 w 984"/>
                <a:gd name="T71" fmla="*/ 599 h 757"/>
                <a:gd name="T72" fmla="*/ 0 w 984"/>
                <a:gd name="T73" fmla="*/ 614 h 757"/>
                <a:gd name="T74" fmla="*/ 248 w 984"/>
                <a:gd name="T75" fmla="*/ 614 h 757"/>
                <a:gd name="T76" fmla="*/ 569 w 984"/>
                <a:gd name="T77" fmla="*/ 569 h 757"/>
                <a:gd name="T78" fmla="*/ 612 w 984"/>
                <a:gd name="T79" fmla="*/ 620 h 757"/>
                <a:gd name="T80" fmla="*/ 647 w 984"/>
                <a:gd name="T81" fmla="*/ 634 h 757"/>
                <a:gd name="T82" fmla="*/ 698 w 984"/>
                <a:gd name="T83" fmla="*/ 657 h 757"/>
                <a:gd name="T84" fmla="*/ 775 w 984"/>
                <a:gd name="T85" fmla="*/ 687 h 757"/>
                <a:gd name="T86" fmla="*/ 773 w 984"/>
                <a:gd name="T87" fmla="*/ 728 h 757"/>
                <a:gd name="T88" fmla="*/ 780 w 984"/>
                <a:gd name="T89" fmla="*/ 757 h 757"/>
                <a:gd name="T90" fmla="*/ 857 w 984"/>
                <a:gd name="T91" fmla="*/ 734 h 757"/>
                <a:gd name="T92" fmla="*/ 962 w 984"/>
                <a:gd name="T93" fmla="*/ 663 h 757"/>
                <a:gd name="T94" fmla="*/ 958 w 984"/>
                <a:gd name="T95" fmla="*/ 628 h 757"/>
                <a:gd name="T96" fmla="*/ 925 w 984"/>
                <a:gd name="T97" fmla="*/ 65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4" h="757">
                  <a:moveTo>
                    <a:pt x="863" y="691"/>
                  </a:moveTo>
                  <a:lnTo>
                    <a:pt x="843" y="689"/>
                  </a:lnTo>
                  <a:lnTo>
                    <a:pt x="831" y="685"/>
                  </a:lnTo>
                  <a:lnTo>
                    <a:pt x="825" y="689"/>
                  </a:lnTo>
                  <a:lnTo>
                    <a:pt x="808" y="708"/>
                  </a:lnTo>
                  <a:lnTo>
                    <a:pt x="794" y="720"/>
                  </a:lnTo>
                  <a:lnTo>
                    <a:pt x="780" y="722"/>
                  </a:lnTo>
                  <a:lnTo>
                    <a:pt x="778" y="708"/>
                  </a:lnTo>
                  <a:lnTo>
                    <a:pt x="792" y="694"/>
                  </a:lnTo>
                  <a:lnTo>
                    <a:pt x="788" y="689"/>
                  </a:lnTo>
                  <a:lnTo>
                    <a:pt x="773" y="667"/>
                  </a:lnTo>
                  <a:lnTo>
                    <a:pt x="780" y="648"/>
                  </a:lnTo>
                  <a:lnTo>
                    <a:pt x="780" y="585"/>
                  </a:lnTo>
                  <a:lnTo>
                    <a:pt x="765" y="501"/>
                  </a:lnTo>
                  <a:lnTo>
                    <a:pt x="757" y="458"/>
                  </a:lnTo>
                  <a:lnTo>
                    <a:pt x="763" y="372"/>
                  </a:lnTo>
                  <a:lnTo>
                    <a:pt x="763" y="327"/>
                  </a:lnTo>
                  <a:lnTo>
                    <a:pt x="741" y="248"/>
                  </a:lnTo>
                  <a:lnTo>
                    <a:pt x="712" y="235"/>
                  </a:lnTo>
                  <a:lnTo>
                    <a:pt x="720" y="209"/>
                  </a:lnTo>
                  <a:lnTo>
                    <a:pt x="714" y="193"/>
                  </a:lnTo>
                  <a:lnTo>
                    <a:pt x="692" y="158"/>
                  </a:lnTo>
                  <a:lnTo>
                    <a:pt x="700" y="125"/>
                  </a:lnTo>
                  <a:lnTo>
                    <a:pt x="694" y="86"/>
                  </a:lnTo>
                  <a:lnTo>
                    <a:pt x="675" y="37"/>
                  </a:lnTo>
                  <a:lnTo>
                    <a:pt x="671" y="0"/>
                  </a:lnTo>
                  <a:lnTo>
                    <a:pt x="616" y="17"/>
                  </a:lnTo>
                  <a:lnTo>
                    <a:pt x="581" y="29"/>
                  </a:lnTo>
                  <a:lnTo>
                    <a:pt x="555" y="27"/>
                  </a:lnTo>
                  <a:lnTo>
                    <a:pt x="512" y="37"/>
                  </a:lnTo>
                  <a:lnTo>
                    <a:pt x="489" y="47"/>
                  </a:lnTo>
                  <a:lnTo>
                    <a:pt x="471" y="60"/>
                  </a:lnTo>
                  <a:lnTo>
                    <a:pt x="454" y="78"/>
                  </a:lnTo>
                  <a:lnTo>
                    <a:pt x="434" y="107"/>
                  </a:lnTo>
                  <a:lnTo>
                    <a:pt x="411" y="143"/>
                  </a:lnTo>
                  <a:lnTo>
                    <a:pt x="399" y="164"/>
                  </a:lnTo>
                  <a:lnTo>
                    <a:pt x="395" y="172"/>
                  </a:lnTo>
                  <a:lnTo>
                    <a:pt x="350" y="213"/>
                  </a:lnTo>
                  <a:lnTo>
                    <a:pt x="350" y="233"/>
                  </a:lnTo>
                  <a:lnTo>
                    <a:pt x="356" y="239"/>
                  </a:lnTo>
                  <a:lnTo>
                    <a:pt x="370" y="244"/>
                  </a:lnTo>
                  <a:lnTo>
                    <a:pt x="385" y="244"/>
                  </a:lnTo>
                  <a:lnTo>
                    <a:pt x="385" y="260"/>
                  </a:lnTo>
                  <a:lnTo>
                    <a:pt x="377" y="276"/>
                  </a:lnTo>
                  <a:lnTo>
                    <a:pt x="379" y="287"/>
                  </a:lnTo>
                  <a:lnTo>
                    <a:pt x="391" y="303"/>
                  </a:lnTo>
                  <a:lnTo>
                    <a:pt x="389" y="325"/>
                  </a:lnTo>
                  <a:lnTo>
                    <a:pt x="372" y="334"/>
                  </a:lnTo>
                  <a:lnTo>
                    <a:pt x="356" y="334"/>
                  </a:lnTo>
                  <a:lnTo>
                    <a:pt x="344" y="348"/>
                  </a:lnTo>
                  <a:lnTo>
                    <a:pt x="331" y="374"/>
                  </a:lnTo>
                  <a:lnTo>
                    <a:pt x="313" y="387"/>
                  </a:lnTo>
                  <a:lnTo>
                    <a:pt x="272" y="391"/>
                  </a:lnTo>
                  <a:lnTo>
                    <a:pt x="252" y="401"/>
                  </a:lnTo>
                  <a:lnTo>
                    <a:pt x="235" y="411"/>
                  </a:lnTo>
                  <a:lnTo>
                    <a:pt x="221" y="409"/>
                  </a:lnTo>
                  <a:lnTo>
                    <a:pt x="207" y="399"/>
                  </a:lnTo>
                  <a:lnTo>
                    <a:pt x="158" y="401"/>
                  </a:lnTo>
                  <a:lnTo>
                    <a:pt x="133" y="405"/>
                  </a:lnTo>
                  <a:lnTo>
                    <a:pt x="102" y="415"/>
                  </a:lnTo>
                  <a:lnTo>
                    <a:pt x="68" y="426"/>
                  </a:lnTo>
                  <a:lnTo>
                    <a:pt x="49" y="438"/>
                  </a:lnTo>
                  <a:lnTo>
                    <a:pt x="63" y="483"/>
                  </a:lnTo>
                  <a:lnTo>
                    <a:pt x="76" y="483"/>
                  </a:lnTo>
                  <a:lnTo>
                    <a:pt x="86" y="511"/>
                  </a:lnTo>
                  <a:lnTo>
                    <a:pt x="88" y="520"/>
                  </a:lnTo>
                  <a:lnTo>
                    <a:pt x="78" y="528"/>
                  </a:lnTo>
                  <a:lnTo>
                    <a:pt x="63" y="550"/>
                  </a:lnTo>
                  <a:lnTo>
                    <a:pt x="59" y="561"/>
                  </a:lnTo>
                  <a:lnTo>
                    <a:pt x="43" y="577"/>
                  </a:lnTo>
                  <a:lnTo>
                    <a:pt x="29" y="585"/>
                  </a:lnTo>
                  <a:lnTo>
                    <a:pt x="21" y="599"/>
                  </a:lnTo>
                  <a:lnTo>
                    <a:pt x="12" y="606"/>
                  </a:lnTo>
                  <a:lnTo>
                    <a:pt x="0" y="614"/>
                  </a:lnTo>
                  <a:lnTo>
                    <a:pt x="4" y="661"/>
                  </a:lnTo>
                  <a:lnTo>
                    <a:pt x="248" y="614"/>
                  </a:lnTo>
                  <a:lnTo>
                    <a:pt x="550" y="552"/>
                  </a:lnTo>
                  <a:lnTo>
                    <a:pt x="569" y="569"/>
                  </a:lnTo>
                  <a:lnTo>
                    <a:pt x="595" y="573"/>
                  </a:lnTo>
                  <a:lnTo>
                    <a:pt x="612" y="620"/>
                  </a:lnTo>
                  <a:lnTo>
                    <a:pt x="626" y="632"/>
                  </a:lnTo>
                  <a:lnTo>
                    <a:pt x="647" y="634"/>
                  </a:lnTo>
                  <a:lnTo>
                    <a:pt x="653" y="638"/>
                  </a:lnTo>
                  <a:lnTo>
                    <a:pt x="698" y="657"/>
                  </a:lnTo>
                  <a:lnTo>
                    <a:pt x="749" y="673"/>
                  </a:lnTo>
                  <a:lnTo>
                    <a:pt x="775" y="687"/>
                  </a:lnTo>
                  <a:lnTo>
                    <a:pt x="777" y="706"/>
                  </a:lnTo>
                  <a:lnTo>
                    <a:pt x="773" y="728"/>
                  </a:lnTo>
                  <a:lnTo>
                    <a:pt x="775" y="755"/>
                  </a:lnTo>
                  <a:lnTo>
                    <a:pt x="780" y="757"/>
                  </a:lnTo>
                  <a:lnTo>
                    <a:pt x="810" y="749"/>
                  </a:lnTo>
                  <a:lnTo>
                    <a:pt x="857" y="734"/>
                  </a:lnTo>
                  <a:lnTo>
                    <a:pt x="876" y="726"/>
                  </a:lnTo>
                  <a:lnTo>
                    <a:pt x="962" y="663"/>
                  </a:lnTo>
                  <a:lnTo>
                    <a:pt x="984" y="638"/>
                  </a:lnTo>
                  <a:lnTo>
                    <a:pt x="958" y="628"/>
                  </a:lnTo>
                  <a:lnTo>
                    <a:pt x="949" y="638"/>
                  </a:lnTo>
                  <a:lnTo>
                    <a:pt x="925" y="659"/>
                  </a:lnTo>
                  <a:lnTo>
                    <a:pt x="863" y="69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4" name="Freeform 129"/>
            <p:cNvSpPr>
              <a:spLocks/>
            </p:cNvSpPr>
            <p:nvPr/>
          </p:nvSpPr>
          <p:spPr bwMode="auto">
            <a:xfrm>
              <a:off x="5577" y="1479"/>
              <a:ext cx="562" cy="634"/>
            </a:xfrm>
            <a:custGeom>
              <a:avLst/>
              <a:gdLst>
                <a:gd name="T0" fmla="*/ 213 w 562"/>
                <a:gd name="T1" fmla="*/ 118 h 634"/>
                <a:gd name="T2" fmla="*/ 176 w 562"/>
                <a:gd name="T3" fmla="*/ 96 h 634"/>
                <a:gd name="T4" fmla="*/ 0 w 562"/>
                <a:gd name="T5" fmla="*/ 122 h 634"/>
                <a:gd name="T6" fmla="*/ 12 w 562"/>
                <a:gd name="T7" fmla="*/ 241 h 634"/>
                <a:gd name="T8" fmla="*/ 51 w 562"/>
                <a:gd name="T9" fmla="*/ 560 h 634"/>
                <a:gd name="T10" fmla="*/ 78 w 562"/>
                <a:gd name="T11" fmla="*/ 558 h 634"/>
                <a:gd name="T12" fmla="*/ 96 w 562"/>
                <a:gd name="T13" fmla="*/ 552 h 634"/>
                <a:gd name="T14" fmla="*/ 127 w 562"/>
                <a:gd name="T15" fmla="*/ 566 h 634"/>
                <a:gd name="T16" fmla="*/ 139 w 562"/>
                <a:gd name="T17" fmla="*/ 599 h 634"/>
                <a:gd name="T18" fmla="*/ 180 w 562"/>
                <a:gd name="T19" fmla="*/ 599 h 634"/>
                <a:gd name="T20" fmla="*/ 196 w 562"/>
                <a:gd name="T21" fmla="*/ 615 h 634"/>
                <a:gd name="T22" fmla="*/ 206 w 562"/>
                <a:gd name="T23" fmla="*/ 615 h 634"/>
                <a:gd name="T24" fmla="*/ 225 w 562"/>
                <a:gd name="T25" fmla="*/ 603 h 634"/>
                <a:gd name="T26" fmla="*/ 251 w 562"/>
                <a:gd name="T27" fmla="*/ 609 h 634"/>
                <a:gd name="T28" fmla="*/ 262 w 562"/>
                <a:gd name="T29" fmla="*/ 617 h 634"/>
                <a:gd name="T30" fmla="*/ 274 w 562"/>
                <a:gd name="T31" fmla="*/ 603 h 634"/>
                <a:gd name="T32" fmla="*/ 294 w 562"/>
                <a:gd name="T33" fmla="*/ 591 h 634"/>
                <a:gd name="T34" fmla="*/ 315 w 562"/>
                <a:gd name="T35" fmla="*/ 588 h 634"/>
                <a:gd name="T36" fmla="*/ 321 w 562"/>
                <a:gd name="T37" fmla="*/ 611 h 634"/>
                <a:gd name="T38" fmla="*/ 331 w 562"/>
                <a:gd name="T39" fmla="*/ 619 h 634"/>
                <a:gd name="T40" fmla="*/ 352 w 562"/>
                <a:gd name="T41" fmla="*/ 633 h 634"/>
                <a:gd name="T42" fmla="*/ 356 w 562"/>
                <a:gd name="T43" fmla="*/ 634 h 634"/>
                <a:gd name="T44" fmla="*/ 372 w 562"/>
                <a:gd name="T45" fmla="*/ 634 h 634"/>
                <a:gd name="T46" fmla="*/ 380 w 562"/>
                <a:gd name="T47" fmla="*/ 631 h 634"/>
                <a:gd name="T48" fmla="*/ 380 w 562"/>
                <a:gd name="T49" fmla="*/ 615 h 634"/>
                <a:gd name="T50" fmla="*/ 391 w 562"/>
                <a:gd name="T51" fmla="*/ 603 h 634"/>
                <a:gd name="T52" fmla="*/ 393 w 562"/>
                <a:gd name="T53" fmla="*/ 566 h 634"/>
                <a:gd name="T54" fmla="*/ 401 w 562"/>
                <a:gd name="T55" fmla="*/ 531 h 634"/>
                <a:gd name="T56" fmla="*/ 419 w 562"/>
                <a:gd name="T57" fmla="*/ 519 h 634"/>
                <a:gd name="T58" fmla="*/ 429 w 562"/>
                <a:gd name="T59" fmla="*/ 527 h 634"/>
                <a:gd name="T60" fmla="*/ 436 w 562"/>
                <a:gd name="T61" fmla="*/ 535 h 634"/>
                <a:gd name="T62" fmla="*/ 440 w 562"/>
                <a:gd name="T63" fmla="*/ 537 h 634"/>
                <a:gd name="T64" fmla="*/ 440 w 562"/>
                <a:gd name="T65" fmla="*/ 535 h 634"/>
                <a:gd name="T66" fmla="*/ 434 w 562"/>
                <a:gd name="T67" fmla="*/ 515 h 634"/>
                <a:gd name="T68" fmla="*/ 434 w 562"/>
                <a:gd name="T69" fmla="*/ 496 h 634"/>
                <a:gd name="T70" fmla="*/ 442 w 562"/>
                <a:gd name="T71" fmla="*/ 484 h 634"/>
                <a:gd name="T72" fmla="*/ 462 w 562"/>
                <a:gd name="T73" fmla="*/ 456 h 634"/>
                <a:gd name="T74" fmla="*/ 474 w 562"/>
                <a:gd name="T75" fmla="*/ 443 h 634"/>
                <a:gd name="T76" fmla="*/ 491 w 562"/>
                <a:gd name="T77" fmla="*/ 447 h 634"/>
                <a:gd name="T78" fmla="*/ 507 w 562"/>
                <a:gd name="T79" fmla="*/ 437 h 634"/>
                <a:gd name="T80" fmla="*/ 530 w 562"/>
                <a:gd name="T81" fmla="*/ 411 h 634"/>
                <a:gd name="T82" fmla="*/ 546 w 562"/>
                <a:gd name="T83" fmla="*/ 384 h 634"/>
                <a:gd name="T84" fmla="*/ 548 w 562"/>
                <a:gd name="T85" fmla="*/ 341 h 634"/>
                <a:gd name="T86" fmla="*/ 552 w 562"/>
                <a:gd name="T87" fmla="*/ 302 h 634"/>
                <a:gd name="T88" fmla="*/ 552 w 562"/>
                <a:gd name="T89" fmla="*/ 267 h 634"/>
                <a:gd name="T90" fmla="*/ 542 w 562"/>
                <a:gd name="T91" fmla="*/ 241 h 634"/>
                <a:gd name="T92" fmla="*/ 552 w 562"/>
                <a:gd name="T93" fmla="*/ 225 h 634"/>
                <a:gd name="T94" fmla="*/ 562 w 562"/>
                <a:gd name="T95" fmla="*/ 218 h 634"/>
                <a:gd name="T96" fmla="*/ 558 w 562"/>
                <a:gd name="T97" fmla="*/ 196 h 634"/>
                <a:gd name="T98" fmla="*/ 524 w 562"/>
                <a:gd name="T99" fmla="*/ 0 h 634"/>
                <a:gd name="T100" fmla="*/ 450 w 562"/>
                <a:gd name="T101" fmla="*/ 45 h 634"/>
                <a:gd name="T102" fmla="*/ 423 w 562"/>
                <a:gd name="T103" fmla="*/ 73 h 634"/>
                <a:gd name="T104" fmla="*/ 391 w 562"/>
                <a:gd name="T105" fmla="*/ 104 h 634"/>
                <a:gd name="T106" fmla="*/ 366 w 562"/>
                <a:gd name="T107" fmla="*/ 112 h 634"/>
                <a:gd name="T108" fmla="*/ 342 w 562"/>
                <a:gd name="T109" fmla="*/ 116 h 634"/>
                <a:gd name="T110" fmla="*/ 299 w 562"/>
                <a:gd name="T111" fmla="*/ 135 h 634"/>
                <a:gd name="T112" fmla="*/ 282 w 562"/>
                <a:gd name="T113" fmla="*/ 137 h 634"/>
                <a:gd name="T114" fmla="*/ 254 w 562"/>
                <a:gd name="T115" fmla="*/ 114 h 634"/>
                <a:gd name="T116" fmla="*/ 213 w 562"/>
                <a:gd name="T117" fmla="*/ 1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34">
                  <a:moveTo>
                    <a:pt x="213" y="118"/>
                  </a:moveTo>
                  <a:lnTo>
                    <a:pt x="176" y="96"/>
                  </a:lnTo>
                  <a:lnTo>
                    <a:pt x="0" y="122"/>
                  </a:lnTo>
                  <a:lnTo>
                    <a:pt x="12" y="241"/>
                  </a:lnTo>
                  <a:lnTo>
                    <a:pt x="51" y="560"/>
                  </a:lnTo>
                  <a:lnTo>
                    <a:pt x="78" y="558"/>
                  </a:lnTo>
                  <a:lnTo>
                    <a:pt x="96" y="552"/>
                  </a:lnTo>
                  <a:lnTo>
                    <a:pt x="127" y="566"/>
                  </a:lnTo>
                  <a:lnTo>
                    <a:pt x="139" y="599"/>
                  </a:lnTo>
                  <a:lnTo>
                    <a:pt x="180" y="599"/>
                  </a:lnTo>
                  <a:lnTo>
                    <a:pt x="196" y="615"/>
                  </a:lnTo>
                  <a:lnTo>
                    <a:pt x="206" y="615"/>
                  </a:lnTo>
                  <a:lnTo>
                    <a:pt x="225" y="603"/>
                  </a:lnTo>
                  <a:lnTo>
                    <a:pt x="251" y="609"/>
                  </a:lnTo>
                  <a:lnTo>
                    <a:pt x="262" y="617"/>
                  </a:lnTo>
                  <a:lnTo>
                    <a:pt x="274" y="603"/>
                  </a:lnTo>
                  <a:lnTo>
                    <a:pt x="294" y="591"/>
                  </a:lnTo>
                  <a:lnTo>
                    <a:pt x="315" y="588"/>
                  </a:lnTo>
                  <a:lnTo>
                    <a:pt x="321" y="611"/>
                  </a:lnTo>
                  <a:lnTo>
                    <a:pt x="331" y="619"/>
                  </a:lnTo>
                  <a:lnTo>
                    <a:pt x="352" y="633"/>
                  </a:lnTo>
                  <a:lnTo>
                    <a:pt x="356" y="634"/>
                  </a:lnTo>
                  <a:lnTo>
                    <a:pt x="372" y="634"/>
                  </a:lnTo>
                  <a:lnTo>
                    <a:pt x="380" y="631"/>
                  </a:lnTo>
                  <a:lnTo>
                    <a:pt x="380" y="615"/>
                  </a:lnTo>
                  <a:lnTo>
                    <a:pt x="391" y="603"/>
                  </a:lnTo>
                  <a:lnTo>
                    <a:pt x="393" y="566"/>
                  </a:lnTo>
                  <a:lnTo>
                    <a:pt x="401" y="531"/>
                  </a:lnTo>
                  <a:lnTo>
                    <a:pt x="419" y="519"/>
                  </a:lnTo>
                  <a:lnTo>
                    <a:pt x="429" y="527"/>
                  </a:lnTo>
                  <a:lnTo>
                    <a:pt x="436" y="535"/>
                  </a:lnTo>
                  <a:lnTo>
                    <a:pt x="440" y="537"/>
                  </a:lnTo>
                  <a:lnTo>
                    <a:pt x="440" y="535"/>
                  </a:lnTo>
                  <a:lnTo>
                    <a:pt x="434" y="515"/>
                  </a:lnTo>
                  <a:lnTo>
                    <a:pt x="434" y="496"/>
                  </a:lnTo>
                  <a:lnTo>
                    <a:pt x="442" y="484"/>
                  </a:lnTo>
                  <a:lnTo>
                    <a:pt x="462" y="456"/>
                  </a:lnTo>
                  <a:lnTo>
                    <a:pt x="474" y="443"/>
                  </a:lnTo>
                  <a:lnTo>
                    <a:pt x="491" y="447"/>
                  </a:lnTo>
                  <a:lnTo>
                    <a:pt x="507" y="437"/>
                  </a:lnTo>
                  <a:lnTo>
                    <a:pt x="530" y="411"/>
                  </a:lnTo>
                  <a:lnTo>
                    <a:pt x="546" y="384"/>
                  </a:lnTo>
                  <a:lnTo>
                    <a:pt x="548" y="341"/>
                  </a:lnTo>
                  <a:lnTo>
                    <a:pt x="552" y="302"/>
                  </a:lnTo>
                  <a:lnTo>
                    <a:pt x="552" y="267"/>
                  </a:lnTo>
                  <a:lnTo>
                    <a:pt x="542" y="241"/>
                  </a:lnTo>
                  <a:lnTo>
                    <a:pt x="552" y="225"/>
                  </a:lnTo>
                  <a:lnTo>
                    <a:pt x="562" y="218"/>
                  </a:lnTo>
                  <a:lnTo>
                    <a:pt x="558" y="196"/>
                  </a:lnTo>
                  <a:lnTo>
                    <a:pt x="524" y="0"/>
                  </a:lnTo>
                  <a:lnTo>
                    <a:pt x="450" y="45"/>
                  </a:lnTo>
                  <a:lnTo>
                    <a:pt x="423" y="73"/>
                  </a:lnTo>
                  <a:lnTo>
                    <a:pt x="391" y="104"/>
                  </a:lnTo>
                  <a:lnTo>
                    <a:pt x="366" y="112"/>
                  </a:lnTo>
                  <a:lnTo>
                    <a:pt x="342" y="116"/>
                  </a:lnTo>
                  <a:lnTo>
                    <a:pt x="299" y="135"/>
                  </a:lnTo>
                  <a:lnTo>
                    <a:pt x="282" y="137"/>
                  </a:lnTo>
                  <a:lnTo>
                    <a:pt x="254" y="114"/>
                  </a:lnTo>
                  <a:lnTo>
                    <a:pt x="213" y="1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5" name="Freeform 130"/>
            <p:cNvSpPr>
              <a:spLocks/>
            </p:cNvSpPr>
            <p:nvPr/>
          </p:nvSpPr>
          <p:spPr bwMode="auto">
            <a:xfrm>
              <a:off x="3183" y="2468"/>
              <a:ext cx="1162" cy="608"/>
            </a:xfrm>
            <a:custGeom>
              <a:avLst/>
              <a:gdLst>
                <a:gd name="T0" fmla="*/ 683 w 1162"/>
                <a:gd name="T1" fmla="*/ 567 h 608"/>
                <a:gd name="T2" fmla="*/ 694 w 1162"/>
                <a:gd name="T3" fmla="*/ 571 h 608"/>
                <a:gd name="T4" fmla="*/ 714 w 1162"/>
                <a:gd name="T5" fmla="*/ 555 h 608"/>
                <a:gd name="T6" fmla="*/ 729 w 1162"/>
                <a:gd name="T7" fmla="*/ 559 h 608"/>
                <a:gd name="T8" fmla="*/ 753 w 1162"/>
                <a:gd name="T9" fmla="*/ 561 h 608"/>
                <a:gd name="T10" fmla="*/ 759 w 1162"/>
                <a:gd name="T11" fmla="*/ 579 h 608"/>
                <a:gd name="T12" fmla="*/ 790 w 1162"/>
                <a:gd name="T13" fmla="*/ 593 h 608"/>
                <a:gd name="T14" fmla="*/ 802 w 1162"/>
                <a:gd name="T15" fmla="*/ 591 h 608"/>
                <a:gd name="T16" fmla="*/ 818 w 1162"/>
                <a:gd name="T17" fmla="*/ 557 h 608"/>
                <a:gd name="T18" fmla="*/ 831 w 1162"/>
                <a:gd name="T19" fmla="*/ 557 h 608"/>
                <a:gd name="T20" fmla="*/ 839 w 1162"/>
                <a:gd name="T21" fmla="*/ 575 h 608"/>
                <a:gd name="T22" fmla="*/ 870 w 1162"/>
                <a:gd name="T23" fmla="*/ 581 h 608"/>
                <a:gd name="T24" fmla="*/ 898 w 1162"/>
                <a:gd name="T25" fmla="*/ 591 h 608"/>
                <a:gd name="T26" fmla="*/ 919 w 1162"/>
                <a:gd name="T27" fmla="*/ 597 h 608"/>
                <a:gd name="T28" fmla="*/ 931 w 1162"/>
                <a:gd name="T29" fmla="*/ 593 h 608"/>
                <a:gd name="T30" fmla="*/ 937 w 1162"/>
                <a:gd name="T31" fmla="*/ 571 h 608"/>
                <a:gd name="T32" fmla="*/ 974 w 1162"/>
                <a:gd name="T33" fmla="*/ 571 h 608"/>
                <a:gd name="T34" fmla="*/ 988 w 1162"/>
                <a:gd name="T35" fmla="*/ 577 h 608"/>
                <a:gd name="T36" fmla="*/ 1009 w 1162"/>
                <a:gd name="T37" fmla="*/ 563 h 608"/>
                <a:gd name="T38" fmla="*/ 1023 w 1162"/>
                <a:gd name="T39" fmla="*/ 563 h 608"/>
                <a:gd name="T40" fmla="*/ 1027 w 1162"/>
                <a:gd name="T41" fmla="*/ 573 h 608"/>
                <a:gd name="T42" fmla="*/ 1052 w 1162"/>
                <a:gd name="T43" fmla="*/ 573 h 608"/>
                <a:gd name="T44" fmla="*/ 1068 w 1162"/>
                <a:gd name="T45" fmla="*/ 559 h 608"/>
                <a:gd name="T46" fmla="*/ 1089 w 1162"/>
                <a:gd name="T47" fmla="*/ 563 h 608"/>
                <a:gd name="T48" fmla="*/ 1103 w 1162"/>
                <a:gd name="T49" fmla="*/ 581 h 608"/>
                <a:gd name="T50" fmla="*/ 1125 w 1162"/>
                <a:gd name="T51" fmla="*/ 595 h 608"/>
                <a:gd name="T52" fmla="*/ 1152 w 1162"/>
                <a:gd name="T53" fmla="*/ 602 h 608"/>
                <a:gd name="T54" fmla="*/ 1162 w 1162"/>
                <a:gd name="T55" fmla="*/ 608 h 608"/>
                <a:gd name="T56" fmla="*/ 1160 w 1162"/>
                <a:gd name="T57" fmla="*/ 319 h 608"/>
                <a:gd name="T58" fmla="*/ 1150 w 1162"/>
                <a:gd name="T59" fmla="*/ 235 h 608"/>
                <a:gd name="T60" fmla="*/ 1148 w 1162"/>
                <a:gd name="T61" fmla="*/ 166 h 608"/>
                <a:gd name="T62" fmla="*/ 1136 w 1162"/>
                <a:gd name="T63" fmla="*/ 115 h 608"/>
                <a:gd name="T64" fmla="*/ 1132 w 1162"/>
                <a:gd name="T65" fmla="*/ 62 h 608"/>
                <a:gd name="T66" fmla="*/ 1132 w 1162"/>
                <a:gd name="T67" fmla="*/ 31 h 608"/>
                <a:gd name="T68" fmla="*/ 1037 w 1162"/>
                <a:gd name="T69" fmla="*/ 33 h 608"/>
                <a:gd name="T70" fmla="*/ 675 w 1162"/>
                <a:gd name="T71" fmla="*/ 29 h 608"/>
                <a:gd name="T72" fmla="*/ 325 w 1162"/>
                <a:gd name="T73" fmla="*/ 13 h 608"/>
                <a:gd name="T74" fmla="*/ 4 w 1162"/>
                <a:gd name="T75" fmla="*/ 0 h 608"/>
                <a:gd name="T76" fmla="*/ 0 w 1162"/>
                <a:gd name="T77" fmla="*/ 78 h 608"/>
                <a:gd name="T78" fmla="*/ 422 w 1162"/>
                <a:gd name="T79" fmla="*/ 96 h 608"/>
                <a:gd name="T80" fmla="*/ 409 w 1162"/>
                <a:gd name="T81" fmla="*/ 289 h 608"/>
                <a:gd name="T82" fmla="*/ 401 w 1162"/>
                <a:gd name="T83" fmla="*/ 430 h 608"/>
                <a:gd name="T84" fmla="*/ 403 w 1162"/>
                <a:gd name="T85" fmla="*/ 440 h 608"/>
                <a:gd name="T86" fmla="*/ 434 w 1162"/>
                <a:gd name="T87" fmla="*/ 467 h 608"/>
                <a:gd name="T88" fmla="*/ 446 w 1162"/>
                <a:gd name="T89" fmla="*/ 475 h 608"/>
                <a:gd name="T90" fmla="*/ 450 w 1162"/>
                <a:gd name="T91" fmla="*/ 475 h 608"/>
                <a:gd name="T92" fmla="*/ 458 w 1162"/>
                <a:gd name="T93" fmla="*/ 456 h 608"/>
                <a:gd name="T94" fmla="*/ 471 w 1162"/>
                <a:gd name="T95" fmla="*/ 473 h 608"/>
                <a:gd name="T96" fmla="*/ 483 w 1162"/>
                <a:gd name="T97" fmla="*/ 473 h 608"/>
                <a:gd name="T98" fmla="*/ 483 w 1162"/>
                <a:gd name="T99" fmla="*/ 473 h 608"/>
                <a:gd name="T100" fmla="*/ 485 w 1162"/>
                <a:gd name="T101" fmla="*/ 462 h 608"/>
                <a:gd name="T102" fmla="*/ 512 w 1162"/>
                <a:gd name="T103" fmla="*/ 475 h 608"/>
                <a:gd name="T104" fmla="*/ 508 w 1162"/>
                <a:gd name="T105" fmla="*/ 503 h 608"/>
                <a:gd name="T106" fmla="*/ 536 w 1162"/>
                <a:gd name="T107" fmla="*/ 507 h 608"/>
                <a:gd name="T108" fmla="*/ 555 w 1162"/>
                <a:gd name="T109" fmla="*/ 514 h 608"/>
                <a:gd name="T110" fmla="*/ 589 w 1162"/>
                <a:gd name="T111" fmla="*/ 518 h 608"/>
                <a:gd name="T112" fmla="*/ 606 w 1162"/>
                <a:gd name="T113" fmla="*/ 530 h 608"/>
                <a:gd name="T114" fmla="*/ 624 w 1162"/>
                <a:gd name="T115" fmla="*/ 518 h 608"/>
                <a:gd name="T116" fmla="*/ 655 w 1162"/>
                <a:gd name="T117" fmla="*/ 524 h 608"/>
                <a:gd name="T118" fmla="*/ 671 w 1162"/>
                <a:gd name="T119" fmla="*/ 548 h 608"/>
                <a:gd name="T120" fmla="*/ 683 w 1162"/>
                <a:gd name="T121" fmla="*/ 548 h 608"/>
                <a:gd name="T122" fmla="*/ 683 w 1162"/>
                <a:gd name="T123" fmla="*/ 56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2" h="608">
                  <a:moveTo>
                    <a:pt x="683" y="567"/>
                  </a:moveTo>
                  <a:lnTo>
                    <a:pt x="694" y="571"/>
                  </a:lnTo>
                  <a:lnTo>
                    <a:pt x="714" y="555"/>
                  </a:lnTo>
                  <a:lnTo>
                    <a:pt x="729" y="559"/>
                  </a:lnTo>
                  <a:lnTo>
                    <a:pt x="753" y="561"/>
                  </a:lnTo>
                  <a:lnTo>
                    <a:pt x="759" y="579"/>
                  </a:lnTo>
                  <a:lnTo>
                    <a:pt x="790" y="593"/>
                  </a:lnTo>
                  <a:lnTo>
                    <a:pt x="802" y="591"/>
                  </a:lnTo>
                  <a:lnTo>
                    <a:pt x="818" y="557"/>
                  </a:lnTo>
                  <a:lnTo>
                    <a:pt x="831" y="557"/>
                  </a:lnTo>
                  <a:lnTo>
                    <a:pt x="839" y="575"/>
                  </a:lnTo>
                  <a:lnTo>
                    <a:pt x="870" y="581"/>
                  </a:lnTo>
                  <a:lnTo>
                    <a:pt x="898" y="591"/>
                  </a:lnTo>
                  <a:lnTo>
                    <a:pt x="919" y="597"/>
                  </a:lnTo>
                  <a:lnTo>
                    <a:pt x="931" y="593"/>
                  </a:lnTo>
                  <a:lnTo>
                    <a:pt x="937" y="571"/>
                  </a:lnTo>
                  <a:lnTo>
                    <a:pt x="974" y="571"/>
                  </a:lnTo>
                  <a:lnTo>
                    <a:pt x="988" y="577"/>
                  </a:lnTo>
                  <a:lnTo>
                    <a:pt x="1009" y="563"/>
                  </a:lnTo>
                  <a:lnTo>
                    <a:pt x="1023" y="563"/>
                  </a:lnTo>
                  <a:lnTo>
                    <a:pt x="1027" y="573"/>
                  </a:lnTo>
                  <a:lnTo>
                    <a:pt x="1052" y="573"/>
                  </a:lnTo>
                  <a:lnTo>
                    <a:pt x="1068" y="559"/>
                  </a:lnTo>
                  <a:lnTo>
                    <a:pt x="1089" y="563"/>
                  </a:lnTo>
                  <a:lnTo>
                    <a:pt x="1103" y="581"/>
                  </a:lnTo>
                  <a:lnTo>
                    <a:pt x="1125" y="595"/>
                  </a:lnTo>
                  <a:lnTo>
                    <a:pt x="1152" y="602"/>
                  </a:lnTo>
                  <a:lnTo>
                    <a:pt x="1162" y="608"/>
                  </a:lnTo>
                  <a:lnTo>
                    <a:pt x="1160" y="319"/>
                  </a:lnTo>
                  <a:lnTo>
                    <a:pt x="1150" y="235"/>
                  </a:lnTo>
                  <a:lnTo>
                    <a:pt x="1148" y="166"/>
                  </a:lnTo>
                  <a:lnTo>
                    <a:pt x="1136" y="115"/>
                  </a:lnTo>
                  <a:lnTo>
                    <a:pt x="1132" y="62"/>
                  </a:lnTo>
                  <a:lnTo>
                    <a:pt x="1132" y="31"/>
                  </a:lnTo>
                  <a:lnTo>
                    <a:pt x="1037" y="33"/>
                  </a:lnTo>
                  <a:lnTo>
                    <a:pt x="675" y="29"/>
                  </a:lnTo>
                  <a:lnTo>
                    <a:pt x="325" y="13"/>
                  </a:lnTo>
                  <a:lnTo>
                    <a:pt x="4" y="0"/>
                  </a:lnTo>
                  <a:lnTo>
                    <a:pt x="0" y="78"/>
                  </a:lnTo>
                  <a:lnTo>
                    <a:pt x="422" y="96"/>
                  </a:lnTo>
                  <a:lnTo>
                    <a:pt x="409" y="289"/>
                  </a:lnTo>
                  <a:lnTo>
                    <a:pt x="401" y="430"/>
                  </a:lnTo>
                  <a:lnTo>
                    <a:pt x="403" y="440"/>
                  </a:lnTo>
                  <a:lnTo>
                    <a:pt x="434" y="467"/>
                  </a:lnTo>
                  <a:lnTo>
                    <a:pt x="446" y="475"/>
                  </a:lnTo>
                  <a:lnTo>
                    <a:pt x="450" y="475"/>
                  </a:lnTo>
                  <a:lnTo>
                    <a:pt x="458" y="456"/>
                  </a:lnTo>
                  <a:lnTo>
                    <a:pt x="471" y="473"/>
                  </a:lnTo>
                  <a:lnTo>
                    <a:pt x="483" y="473"/>
                  </a:lnTo>
                  <a:lnTo>
                    <a:pt x="483" y="473"/>
                  </a:lnTo>
                  <a:lnTo>
                    <a:pt x="485" y="462"/>
                  </a:lnTo>
                  <a:lnTo>
                    <a:pt x="512" y="475"/>
                  </a:lnTo>
                  <a:lnTo>
                    <a:pt x="508" y="503"/>
                  </a:lnTo>
                  <a:lnTo>
                    <a:pt x="536" y="507"/>
                  </a:lnTo>
                  <a:lnTo>
                    <a:pt x="555" y="514"/>
                  </a:lnTo>
                  <a:lnTo>
                    <a:pt x="589" y="518"/>
                  </a:lnTo>
                  <a:lnTo>
                    <a:pt x="606" y="530"/>
                  </a:lnTo>
                  <a:lnTo>
                    <a:pt x="624" y="518"/>
                  </a:lnTo>
                  <a:lnTo>
                    <a:pt x="655" y="524"/>
                  </a:lnTo>
                  <a:lnTo>
                    <a:pt x="671" y="548"/>
                  </a:lnTo>
                  <a:lnTo>
                    <a:pt x="683" y="548"/>
                  </a:lnTo>
                  <a:lnTo>
                    <a:pt x="683" y="56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6" name="Freeform 131"/>
            <p:cNvSpPr>
              <a:spLocks/>
            </p:cNvSpPr>
            <p:nvPr/>
          </p:nvSpPr>
          <p:spPr bwMode="auto">
            <a:xfrm>
              <a:off x="587" y="423"/>
              <a:ext cx="1088" cy="898"/>
            </a:xfrm>
            <a:custGeom>
              <a:avLst/>
              <a:gdLst>
                <a:gd name="T0" fmla="*/ 321 w 1088"/>
                <a:gd name="T1" fmla="*/ 763 h 898"/>
                <a:gd name="T2" fmla="*/ 542 w 1088"/>
                <a:gd name="T3" fmla="*/ 820 h 898"/>
                <a:gd name="T4" fmla="*/ 757 w 1088"/>
                <a:gd name="T5" fmla="*/ 871 h 898"/>
                <a:gd name="T6" fmla="*/ 888 w 1088"/>
                <a:gd name="T7" fmla="*/ 898 h 898"/>
                <a:gd name="T8" fmla="*/ 957 w 1088"/>
                <a:gd name="T9" fmla="*/ 626 h 898"/>
                <a:gd name="T10" fmla="*/ 964 w 1088"/>
                <a:gd name="T11" fmla="*/ 593 h 898"/>
                <a:gd name="T12" fmla="*/ 984 w 1088"/>
                <a:gd name="T13" fmla="*/ 550 h 898"/>
                <a:gd name="T14" fmla="*/ 980 w 1088"/>
                <a:gd name="T15" fmla="*/ 544 h 898"/>
                <a:gd name="T16" fmla="*/ 961 w 1088"/>
                <a:gd name="T17" fmla="*/ 544 h 898"/>
                <a:gd name="T18" fmla="*/ 949 w 1088"/>
                <a:gd name="T19" fmla="*/ 526 h 898"/>
                <a:gd name="T20" fmla="*/ 953 w 1088"/>
                <a:gd name="T21" fmla="*/ 514 h 898"/>
                <a:gd name="T22" fmla="*/ 957 w 1088"/>
                <a:gd name="T23" fmla="*/ 487 h 898"/>
                <a:gd name="T24" fmla="*/ 996 w 1088"/>
                <a:gd name="T25" fmla="*/ 442 h 898"/>
                <a:gd name="T26" fmla="*/ 1009 w 1088"/>
                <a:gd name="T27" fmla="*/ 434 h 898"/>
                <a:gd name="T28" fmla="*/ 1015 w 1088"/>
                <a:gd name="T29" fmla="*/ 430 h 898"/>
                <a:gd name="T30" fmla="*/ 1021 w 1088"/>
                <a:gd name="T31" fmla="*/ 409 h 898"/>
                <a:gd name="T32" fmla="*/ 1027 w 1088"/>
                <a:gd name="T33" fmla="*/ 399 h 898"/>
                <a:gd name="T34" fmla="*/ 1058 w 1088"/>
                <a:gd name="T35" fmla="*/ 356 h 898"/>
                <a:gd name="T36" fmla="*/ 1086 w 1088"/>
                <a:gd name="T37" fmla="*/ 325 h 898"/>
                <a:gd name="T38" fmla="*/ 1088 w 1088"/>
                <a:gd name="T39" fmla="*/ 301 h 898"/>
                <a:gd name="T40" fmla="*/ 1062 w 1088"/>
                <a:gd name="T41" fmla="*/ 281 h 898"/>
                <a:gd name="T42" fmla="*/ 1052 w 1088"/>
                <a:gd name="T43" fmla="*/ 246 h 898"/>
                <a:gd name="T44" fmla="*/ 951 w 1088"/>
                <a:gd name="T45" fmla="*/ 217 h 898"/>
                <a:gd name="T46" fmla="*/ 831 w 1088"/>
                <a:gd name="T47" fmla="*/ 190 h 898"/>
                <a:gd name="T48" fmla="*/ 716 w 1088"/>
                <a:gd name="T49" fmla="*/ 193 h 898"/>
                <a:gd name="T50" fmla="*/ 708 w 1088"/>
                <a:gd name="T51" fmla="*/ 184 h 898"/>
                <a:gd name="T52" fmla="*/ 669 w 1088"/>
                <a:gd name="T53" fmla="*/ 197 h 898"/>
                <a:gd name="T54" fmla="*/ 632 w 1088"/>
                <a:gd name="T55" fmla="*/ 193 h 898"/>
                <a:gd name="T56" fmla="*/ 614 w 1088"/>
                <a:gd name="T57" fmla="*/ 182 h 898"/>
                <a:gd name="T58" fmla="*/ 605 w 1088"/>
                <a:gd name="T59" fmla="*/ 186 h 898"/>
                <a:gd name="T60" fmla="*/ 567 w 1088"/>
                <a:gd name="T61" fmla="*/ 184 h 898"/>
                <a:gd name="T62" fmla="*/ 552 w 1088"/>
                <a:gd name="T63" fmla="*/ 172 h 898"/>
                <a:gd name="T64" fmla="*/ 515 w 1088"/>
                <a:gd name="T65" fmla="*/ 158 h 898"/>
                <a:gd name="T66" fmla="*/ 505 w 1088"/>
                <a:gd name="T67" fmla="*/ 158 h 898"/>
                <a:gd name="T68" fmla="*/ 472 w 1088"/>
                <a:gd name="T69" fmla="*/ 148 h 898"/>
                <a:gd name="T70" fmla="*/ 458 w 1088"/>
                <a:gd name="T71" fmla="*/ 160 h 898"/>
                <a:gd name="T72" fmla="*/ 407 w 1088"/>
                <a:gd name="T73" fmla="*/ 158 h 898"/>
                <a:gd name="T74" fmla="*/ 364 w 1088"/>
                <a:gd name="T75" fmla="*/ 127 h 898"/>
                <a:gd name="T76" fmla="*/ 366 w 1088"/>
                <a:gd name="T77" fmla="*/ 53 h 898"/>
                <a:gd name="T78" fmla="*/ 350 w 1088"/>
                <a:gd name="T79" fmla="*/ 27 h 898"/>
                <a:gd name="T80" fmla="*/ 317 w 1088"/>
                <a:gd name="T81" fmla="*/ 23 h 898"/>
                <a:gd name="T82" fmla="*/ 313 w 1088"/>
                <a:gd name="T83" fmla="*/ 4 h 898"/>
                <a:gd name="T84" fmla="*/ 295 w 1088"/>
                <a:gd name="T85" fmla="*/ 0 h 898"/>
                <a:gd name="T86" fmla="*/ 252 w 1088"/>
                <a:gd name="T87" fmla="*/ 15 h 898"/>
                <a:gd name="T88" fmla="*/ 235 w 1088"/>
                <a:gd name="T89" fmla="*/ 64 h 898"/>
                <a:gd name="T90" fmla="*/ 209 w 1088"/>
                <a:gd name="T91" fmla="*/ 143 h 898"/>
                <a:gd name="T92" fmla="*/ 186 w 1088"/>
                <a:gd name="T93" fmla="*/ 193 h 898"/>
                <a:gd name="T94" fmla="*/ 147 w 1088"/>
                <a:gd name="T95" fmla="*/ 305 h 898"/>
                <a:gd name="T96" fmla="*/ 96 w 1088"/>
                <a:gd name="T97" fmla="*/ 411 h 898"/>
                <a:gd name="T98" fmla="*/ 18 w 1088"/>
                <a:gd name="T99" fmla="*/ 532 h 898"/>
                <a:gd name="T100" fmla="*/ 10 w 1088"/>
                <a:gd name="T101" fmla="*/ 599 h 898"/>
                <a:gd name="T102" fmla="*/ 0 w 1088"/>
                <a:gd name="T103" fmla="*/ 645 h 898"/>
                <a:gd name="T104" fmla="*/ 22 w 1088"/>
                <a:gd name="T105" fmla="*/ 671 h 898"/>
                <a:gd name="T106" fmla="*/ 321 w 1088"/>
                <a:gd name="T107" fmla="*/ 763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8" h="898">
                  <a:moveTo>
                    <a:pt x="321" y="763"/>
                  </a:moveTo>
                  <a:lnTo>
                    <a:pt x="542" y="820"/>
                  </a:lnTo>
                  <a:lnTo>
                    <a:pt x="757" y="871"/>
                  </a:lnTo>
                  <a:lnTo>
                    <a:pt x="888" y="898"/>
                  </a:lnTo>
                  <a:lnTo>
                    <a:pt x="957" y="626"/>
                  </a:lnTo>
                  <a:lnTo>
                    <a:pt x="964" y="593"/>
                  </a:lnTo>
                  <a:lnTo>
                    <a:pt x="984" y="550"/>
                  </a:lnTo>
                  <a:lnTo>
                    <a:pt x="980" y="544"/>
                  </a:lnTo>
                  <a:lnTo>
                    <a:pt x="961" y="544"/>
                  </a:lnTo>
                  <a:lnTo>
                    <a:pt x="949" y="526"/>
                  </a:lnTo>
                  <a:lnTo>
                    <a:pt x="953" y="514"/>
                  </a:lnTo>
                  <a:lnTo>
                    <a:pt x="957" y="487"/>
                  </a:lnTo>
                  <a:lnTo>
                    <a:pt x="996" y="442"/>
                  </a:lnTo>
                  <a:lnTo>
                    <a:pt x="1009" y="434"/>
                  </a:lnTo>
                  <a:lnTo>
                    <a:pt x="1015" y="430"/>
                  </a:lnTo>
                  <a:lnTo>
                    <a:pt x="1021" y="409"/>
                  </a:lnTo>
                  <a:lnTo>
                    <a:pt x="1027" y="399"/>
                  </a:lnTo>
                  <a:lnTo>
                    <a:pt x="1058" y="356"/>
                  </a:lnTo>
                  <a:lnTo>
                    <a:pt x="1086" y="325"/>
                  </a:lnTo>
                  <a:lnTo>
                    <a:pt x="1088" y="301"/>
                  </a:lnTo>
                  <a:lnTo>
                    <a:pt x="1062" y="281"/>
                  </a:lnTo>
                  <a:lnTo>
                    <a:pt x="1052" y="246"/>
                  </a:lnTo>
                  <a:lnTo>
                    <a:pt x="951" y="217"/>
                  </a:lnTo>
                  <a:lnTo>
                    <a:pt x="831" y="190"/>
                  </a:lnTo>
                  <a:lnTo>
                    <a:pt x="716" y="193"/>
                  </a:lnTo>
                  <a:lnTo>
                    <a:pt x="708" y="184"/>
                  </a:lnTo>
                  <a:lnTo>
                    <a:pt x="669" y="197"/>
                  </a:lnTo>
                  <a:lnTo>
                    <a:pt x="632" y="193"/>
                  </a:lnTo>
                  <a:lnTo>
                    <a:pt x="614" y="182"/>
                  </a:lnTo>
                  <a:lnTo>
                    <a:pt x="605" y="186"/>
                  </a:lnTo>
                  <a:lnTo>
                    <a:pt x="567" y="184"/>
                  </a:lnTo>
                  <a:lnTo>
                    <a:pt x="552" y="172"/>
                  </a:lnTo>
                  <a:lnTo>
                    <a:pt x="515" y="158"/>
                  </a:lnTo>
                  <a:lnTo>
                    <a:pt x="505" y="158"/>
                  </a:lnTo>
                  <a:lnTo>
                    <a:pt x="472" y="148"/>
                  </a:lnTo>
                  <a:lnTo>
                    <a:pt x="458" y="160"/>
                  </a:lnTo>
                  <a:lnTo>
                    <a:pt x="407" y="158"/>
                  </a:lnTo>
                  <a:lnTo>
                    <a:pt x="364" y="127"/>
                  </a:lnTo>
                  <a:lnTo>
                    <a:pt x="366" y="53"/>
                  </a:lnTo>
                  <a:lnTo>
                    <a:pt x="350" y="27"/>
                  </a:lnTo>
                  <a:lnTo>
                    <a:pt x="317" y="23"/>
                  </a:lnTo>
                  <a:lnTo>
                    <a:pt x="313" y="4"/>
                  </a:lnTo>
                  <a:lnTo>
                    <a:pt x="295" y="0"/>
                  </a:lnTo>
                  <a:lnTo>
                    <a:pt x="252" y="15"/>
                  </a:lnTo>
                  <a:lnTo>
                    <a:pt x="235" y="64"/>
                  </a:lnTo>
                  <a:lnTo>
                    <a:pt x="209" y="143"/>
                  </a:lnTo>
                  <a:lnTo>
                    <a:pt x="186" y="193"/>
                  </a:lnTo>
                  <a:lnTo>
                    <a:pt x="147" y="305"/>
                  </a:lnTo>
                  <a:lnTo>
                    <a:pt x="96" y="411"/>
                  </a:lnTo>
                  <a:lnTo>
                    <a:pt x="18" y="532"/>
                  </a:lnTo>
                  <a:lnTo>
                    <a:pt x="10" y="599"/>
                  </a:lnTo>
                  <a:lnTo>
                    <a:pt x="0" y="645"/>
                  </a:lnTo>
                  <a:lnTo>
                    <a:pt x="22" y="671"/>
                  </a:lnTo>
                  <a:lnTo>
                    <a:pt x="321" y="763"/>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7" name="Freeform 132"/>
            <p:cNvSpPr>
              <a:spLocks/>
            </p:cNvSpPr>
            <p:nvPr/>
          </p:nvSpPr>
          <p:spPr bwMode="auto">
            <a:xfrm>
              <a:off x="6113" y="1348"/>
              <a:ext cx="775" cy="497"/>
            </a:xfrm>
            <a:custGeom>
              <a:avLst/>
              <a:gdLst>
                <a:gd name="T0" fmla="*/ 72 w 775"/>
                <a:gd name="T1" fmla="*/ 497 h 497"/>
                <a:gd name="T2" fmla="*/ 102 w 775"/>
                <a:gd name="T3" fmla="*/ 492 h 497"/>
                <a:gd name="T4" fmla="*/ 190 w 775"/>
                <a:gd name="T5" fmla="*/ 482 h 497"/>
                <a:gd name="T6" fmla="*/ 493 w 775"/>
                <a:gd name="T7" fmla="*/ 419 h 497"/>
                <a:gd name="T8" fmla="*/ 667 w 775"/>
                <a:gd name="T9" fmla="*/ 386 h 497"/>
                <a:gd name="T10" fmla="*/ 679 w 775"/>
                <a:gd name="T11" fmla="*/ 376 h 497"/>
                <a:gd name="T12" fmla="*/ 696 w 775"/>
                <a:gd name="T13" fmla="*/ 364 h 497"/>
                <a:gd name="T14" fmla="*/ 706 w 775"/>
                <a:gd name="T15" fmla="*/ 362 h 497"/>
                <a:gd name="T16" fmla="*/ 728 w 775"/>
                <a:gd name="T17" fmla="*/ 355 h 497"/>
                <a:gd name="T18" fmla="*/ 740 w 775"/>
                <a:gd name="T19" fmla="*/ 333 h 497"/>
                <a:gd name="T20" fmla="*/ 751 w 775"/>
                <a:gd name="T21" fmla="*/ 315 h 497"/>
                <a:gd name="T22" fmla="*/ 775 w 775"/>
                <a:gd name="T23" fmla="*/ 292 h 497"/>
                <a:gd name="T24" fmla="*/ 730 w 775"/>
                <a:gd name="T25" fmla="*/ 263 h 497"/>
                <a:gd name="T26" fmla="*/ 724 w 775"/>
                <a:gd name="T27" fmla="*/ 243 h 497"/>
                <a:gd name="T28" fmla="*/ 700 w 775"/>
                <a:gd name="T29" fmla="*/ 241 h 497"/>
                <a:gd name="T30" fmla="*/ 698 w 775"/>
                <a:gd name="T31" fmla="*/ 229 h 497"/>
                <a:gd name="T32" fmla="*/ 691 w 775"/>
                <a:gd name="T33" fmla="*/ 202 h 497"/>
                <a:gd name="T34" fmla="*/ 710 w 775"/>
                <a:gd name="T35" fmla="*/ 192 h 497"/>
                <a:gd name="T36" fmla="*/ 710 w 775"/>
                <a:gd name="T37" fmla="*/ 180 h 497"/>
                <a:gd name="T38" fmla="*/ 700 w 775"/>
                <a:gd name="T39" fmla="*/ 171 h 497"/>
                <a:gd name="T40" fmla="*/ 702 w 775"/>
                <a:gd name="T41" fmla="*/ 153 h 497"/>
                <a:gd name="T42" fmla="*/ 718 w 775"/>
                <a:gd name="T43" fmla="*/ 129 h 497"/>
                <a:gd name="T44" fmla="*/ 718 w 775"/>
                <a:gd name="T45" fmla="*/ 104 h 497"/>
                <a:gd name="T46" fmla="*/ 736 w 775"/>
                <a:gd name="T47" fmla="*/ 83 h 497"/>
                <a:gd name="T48" fmla="*/ 716 w 775"/>
                <a:gd name="T49" fmla="*/ 79 h 497"/>
                <a:gd name="T50" fmla="*/ 696 w 775"/>
                <a:gd name="T51" fmla="*/ 63 h 497"/>
                <a:gd name="T52" fmla="*/ 681 w 775"/>
                <a:gd name="T53" fmla="*/ 20 h 497"/>
                <a:gd name="T54" fmla="*/ 657 w 775"/>
                <a:gd name="T55" fmla="*/ 18 h 497"/>
                <a:gd name="T56" fmla="*/ 640 w 775"/>
                <a:gd name="T57" fmla="*/ 0 h 497"/>
                <a:gd name="T58" fmla="*/ 354 w 775"/>
                <a:gd name="T59" fmla="*/ 61 h 497"/>
                <a:gd name="T60" fmla="*/ 88 w 775"/>
                <a:gd name="T61" fmla="*/ 112 h 497"/>
                <a:gd name="T62" fmla="*/ 82 w 775"/>
                <a:gd name="T63" fmla="*/ 61 h 497"/>
                <a:gd name="T64" fmla="*/ 41 w 775"/>
                <a:gd name="T65" fmla="*/ 100 h 497"/>
                <a:gd name="T66" fmla="*/ 31 w 775"/>
                <a:gd name="T67" fmla="*/ 104 h 497"/>
                <a:gd name="T68" fmla="*/ 0 w 775"/>
                <a:gd name="T69" fmla="*/ 124 h 497"/>
                <a:gd name="T70" fmla="*/ 33 w 775"/>
                <a:gd name="T71" fmla="*/ 325 h 497"/>
                <a:gd name="T72" fmla="*/ 72 w 775"/>
                <a:gd name="T73"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5" h="497">
                  <a:moveTo>
                    <a:pt x="72" y="497"/>
                  </a:moveTo>
                  <a:lnTo>
                    <a:pt x="102" y="492"/>
                  </a:lnTo>
                  <a:lnTo>
                    <a:pt x="190" y="482"/>
                  </a:lnTo>
                  <a:lnTo>
                    <a:pt x="493" y="419"/>
                  </a:lnTo>
                  <a:lnTo>
                    <a:pt x="667" y="386"/>
                  </a:lnTo>
                  <a:lnTo>
                    <a:pt x="679" y="376"/>
                  </a:lnTo>
                  <a:lnTo>
                    <a:pt x="696" y="364"/>
                  </a:lnTo>
                  <a:lnTo>
                    <a:pt x="706" y="362"/>
                  </a:lnTo>
                  <a:lnTo>
                    <a:pt x="728" y="355"/>
                  </a:lnTo>
                  <a:lnTo>
                    <a:pt x="740" y="333"/>
                  </a:lnTo>
                  <a:lnTo>
                    <a:pt x="751" y="315"/>
                  </a:lnTo>
                  <a:lnTo>
                    <a:pt x="775" y="292"/>
                  </a:lnTo>
                  <a:lnTo>
                    <a:pt x="730" y="263"/>
                  </a:lnTo>
                  <a:lnTo>
                    <a:pt x="724" y="243"/>
                  </a:lnTo>
                  <a:lnTo>
                    <a:pt x="700" y="241"/>
                  </a:lnTo>
                  <a:lnTo>
                    <a:pt x="698" y="229"/>
                  </a:lnTo>
                  <a:lnTo>
                    <a:pt x="691" y="202"/>
                  </a:lnTo>
                  <a:lnTo>
                    <a:pt x="710" y="192"/>
                  </a:lnTo>
                  <a:lnTo>
                    <a:pt x="710" y="180"/>
                  </a:lnTo>
                  <a:lnTo>
                    <a:pt x="700" y="171"/>
                  </a:lnTo>
                  <a:lnTo>
                    <a:pt x="702" y="153"/>
                  </a:lnTo>
                  <a:lnTo>
                    <a:pt x="718" y="129"/>
                  </a:lnTo>
                  <a:lnTo>
                    <a:pt x="718" y="104"/>
                  </a:lnTo>
                  <a:lnTo>
                    <a:pt x="736" y="83"/>
                  </a:lnTo>
                  <a:lnTo>
                    <a:pt x="716" y="79"/>
                  </a:lnTo>
                  <a:lnTo>
                    <a:pt x="696" y="63"/>
                  </a:lnTo>
                  <a:lnTo>
                    <a:pt x="681" y="20"/>
                  </a:lnTo>
                  <a:lnTo>
                    <a:pt x="657" y="18"/>
                  </a:lnTo>
                  <a:lnTo>
                    <a:pt x="640" y="0"/>
                  </a:lnTo>
                  <a:lnTo>
                    <a:pt x="354" y="61"/>
                  </a:lnTo>
                  <a:lnTo>
                    <a:pt x="88" y="112"/>
                  </a:lnTo>
                  <a:lnTo>
                    <a:pt x="82" y="61"/>
                  </a:lnTo>
                  <a:lnTo>
                    <a:pt x="41" y="100"/>
                  </a:lnTo>
                  <a:lnTo>
                    <a:pt x="31" y="104"/>
                  </a:lnTo>
                  <a:lnTo>
                    <a:pt x="0" y="124"/>
                  </a:lnTo>
                  <a:lnTo>
                    <a:pt x="33" y="325"/>
                  </a:lnTo>
                  <a:lnTo>
                    <a:pt x="72"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8" name="Freeform 133"/>
            <p:cNvSpPr>
              <a:spLocks/>
            </p:cNvSpPr>
            <p:nvPr/>
          </p:nvSpPr>
          <p:spPr bwMode="auto">
            <a:xfrm>
              <a:off x="7201" y="1231"/>
              <a:ext cx="96" cy="117"/>
            </a:xfrm>
            <a:custGeom>
              <a:avLst/>
              <a:gdLst>
                <a:gd name="T0" fmla="*/ 49 w 96"/>
                <a:gd name="T1" fmla="*/ 8 h 117"/>
                <a:gd name="T2" fmla="*/ 39 w 96"/>
                <a:gd name="T3" fmla="*/ 0 h 117"/>
                <a:gd name="T4" fmla="*/ 0 w 96"/>
                <a:gd name="T5" fmla="*/ 10 h 117"/>
                <a:gd name="T6" fmla="*/ 11 w 96"/>
                <a:gd name="T7" fmla="*/ 55 h 117"/>
                <a:gd name="T8" fmla="*/ 17 w 96"/>
                <a:gd name="T9" fmla="*/ 90 h 117"/>
                <a:gd name="T10" fmla="*/ 21 w 96"/>
                <a:gd name="T11" fmla="*/ 117 h 117"/>
                <a:gd name="T12" fmla="*/ 39 w 96"/>
                <a:gd name="T13" fmla="*/ 109 h 117"/>
                <a:gd name="T14" fmla="*/ 56 w 96"/>
                <a:gd name="T15" fmla="*/ 96 h 117"/>
                <a:gd name="T16" fmla="*/ 66 w 96"/>
                <a:gd name="T17" fmla="*/ 80 h 117"/>
                <a:gd name="T18" fmla="*/ 78 w 96"/>
                <a:gd name="T19" fmla="*/ 82 h 117"/>
                <a:gd name="T20" fmla="*/ 96 w 96"/>
                <a:gd name="T21" fmla="*/ 74 h 117"/>
                <a:gd name="T22" fmla="*/ 76 w 96"/>
                <a:gd name="T23" fmla="*/ 41 h 117"/>
                <a:gd name="T24" fmla="*/ 49 w 96"/>
                <a:gd name="T25" fmla="*/ 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17">
                  <a:moveTo>
                    <a:pt x="49" y="8"/>
                  </a:moveTo>
                  <a:lnTo>
                    <a:pt x="39" y="0"/>
                  </a:lnTo>
                  <a:lnTo>
                    <a:pt x="0" y="10"/>
                  </a:lnTo>
                  <a:lnTo>
                    <a:pt x="11" y="55"/>
                  </a:lnTo>
                  <a:lnTo>
                    <a:pt x="17" y="90"/>
                  </a:lnTo>
                  <a:lnTo>
                    <a:pt x="21" y="117"/>
                  </a:lnTo>
                  <a:lnTo>
                    <a:pt x="39" y="109"/>
                  </a:lnTo>
                  <a:lnTo>
                    <a:pt x="56" y="96"/>
                  </a:lnTo>
                  <a:lnTo>
                    <a:pt x="66" y="80"/>
                  </a:lnTo>
                  <a:lnTo>
                    <a:pt x="78" y="82"/>
                  </a:lnTo>
                  <a:lnTo>
                    <a:pt x="96" y="74"/>
                  </a:lnTo>
                  <a:lnTo>
                    <a:pt x="76" y="41"/>
                  </a:lnTo>
                  <a:lnTo>
                    <a:pt x="49" y="8"/>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49" name="Freeform 134"/>
            <p:cNvSpPr>
              <a:spLocks/>
            </p:cNvSpPr>
            <p:nvPr/>
          </p:nvSpPr>
          <p:spPr bwMode="auto">
            <a:xfrm>
              <a:off x="5923" y="2665"/>
              <a:ext cx="683" cy="515"/>
            </a:xfrm>
            <a:custGeom>
              <a:avLst/>
              <a:gdLst>
                <a:gd name="T0" fmla="*/ 540 w 683"/>
                <a:gd name="T1" fmla="*/ 368 h 515"/>
                <a:gd name="T2" fmla="*/ 562 w 683"/>
                <a:gd name="T3" fmla="*/ 347 h 515"/>
                <a:gd name="T4" fmla="*/ 579 w 683"/>
                <a:gd name="T5" fmla="*/ 319 h 515"/>
                <a:gd name="T6" fmla="*/ 597 w 683"/>
                <a:gd name="T7" fmla="*/ 313 h 515"/>
                <a:gd name="T8" fmla="*/ 607 w 683"/>
                <a:gd name="T9" fmla="*/ 294 h 515"/>
                <a:gd name="T10" fmla="*/ 618 w 683"/>
                <a:gd name="T11" fmla="*/ 288 h 515"/>
                <a:gd name="T12" fmla="*/ 622 w 683"/>
                <a:gd name="T13" fmla="*/ 239 h 515"/>
                <a:gd name="T14" fmla="*/ 644 w 683"/>
                <a:gd name="T15" fmla="*/ 190 h 515"/>
                <a:gd name="T16" fmla="*/ 683 w 683"/>
                <a:gd name="T17" fmla="*/ 151 h 515"/>
                <a:gd name="T18" fmla="*/ 605 w 683"/>
                <a:gd name="T19" fmla="*/ 86 h 515"/>
                <a:gd name="T20" fmla="*/ 509 w 683"/>
                <a:gd name="T21" fmla="*/ 30 h 515"/>
                <a:gd name="T22" fmla="*/ 487 w 683"/>
                <a:gd name="T23" fmla="*/ 24 h 515"/>
                <a:gd name="T24" fmla="*/ 390 w 683"/>
                <a:gd name="T25" fmla="*/ 36 h 515"/>
                <a:gd name="T26" fmla="*/ 352 w 683"/>
                <a:gd name="T27" fmla="*/ 41 h 515"/>
                <a:gd name="T28" fmla="*/ 337 w 683"/>
                <a:gd name="T29" fmla="*/ 14 h 515"/>
                <a:gd name="T30" fmla="*/ 321 w 683"/>
                <a:gd name="T31" fmla="*/ 0 h 515"/>
                <a:gd name="T32" fmla="*/ 194 w 683"/>
                <a:gd name="T33" fmla="*/ 4 h 515"/>
                <a:gd name="T34" fmla="*/ 139 w 683"/>
                <a:gd name="T35" fmla="*/ 10 h 515"/>
                <a:gd name="T36" fmla="*/ 67 w 683"/>
                <a:gd name="T37" fmla="*/ 45 h 515"/>
                <a:gd name="T38" fmla="*/ 20 w 683"/>
                <a:gd name="T39" fmla="*/ 65 h 515"/>
                <a:gd name="T40" fmla="*/ 26 w 683"/>
                <a:gd name="T41" fmla="*/ 81 h 515"/>
                <a:gd name="T42" fmla="*/ 4 w 683"/>
                <a:gd name="T43" fmla="*/ 92 h 515"/>
                <a:gd name="T44" fmla="*/ 0 w 683"/>
                <a:gd name="T45" fmla="*/ 102 h 515"/>
                <a:gd name="T46" fmla="*/ 0 w 683"/>
                <a:gd name="T47" fmla="*/ 112 h 515"/>
                <a:gd name="T48" fmla="*/ 10 w 683"/>
                <a:gd name="T49" fmla="*/ 120 h 515"/>
                <a:gd name="T50" fmla="*/ 39 w 683"/>
                <a:gd name="T51" fmla="*/ 139 h 515"/>
                <a:gd name="T52" fmla="*/ 67 w 683"/>
                <a:gd name="T53" fmla="*/ 137 h 515"/>
                <a:gd name="T54" fmla="*/ 96 w 683"/>
                <a:gd name="T55" fmla="*/ 182 h 515"/>
                <a:gd name="T56" fmla="*/ 100 w 683"/>
                <a:gd name="T57" fmla="*/ 194 h 515"/>
                <a:gd name="T58" fmla="*/ 120 w 683"/>
                <a:gd name="T59" fmla="*/ 216 h 515"/>
                <a:gd name="T60" fmla="*/ 122 w 683"/>
                <a:gd name="T61" fmla="*/ 225 h 515"/>
                <a:gd name="T62" fmla="*/ 155 w 683"/>
                <a:gd name="T63" fmla="*/ 239 h 515"/>
                <a:gd name="T64" fmla="*/ 180 w 683"/>
                <a:gd name="T65" fmla="*/ 259 h 515"/>
                <a:gd name="T66" fmla="*/ 198 w 683"/>
                <a:gd name="T67" fmla="*/ 280 h 515"/>
                <a:gd name="T68" fmla="*/ 216 w 683"/>
                <a:gd name="T69" fmla="*/ 290 h 515"/>
                <a:gd name="T70" fmla="*/ 235 w 683"/>
                <a:gd name="T71" fmla="*/ 308 h 515"/>
                <a:gd name="T72" fmla="*/ 245 w 683"/>
                <a:gd name="T73" fmla="*/ 327 h 515"/>
                <a:gd name="T74" fmla="*/ 259 w 683"/>
                <a:gd name="T75" fmla="*/ 341 h 515"/>
                <a:gd name="T76" fmla="*/ 292 w 683"/>
                <a:gd name="T77" fmla="*/ 355 h 515"/>
                <a:gd name="T78" fmla="*/ 315 w 683"/>
                <a:gd name="T79" fmla="*/ 407 h 515"/>
                <a:gd name="T80" fmla="*/ 327 w 683"/>
                <a:gd name="T81" fmla="*/ 443 h 515"/>
                <a:gd name="T82" fmla="*/ 347 w 683"/>
                <a:gd name="T83" fmla="*/ 445 h 515"/>
                <a:gd name="T84" fmla="*/ 366 w 683"/>
                <a:gd name="T85" fmla="*/ 466 h 515"/>
                <a:gd name="T86" fmla="*/ 382 w 683"/>
                <a:gd name="T87" fmla="*/ 507 h 515"/>
                <a:gd name="T88" fmla="*/ 395 w 683"/>
                <a:gd name="T89" fmla="*/ 515 h 515"/>
                <a:gd name="T90" fmla="*/ 411 w 683"/>
                <a:gd name="T91" fmla="*/ 507 h 515"/>
                <a:gd name="T92" fmla="*/ 429 w 683"/>
                <a:gd name="T93" fmla="*/ 495 h 515"/>
                <a:gd name="T94" fmla="*/ 466 w 683"/>
                <a:gd name="T95" fmla="*/ 456 h 515"/>
                <a:gd name="T96" fmla="*/ 458 w 683"/>
                <a:gd name="T97" fmla="*/ 429 h 515"/>
                <a:gd name="T98" fmla="*/ 484 w 683"/>
                <a:gd name="T99" fmla="*/ 427 h 515"/>
                <a:gd name="T100" fmla="*/ 511 w 683"/>
                <a:gd name="T101" fmla="*/ 402 h 515"/>
                <a:gd name="T102" fmla="*/ 523 w 683"/>
                <a:gd name="T103" fmla="*/ 396 h 515"/>
                <a:gd name="T104" fmla="*/ 540 w 683"/>
                <a:gd name="T105" fmla="*/ 36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515">
                  <a:moveTo>
                    <a:pt x="540" y="368"/>
                  </a:moveTo>
                  <a:lnTo>
                    <a:pt x="562" y="347"/>
                  </a:lnTo>
                  <a:lnTo>
                    <a:pt x="579" y="319"/>
                  </a:lnTo>
                  <a:lnTo>
                    <a:pt x="597" y="313"/>
                  </a:lnTo>
                  <a:lnTo>
                    <a:pt x="607" y="294"/>
                  </a:lnTo>
                  <a:lnTo>
                    <a:pt x="618" y="288"/>
                  </a:lnTo>
                  <a:lnTo>
                    <a:pt x="622" y="239"/>
                  </a:lnTo>
                  <a:lnTo>
                    <a:pt x="644" y="190"/>
                  </a:lnTo>
                  <a:lnTo>
                    <a:pt x="683" y="151"/>
                  </a:lnTo>
                  <a:lnTo>
                    <a:pt x="605" y="86"/>
                  </a:lnTo>
                  <a:lnTo>
                    <a:pt x="509" y="30"/>
                  </a:lnTo>
                  <a:lnTo>
                    <a:pt x="487" y="24"/>
                  </a:lnTo>
                  <a:lnTo>
                    <a:pt x="390" y="36"/>
                  </a:lnTo>
                  <a:lnTo>
                    <a:pt x="352" y="41"/>
                  </a:lnTo>
                  <a:lnTo>
                    <a:pt x="337" y="14"/>
                  </a:lnTo>
                  <a:lnTo>
                    <a:pt x="321" y="0"/>
                  </a:lnTo>
                  <a:lnTo>
                    <a:pt x="194" y="4"/>
                  </a:lnTo>
                  <a:lnTo>
                    <a:pt x="139" y="10"/>
                  </a:lnTo>
                  <a:lnTo>
                    <a:pt x="67" y="45"/>
                  </a:lnTo>
                  <a:lnTo>
                    <a:pt x="20" y="65"/>
                  </a:lnTo>
                  <a:lnTo>
                    <a:pt x="26" y="81"/>
                  </a:lnTo>
                  <a:lnTo>
                    <a:pt x="4" y="92"/>
                  </a:lnTo>
                  <a:lnTo>
                    <a:pt x="0" y="102"/>
                  </a:lnTo>
                  <a:lnTo>
                    <a:pt x="0" y="112"/>
                  </a:lnTo>
                  <a:lnTo>
                    <a:pt x="10" y="120"/>
                  </a:lnTo>
                  <a:lnTo>
                    <a:pt x="39" y="139"/>
                  </a:lnTo>
                  <a:lnTo>
                    <a:pt x="67" y="137"/>
                  </a:lnTo>
                  <a:lnTo>
                    <a:pt x="96" y="182"/>
                  </a:lnTo>
                  <a:lnTo>
                    <a:pt x="100" y="194"/>
                  </a:lnTo>
                  <a:lnTo>
                    <a:pt x="120" y="216"/>
                  </a:lnTo>
                  <a:lnTo>
                    <a:pt x="122" y="225"/>
                  </a:lnTo>
                  <a:lnTo>
                    <a:pt x="155" y="239"/>
                  </a:lnTo>
                  <a:lnTo>
                    <a:pt x="180" y="259"/>
                  </a:lnTo>
                  <a:lnTo>
                    <a:pt x="198" y="280"/>
                  </a:lnTo>
                  <a:lnTo>
                    <a:pt x="216" y="290"/>
                  </a:lnTo>
                  <a:lnTo>
                    <a:pt x="235" y="308"/>
                  </a:lnTo>
                  <a:lnTo>
                    <a:pt x="245" y="327"/>
                  </a:lnTo>
                  <a:lnTo>
                    <a:pt x="259" y="341"/>
                  </a:lnTo>
                  <a:lnTo>
                    <a:pt x="292" y="355"/>
                  </a:lnTo>
                  <a:lnTo>
                    <a:pt x="315" y="407"/>
                  </a:lnTo>
                  <a:lnTo>
                    <a:pt x="327" y="443"/>
                  </a:lnTo>
                  <a:lnTo>
                    <a:pt x="347" y="445"/>
                  </a:lnTo>
                  <a:lnTo>
                    <a:pt x="366" y="466"/>
                  </a:lnTo>
                  <a:lnTo>
                    <a:pt x="382" y="507"/>
                  </a:lnTo>
                  <a:lnTo>
                    <a:pt x="395" y="515"/>
                  </a:lnTo>
                  <a:lnTo>
                    <a:pt x="411" y="507"/>
                  </a:lnTo>
                  <a:lnTo>
                    <a:pt x="429" y="495"/>
                  </a:lnTo>
                  <a:lnTo>
                    <a:pt x="466" y="456"/>
                  </a:lnTo>
                  <a:lnTo>
                    <a:pt x="458" y="429"/>
                  </a:lnTo>
                  <a:lnTo>
                    <a:pt x="484" y="427"/>
                  </a:lnTo>
                  <a:lnTo>
                    <a:pt x="511" y="402"/>
                  </a:lnTo>
                  <a:lnTo>
                    <a:pt x="523" y="396"/>
                  </a:lnTo>
                  <a:lnTo>
                    <a:pt x="540" y="36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0" name="Freeform 135"/>
            <p:cNvSpPr>
              <a:spLocks/>
            </p:cNvSpPr>
            <p:nvPr/>
          </p:nvSpPr>
          <p:spPr bwMode="auto">
            <a:xfrm>
              <a:off x="4057" y="1509"/>
              <a:ext cx="14" cy="25"/>
            </a:xfrm>
            <a:custGeom>
              <a:avLst/>
              <a:gdLst>
                <a:gd name="T0" fmla="*/ 6 w 14"/>
                <a:gd name="T1" fmla="*/ 13 h 25"/>
                <a:gd name="T2" fmla="*/ 10 w 14"/>
                <a:gd name="T3" fmla="*/ 25 h 25"/>
                <a:gd name="T4" fmla="*/ 14 w 14"/>
                <a:gd name="T5" fmla="*/ 23 h 25"/>
                <a:gd name="T6" fmla="*/ 10 w 14"/>
                <a:gd name="T7" fmla="*/ 19 h 25"/>
                <a:gd name="T8" fmla="*/ 0 w 14"/>
                <a:gd name="T9" fmla="*/ 0 h 25"/>
                <a:gd name="T10" fmla="*/ 6 w 14"/>
                <a:gd name="T11" fmla="*/ 13 h 25"/>
              </a:gdLst>
              <a:ahLst/>
              <a:cxnLst>
                <a:cxn ang="0">
                  <a:pos x="T0" y="T1"/>
                </a:cxn>
                <a:cxn ang="0">
                  <a:pos x="T2" y="T3"/>
                </a:cxn>
                <a:cxn ang="0">
                  <a:pos x="T4" y="T5"/>
                </a:cxn>
                <a:cxn ang="0">
                  <a:pos x="T6" y="T7"/>
                </a:cxn>
                <a:cxn ang="0">
                  <a:pos x="T8" y="T9"/>
                </a:cxn>
                <a:cxn ang="0">
                  <a:pos x="T10" y="T11"/>
                </a:cxn>
              </a:cxnLst>
              <a:rect l="0" t="0" r="r" b="b"/>
              <a:pathLst>
                <a:path w="14" h="25">
                  <a:moveTo>
                    <a:pt x="6" y="13"/>
                  </a:moveTo>
                  <a:lnTo>
                    <a:pt x="10" y="25"/>
                  </a:lnTo>
                  <a:lnTo>
                    <a:pt x="14" y="23"/>
                  </a:lnTo>
                  <a:lnTo>
                    <a:pt x="10" y="19"/>
                  </a:lnTo>
                  <a:lnTo>
                    <a:pt x="0" y="0"/>
                  </a:lnTo>
                  <a:lnTo>
                    <a:pt x="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1" name="Freeform 136"/>
            <p:cNvSpPr>
              <a:spLocks/>
            </p:cNvSpPr>
            <p:nvPr/>
          </p:nvSpPr>
          <p:spPr bwMode="auto">
            <a:xfrm>
              <a:off x="3142" y="912"/>
              <a:ext cx="939" cy="595"/>
            </a:xfrm>
            <a:custGeom>
              <a:avLst/>
              <a:gdLst>
                <a:gd name="T0" fmla="*/ 911 w 939"/>
                <a:gd name="T1" fmla="*/ 70 h 595"/>
                <a:gd name="T2" fmla="*/ 921 w 939"/>
                <a:gd name="T3" fmla="*/ 61 h 595"/>
                <a:gd name="T4" fmla="*/ 921 w 939"/>
                <a:gd name="T5" fmla="*/ 43 h 595"/>
                <a:gd name="T6" fmla="*/ 477 w 939"/>
                <a:gd name="T7" fmla="*/ 29 h 595"/>
                <a:gd name="T8" fmla="*/ 35 w 939"/>
                <a:gd name="T9" fmla="*/ 0 h 595"/>
                <a:gd name="T10" fmla="*/ 33 w 939"/>
                <a:gd name="T11" fmla="*/ 35 h 595"/>
                <a:gd name="T12" fmla="*/ 10 w 939"/>
                <a:gd name="T13" fmla="*/ 301 h 595"/>
                <a:gd name="T14" fmla="*/ 0 w 939"/>
                <a:gd name="T15" fmla="*/ 493 h 595"/>
                <a:gd name="T16" fmla="*/ 274 w 939"/>
                <a:gd name="T17" fmla="*/ 511 h 595"/>
                <a:gd name="T18" fmla="*/ 598 w 939"/>
                <a:gd name="T19" fmla="*/ 528 h 595"/>
                <a:gd name="T20" fmla="*/ 686 w 939"/>
                <a:gd name="T21" fmla="*/ 522 h 595"/>
                <a:gd name="T22" fmla="*/ 708 w 939"/>
                <a:gd name="T23" fmla="*/ 542 h 595"/>
                <a:gd name="T24" fmla="*/ 747 w 939"/>
                <a:gd name="T25" fmla="*/ 571 h 595"/>
                <a:gd name="T26" fmla="*/ 776 w 939"/>
                <a:gd name="T27" fmla="*/ 562 h 595"/>
                <a:gd name="T28" fmla="*/ 808 w 939"/>
                <a:gd name="T29" fmla="*/ 558 h 595"/>
                <a:gd name="T30" fmla="*/ 831 w 939"/>
                <a:gd name="T31" fmla="*/ 558 h 595"/>
                <a:gd name="T32" fmla="*/ 851 w 939"/>
                <a:gd name="T33" fmla="*/ 567 h 595"/>
                <a:gd name="T34" fmla="*/ 888 w 939"/>
                <a:gd name="T35" fmla="*/ 579 h 595"/>
                <a:gd name="T36" fmla="*/ 915 w 939"/>
                <a:gd name="T37" fmla="*/ 595 h 595"/>
                <a:gd name="T38" fmla="*/ 913 w 939"/>
                <a:gd name="T39" fmla="*/ 589 h 595"/>
                <a:gd name="T40" fmla="*/ 927 w 939"/>
                <a:gd name="T41" fmla="*/ 556 h 595"/>
                <a:gd name="T42" fmla="*/ 937 w 939"/>
                <a:gd name="T43" fmla="*/ 517 h 595"/>
                <a:gd name="T44" fmla="*/ 917 w 939"/>
                <a:gd name="T45" fmla="*/ 501 h 595"/>
                <a:gd name="T46" fmla="*/ 913 w 939"/>
                <a:gd name="T47" fmla="*/ 475 h 595"/>
                <a:gd name="T48" fmla="*/ 921 w 939"/>
                <a:gd name="T49" fmla="*/ 448 h 595"/>
                <a:gd name="T50" fmla="*/ 939 w 939"/>
                <a:gd name="T51" fmla="*/ 446 h 595"/>
                <a:gd name="T52" fmla="*/ 939 w 939"/>
                <a:gd name="T53" fmla="*/ 166 h 595"/>
                <a:gd name="T54" fmla="*/ 935 w 939"/>
                <a:gd name="T55" fmla="*/ 147 h 595"/>
                <a:gd name="T56" fmla="*/ 902 w 939"/>
                <a:gd name="T57" fmla="*/ 119 h 595"/>
                <a:gd name="T58" fmla="*/ 894 w 939"/>
                <a:gd name="T59" fmla="*/ 102 h 595"/>
                <a:gd name="T60" fmla="*/ 894 w 939"/>
                <a:gd name="T61" fmla="*/ 82 h 595"/>
                <a:gd name="T62" fmla="*/ 911 w 939"/>
                <a:gd name="T63" fmla="*/ 7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9" h="595">
                  <a:moveTo>
                    <a:pt x="911" y="70"/>
                  </a:moveTo>
                  <a:lnTo>
                    <a:pt x="921" y="61"/>
                  </a:lnTo>
                  <a:lnTo>
                    <a:pt x="921" y="43"/>
                  </a:lnTo>
                  <a:lnTo>
                    <a:pt x="477" y="29"/>
                  </a:lnTo>
                  <a:lnTo>
                    <a:pt x="35" y="0"/>
                  </a:lnTo>
                  <a:lnTo>
                    <a:pt x="33" y="35"/>
                  </a:lnTo>
                  <a:lnTo>
                    <a:pt x="10" y="301"/>
                  </a:lnTo>
                  <a:lnTo>
                    <a:pt x="0" y="493"/>
                  </a:lnTo>
                  <a:lnTo>
                    <a:pt x="274" y="511"/>
                  </a:lnTo>
                  <a:lnTo>
                    <a:pt x="598" y="528"/>
                  </a:lnTo>
                  <a:lnTo>
                    <a:pt x="686" y="522"/>
                  </a:lnTo>
                  <a:lnTo>
                    <a:pt x="708" y="542"/>
                  </a:lnTo>
                  <a:lnTo>
                    <a:pt x="747" y="571"/>
                  </a:lnTo>
                  <a:lnTo>
                    <a:pt x="776" y="562"/>
                  </a:lnTo>
                  <a:lnTo>
                    <a:pt x="808" y="558"/>
                  </a:lnTo>
                  <a:lnTo>
                    <a:pt x="831" y="558"/>
                  </a:lnTo>
                  <a:lnTo>
                    <a:pt x="851" y="567"/>
                  </a:lnTo>
                  <a:lnTo>
                    <a:pt x="888" y="579"/>
                  </a:lnTo>
                  <a:lnTo>
                    <a:pt x="915" y="595"/>
                  </a:lnTo>
                  <a:lnTo>
                    <a:pt x="913" y="589"/>
                  </a:lnTo>
                  <a:lnTo>
                    <a:pt x="927" y="556"/>
                  </a:lnTo>
                  <a:lnTo>
                    <a:pt x="937" y="517"/>
                  </a:lnTo>
                  <a:lnTo>
                    <a:pt x="917" y="501"/>
                  </a:lnTo>
                  <a:lnTo>
                    <a:pt x="913" y="475"/>
                  </a:lnTo>
                  <a:lnTo>
                    <a:pt x="921" y="448"/>
                  </a:lnTo>
                  <a:lnTo>
                    <a:pt x="939" y="446"/>
                  </a:lnTo>
                  <a:lnTo>
                    <a:pt x="939" y="166"/>
                  </a:lnTo>
                  <a:lnTo>
                    <a:pt x="935" y="147"/>
                  </a:lnTo>
                  <a:lnTo>
                    <a:pt x="902" y="119"/>
                  </a:lnTo>
                  <a:lnTo>
                    <a:pt x="894" y="102"/>
                  </a:lnTo>
                  <a:lnTo>
                    <a:pt x="894" y="82"/>
                  </a:lnTo>
                  <a:lnTo>
                    <a:pt x="911" y="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2" name="Freeform 137"/>
            <p:cNvSpPr>
              <a:spLocks/>
            </p:cNvSpPr>
            <p:nvPr/>
          </p:nvSpPr>
          <p:spPr bwMode="auto">
            <a:xfrm>
              <a:off x="4965" y="2421"/>
              <a:ext cx="1127" cy="387"/>
            </a:xfrm>
            <a:custGeom>
              <a:avLst/>
              <a:gdLst>
                <a:gd name="T0" fmla="*/ 1033 w 1127"/>
                <a:gd name="T1" fmla="*/ 109 h 387"/>
                <a:gd name="T2" fmla="*/ 1041 w 1127"/>
                <a:gd name="T3" fmla="*/ 109 h 387"/>
                <a:gd name="T4" fmla="*/ 1058 w 1127"/>
                <a:gd name="T5" fmla="*/ 84 h 387"/>
                <a:gd name="T6" fmla="*/ 1078 w 1127"/>
                <a:gd name="T7" fmla="*/ 76 h 387"/>
                <a:gd name="T8" fmla="*/ 1093 w 1127"/>
                <a:gd name="T9" fmla="*/ 80 h 387"/>
                <a:gd name="T10" fmla="*/ 1105 w 1127"/>
                <a:gd name="T11" fmla="*/ 53 h 387"/>
                <a:gd name="T12" fmla="*/ 1123 w 1127"/>
                <a:gd name="T13" fmla="*/ 37 h 387"/>
                <a:gd name="T14" fmla="*/ 1127 w 1127"/>
                <a:gd name="T15" fmla="*/ 25 h 387"/>
                <a:gd name="T16" fmla="*/ 1127 w 1127"/>
                <a:gd name="T17" fmla="*/ 2 h 387"/>
                <a:gd name="T18" fmla="*/ 1121 w 1127"/>
                <a:gd name="T19" fmla="*/ 0 h 387"/>
                <a:gd name="T20" fmla="*/ 1101 w 1127"/>
                <a:gd name="T21" fmla="*/ 15 h 387"/>
                <a:gd name="T22" fmla="*/ 1041 w 1127"/>
                <a:gd name="T23" fmla="*/ 17 h 387"/>
                <a:gd name="T24" fmla="*/ 960 w 1127"/>
                <a:gd name="T25" fmla="*/ 27 h 387"/>
                <a:gd name="T26" fmla="*/ 538 w 1127"/>
                <a:gd name="T27" fmla="*/ 68 h 387"/>
                <a:gd name="T28" fmla="*/ 301 w 1127"/>
                <a:gd name="T29" fmla="*/ 94 h 387"/>
                <a:gd name="T30" fmla="*/ 276 w 1127"/>
                <a:gd name="T31" fmla="*/ 96 h 387"/>
                <a:gd name="T32" fmla="*/ 276 w 1127"/>
                <a:gd name="T33" fmla="*/ 125 h 387"/>
                <a:gd name="T34" fmla="*/ 166 w 1127"/>
                <a:gd name="T35" fmla="*/ 133 h 387"/>
                <a:gd name="T36" fmla="*/ 70 w 1127"/>
                <a:gd name="T37" fmla="*/ 135 h 387"/>
                <a:gd name="T38" fmla="*/ 66 w 1127"/>
                <a:gd name="T39" fmla="*/ 176 h 387"/>
                <a:gd name="T40" fmla="*/ 43 w 1127"/>
                <a:gd name="T41" fmla="*/ 252 h 387"/>
                <a:gd name="T42" fmla="*/ 33 w 1127"/>
                <a:gd name="T43" fmla="*/ 285 h 387"/>
                <a:gd name="T44" fmla="*/ 29 w 1127"/>
                <a:gd name="T45" fmla="*/ 305 h 387"/>
                <a:gd name="T46" fmla="*/ 0 w 1127"/>
                <a:gd name="T47" fmla="*/ 323 h 387"/>
                <a:gd name="T48" fmla="*/ 10 w 1127"/>
                <a:gd name="T49" fmla="*/ 350 h 387"/>
                <a:gd name="T50" fmla="*/ 2 w 1127"/>
                <a:gd name="T51" fmla="*/ 387 h 387"/>
                <a:gd name="T52" fmla="*/ 84 w 1127"/>
                <a:gd name="T53" fmla="*/ 383 h 387"/>
                <a:gd name="T54" fmla="*/ 377 w 1127"/>
                <a:gd name="T55" fmla="*/ 364 h 387"/>
                <a:gd name="T56" fmla="*/ 663 w 1127"/>
                <a:gd name="T57" fmla="*/ 336 h 387"/>
                <a:gd name="T58" fmla="*/ 802 w 1127"/>
                <a:gd name="T59" fmla="*/ 321 h 387"/>
                <a:gd name="T60" fmla="*/ 804 w 1127"/>
                <a:gd name="T61" fmla="*/ 284 h 387"/>
                <a:gd name="T62" fmla="*/ 821 w 1127"/>
                <a:gd name="T63" fmla="*/ 270 h 387"/>
                <a:gd name="T64" fmla="*/ 839 w 1127"/>
                <a:gd name="T65" fmla="*/ 266 h 387"/>
                <a:gd name="T66" fmla="*/ 843 w 1127"/>
                <a:gd name="T67" fmla="*/ 238 h 387"/>
                <a:gd name="T68" fmla="*/ 880 w 1127"/>
                <a:gd name="T69" fmla="*/ 215 h 387"/>
                <a:gd name="T70" fmla="*/ 909 w 1127"/>
                <a:gd name="T71" fmla="*/ 203 h 387"/>
                <a:gd name="T72" fmla="*/ 943 w 1127"/>
                <a:gd name="T73" fmla="*/ 176 h 387"/>
                <a:gd name="T74" fmla="*/ 974 w 1127"/>
                <a:gd name="T75" fmla="*/ 158 h 387"/>
                <a:gd name="T76" fmla="*/ 980 w 1127"/>
                <a:gd name="T77" fmla="*/ 135 h 387"/>
                <a:gd name="T78" fmla="*/ 1015 w 1127"/>
                <a:gd name="T79" fmla="*/ 102 h 387"/>
                <a:gd name="T80" fmla="*/ 1027 w 1127"/>
                <a:gd name="T81" fmla="*/ 98 h 387"/>
                <a:gd name="T82" fmla="*/ 1033 w 1127"/>
                <a:gd name="T83" fmla="*/ 10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7" h="387">
                  <a:moveTo>
                    <a:pt x="1033" y="109"/>
                  </a:moveTo>
                  <a:lnTo>
                    <a:pt x="1041" y="109"/>
                  </a:lnTo>
                  <a:lnTo>
                    <a:pt x="1058" y="84"/>
                  </a:lnTo>
                  <a:lnTo>
                    <a:pt x="1078" y="76"/>
                  </a:lnTo>
                  <a:lnTo>
                    <a:pt x="1093" y="80"/>
                  </a:lnTo>
                  <a:lnTo>
                    <a:pt x="1105" y="53"/>
                  </a:lnTo>
                  <a:lnTo>
                    <a:pt x="1123" y="37"/>
                  </a:lnTo>
                  <a:lnTo>
                    <a:pt x="1127" y="25"/>
                  </a:lnTo>
                  <a:lnTo>
                    <a:pt x="1127" y="2"/>
                  </a:lnTo>
                  <a:lnTo>
                    <a:pt x="1121" y="0"/>
                  </a:lnTo>
                  <a:lnTo>
                    <a:pt x="1101" y="15"/>
                  </a:lnTo>
                  <a:lnTo>
                    <a:pt x="1041" y="17"/>
                  </a:lnTo>
                  <a:lnTo>
                    <a:pt x="960" y="27"/>
                  </a:lnTo>
                  <a:lnTo>
                    <a:pt x="538" y="68"/>
                  </a:lnTo>
                  <a:lnTo>
                    <a:pt x="301" y="94"/>
                  </a:lnTo>
                  <a:lnTo>
                    <a:pt x="276" y="96"/>
                  </a:lnTo>
                  <a:lnTo>
                    <a:pt x="276" y="125"/>
                  </a:lnTo>
                  <a:lnTo>
                    <a:pt x="166" y="133"/>
                  </a:lnTo>
                  <a:lnTo>
                    <a:pt x="70" y="135"/>
                  </a:lnTo>
                  <a:lnTo>
                    <a:pt x="66" y="176"/>
                  </a:lnTo>
                  <a:lnTo>
                    <a:pt x="43" y="252"/>
                  </a:lnTo>
                  <a:lnTo>
                    <a:pt x="33" y="285"/>
                  </a:lnTo>
                  <a:lnTo>
                    <a:pt x="29" y="305"/>
                  </a:lnTo>
                  <a:lnTo>
                    <a:pt x="0" y="323"/>
                  </a:lnTo>
                  <a:lnTo>
                    <a:pt x="10" y="350"/>
                  </a:lnTo>
                  <a:lnTo>
                    <a:pt x="2" y="387"/>
                  </a:lnTo>
                  <a:lnTo>
                    <a:pt x="84" y="383"/>
                  </a:lnTo>
                  <a:lnTo>
                    <a:pt x="377" y="364"/>
                  </a:lnTo>
                  <a:lnTo>
                    <a:pt x="663" y="336"/>
                  </a:lnTo>
                  <a:lnTo>
                    <a:pt x="802" y="321"/>
                  </a:lnTo>
                  <a:lnTo>
                    <a:pt x="804" y="284"/>
                  </a:lnTo>
                  <a:lnTo>
                    <a:pt x="821" y="270"/>
                  </a:lnTo>
                  <a:lnTo>
                    <a:pt x="839" y="266"/>
                  </a:lnTo>
                  <a:lnTo>
                    <a:pt x="843" y="238"/>
                  </a:lnTo>
                  <a:lnTo>
                    <a:pt x="880" y="215"/>
                  </a:lnTo>
                  <a:lnTo>
                    <a:pt x="909" y="203"/>
                  </a:lnTo>
                  <a:lnTo>
                    <a:pt x="943" y="176"/>
                  </a:lnTo>
                  <a:lnTo>
                    <a:pt x="974" y="158"/>
                  </a:lnTo>
                  <a:lnTo>
                    <a:pt x="980" y="135"/>
                  </a:lnTo>
                  <a:lnTo>
                    <a:pt x="1015" y="102"/>
                  </a:lnTo>
                  <a:lnTo>
                    <a:pt x="1027" y="98"/>
                  </a:lnTo>
                  <a:lnTo>
                    <a:pt x="1033" y="109"/>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3" name="Freeform 138"/>
            <p:cNvSpPr>
              <a:spLocks/>
            </p:cNvSpPr>
            <p:nvPr/>
          </p:nvSpPr>
          <p:spPr bwMode="auto">
            <a:xfrm>
              <a:off x="3965" y="4041"/>
              <a:ext cx="45" cy="67"/>
            </a:xfrm>
            <a:custGeom>
              <a:avLst/>
              <a:gdLst>
                <a:gd name="T0" fmla="*/ 2 w 45"/>
                <a:gd name="T1" fmla="*/ 61 h 67"/>
                <a:gd name="T2" fmla="*/ 0 w 45"/>
                <a:gd name="T3" fmla="*/ 67 h 67"/>
                <a:gd name="T4" fmla="*/ 16 w 45"/>
                <a:gd name="T5" fmla="*/ 41 h 67"/>
                <a:gd name="T6" fmla="*/ 45 w 45"/>
                <a:gd name="T7" fmla="*/ 0 h 67"/>
                <a:gd name="T8" fmla="*/ 30 w 45"/>
                <a:gd name="T9" fmla="*/ 20 h 67"/>
                <a:gd name="T10" fmla="*/ 2 w 45"/>
                <a:gd name="T11" fmla="*/ 61 h 67"/>
              </a:gdLst>
              <a:ahLst/>
              <a:cxnLst>
                <a:cxn ang="0">
                  <a:pos x="T0" y="T1"/>
                </a:cxn>
                <a:cxn ang="0">
                  <a:pos x="T2" y="T3"/>
                </a:cxn>
                <a:cxn ang="0">
                  <a:pos x="T4" y="T5"/>
                </a:cxn>
                <a:cxn ang="0">
                  <a:pos x="T6" y="T7"/>
                </a:cxn>
                <a:cxn ang="0">
                  <a:pos x="T8" y="T9"/>
                </a:cxn>
                <a:cxn ang="0">
                  <a:pos x="T10" y="T11"/>
                </a:cxn>
              </a:cxnLst>
              <a:rect l="0" t="0" r="r" b="b"/>
              <a:pathLst>
                <a:path w="45" h="67">
                  <a:moveTo>
                    <a:pt x="2" y="61"/>
                  </a:moveTo>
                  <a:lnTo>
                    <a:pt x="0" y="67"/>
                  </a:lnTo>
                  <a:lnTo>
                    <a:pt x="16" y="41"/>
                  </a:lnTo>
                  <a:lnTo>
                    <a:pt x="45" y="0"/>
                  </a:lnTo>
                  <a:lnTo>
                    <a:pt x="30" y="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4" name="Freeform 139"/>
            <p:cNvSpPr>
              <a:spLocks/>
            </p:cNvSpPr>
            <p:nvPr/>
          </p:nvSpPr>
          <p:spPr bwMode="auto">
            <a:xfrm>
              <a:off x="3932" y="4256"/>
              <a:ext cx="16" cy="55"/>
            </a:xfrm>
            <a:custGeom>
              <a:avLst/>
              <a:gdLst>
                <a:gd name="T0" fmla="*/ 16 w 16"/>
                <a:gd name="T1" fmla="*/ 55 h 55"/>
                <a:gd name="T2" fmla="*/ 4 w 16"/>
                <a:gd name="T3" fmla="*/ 20 h 55"/>
                <a:gd name="T4" fmla="*/ 0 w 16"/>
                <a:gd name="T5" fmla="*/ 0 h 55"/>
                <a:gd name="T6" fmla="*/ 2 w 16"/>
                <a:gd name="T7" fmla="*/ 18 h 55"/>
                <a:gd name="T8" fmla="*/ 16 w 16"/>
                <a:gd name="T9" fmla="*/ 55 h 55"/>
              </a:gdLst>
              <a:ahLst/>
              <a:cxnLst>
                <a:cxn ang="0">
                  <a:pos x="T0" y="T1"/>
                </a:cxn>
                <a:cxn ang="0">
                  <a:pos x="T2" y="T3"/>
                </a:cxn>
                <a:cxn ang="0">
                  <a:pos x="T4" y="T5"/>
                </a:cxn>
                <a:cxn ang="0">
                  <a:pos x="T6" y="T7"/>
                </a:cxn>
                <a:cxn ang="0">
                  <a:pos x="T8" y="T9"/>
                </a:cxn>
              </a:cxnLst>
              <a:rect l="0" t="0" r="r" b="b"/>
              <a:pathLst>
                <a:path w="16" h="55">
                  <a:moveTo>
                    <a:pt x="16" y="55"/>
                  </a:moveTo>
                  <a:lnTo>
                    <a:pt x="4" y="20"/>
                  </a:lnTo>
                  <a:lnTo>
                    <a:pt x="0" y="0"/>
                  </a:lnTo>
                  <a:lnTo>
                    <a:pt x="2" y="18"/>
                  </a:lnTo>
                  <a:lnTo>
                    <a:pt x="1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5" name="Freeform 140"/>
            <p:cNvSpPr>
              <a:spLocks/>
            </p:cNvSpPr>
            <p:nvPr/>
          </p:nvSpPr>
          <p:spPr bwMode="auto">
            <a:xfrm>
              <a:off x="2596" y="2558"/>
              <a:ext cx="1895" cy="1859"/>
            </a:xfrm>
            <a:custGeom>
              <a:avLst/>
              <a:gdLst>
                <a:gd name="T0" fmla="*/ 1878 w 1895"/>
                <a:gd name="T1" fmla="*/ 1074 h 1859"/>
                <a:gd name="T2" fmla="*/ 1895 w 1895"/>
                <a:gd name="T3" fmla="*/ 957 h 1859"/>
                <a:gd name="T4" fmla="*/ 1856 w 1895"/>
                <a:gd name="T5" fmla="*/ 878 h 1859"/>
                <a:gd name="T6" fmla="*/ 1823 w 1895"/>
                <a:gd name="T7" fmla="*/ 777 h 1859"/>
                <a:gd name="T8" fmla="*/ 1800 w 1895"/>
                <a:gd name="T9" fmla="*/ 542 h 1859"/>
                <a:gd name="T10" fmla="*/ 1733 w 1895"/>
                <a:gd name="T11" fmla="*/ 524 h 1859"/>
                <a:gd name="T12" fmla="*/ 1667 w 1895"/>
                <a:gd name="T13" fmla="*/ 485 h 1859"/>
                <a:gd name="T14" fmla="*/ 1604 w 1895"/>
                <a:gd name="T15" fmla="*/ 497 h 1859"/>
                <a:gd name="T16" fmla="*/ 1559 w 1895"/>
                <a:gd name="T17" fmla="*/ 495 h 1859"/>
                <a:gd name="T18" fmla="*/ 1508 w 1895"/>
                <a:gd name="T19" fmla="*/ 522 h 1859"/>
                <a:gd name="T20" fmla="*/ 1418 w 1895"/>
                <a:gd name="T21" fmla="*/ 497 h 1859"/>
                <a:gd name="T22" fmla="*/ 1377 w 1895"/>
                <a:gd name="T23" fmla="*/ 516 h 1859"/>
                <a:gd name="T24" fmla="*/ 1315 w 1895"/>
                <a:gd name="T25" fmla="*/ 483 h 1859"/>
                <a:gd name="T26" fmla="*/ 1256 w 1895"/>
                <a:gd name="T27" fmla="*/ 487 h 1859"/>
                <a:gd name="T28" fmla="*/ 1234 w 1895"/>
                <a:gd name="T29" fmla="*/ 446 h 1859"/>
                <a:gd name="T30" fmla="*/ 1170 w 1895"/>
                <a:gd name="T31" fmla="*/ 442 h 1859"/>
                <a:gd name="T32" fmla="*/ 1082 w 1895"/>
                <a:gd name="T33" fmla="*/ 424 h 1859"/>
                <a:gd name="T34" fmla="*/ 1072 w 1895"/>
                <a:gd name="T35" fmla="*/ 397 h 1859"/>
                <a:gd name="T36" fmla="*/ 1045 w 1895"/>
                <a:gd name="T37" fmla="*/ 399 h 1859"/>
                <a:gd name="T38" fmla="*/ 976 w 1895"/>
                <a:gd name="T39" fmla="*/ 356 h 1859"/>
                <a:gd name="T40" fmla="*/ 996 w 1895"/>
                <a:gd name="T41" fmla="*/ 19 h 1859"/>
                <a:gd name="T42" fmla="*/ 286 w 1895"/>
                <a:gd name="T43" fmla="*/ 749 h 1859"/>
                <a:gd name="T44" fmla="*/ 16 w 1895"/>
                <a:gd name="T45" fmla="*/ 763 h 1859"/>
                <a:gd name="T46" fmla="*/ 86 w 1895"/>
                <a:gd name="T47" fmla="*/ 837 h 1859"/>
                <a:gd name="T48" fmla="*/ 160 w 1895"/>
                <a:gd name="T49" fmla="*/ 937 h 1859"/>
                <a:gd name="T50" fmla="*/ 223 w 1895"/>
                <a:gd name="T51" fmla="*/ 978 h 1859"/>
                <a:gd name="T52" fmla="*/ 252 w 1895"/>
                <a:gd name="T53" fmla="*/ 1115 h 1859"/>
                <a:gd name="T54" fmla="*/ 368 w 1895"/>
                <a:gd name="T55" fmla="*/ 1229 h 1859"/>
                <a:gd name="T56" fmla="*/ 411 w 1895"/>
                <a:gd name="T57" fmla="*/ 1266 h 1859"/>
                <a:gd name="T58" fmla="*/ 458 w 1895"/>
                <a:gd name="T59" fmla="*/ 1285 h 1859"/>
                <a:gd name="T60" fmla="*/ 518 w 1895"/>
                <a:gd name="T61" fmla="*/ 1192 h 1859"/>
                <a:gd name="T62" fmla="*/ 626 w 1895"/>
                <a:gd name="T63" fmla="*/ 1158 h 1859"/>
                <a:gd name="T64" fmla="*/ 761 w 1895"/>
                <a:gd name="T65" fmla="*/ 1188 h 1859"/>
                <a:gd name="T66" fmla="*/ 827 w 1895"/>
                <a:gd name="T67" fmla="*/ 1262 h 1859"/>
                <a:gd name="T68" fmla="*/ 849 w 1895"/>
                <a:gd name="T69" fmla="*/ 1323 h 1859"/>
                <a:gd name="T70" fmla="*/ 921 w 1895"/>
                <a:gd name="T71" fmla="*/ 1454 h 1859"/>
                <a:gd name="T72" fmla="*/ 1002 w 1895"/>
                <a:gd name="T73" fmla="*/ 1550 h 1859"/>
                <a:gd name="T74" fmla="*/ 1007 w 1895"/>
                <a:gd name="T75" fmla="*/ 1610 h 1859"/>
                <a:gd name="T76" fmla="*/ 1011 w 1895"/>
                <a:gd name="T77" fmla="*/ 1649 h 1859"/>
                <a:gd name="T78" fmla="*/ 1052 w 1895"/>
                <a:gd name="T79" fmla="*/ 1730 h 1859"/>
                <a:gd name="T80" fmla="*/ 1168 w 1895"/>
                <a:gd name="T81" fmla="*/ 1794 h 1859"/>
                <a:gd name="T82" fmla="*/ 1232 w 1895"/>
                <a:gd name="T83" fmla="*/ 1820 h 1859"/>
                <a:gd name="T84" fmla="*/ 1344 w 1895"/>
                <a:gd name="T85" fmla="*/ 1845 h 1859"/>
                <a:gd name="T86" fmla="*/ 1328 w 1895"/>
                <a:gd name="T87" fmla="*/ 1767 h 1859"/>
                <a:gd name="T88" fmla="*/ 1315 w 1895"/>
                <a:gd name="T89" fmla="*/ 1657 h 1859"/>
                <a:gd name="T90" fmla="*/ 1336 w 1895"/>
                <a:gd name="T91" fmla="*/ 1516 h 1859"/>
                <a:gd name="T92" fmla="*/ 1424 w 1895"/>
                <a:gd name="T93" fmla="*/ 1465 h 1859"/>
                <a:gd name="T94" fmla="*/ 1534 w 1895"/>
                <a:gd name="T95" fmla="*/ 1399 h 1859"/>
                <a:gd name="T96" fmla="*/ 1639 w 1895"/>
                <a:gd name="T97" fmla="*/ 1340 h 1859"/>
                <a:gd name="T98" fmla="*/ 1731 w 1895"/>
                <a:gd name="T99" fmla="*/ 1266 h 1859"/>
                <a:gd name="T100" fmla="*/ 1860 w 1895"/>
                <a:gd name="T101" fmla="*/ 1203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5" h="1859">
                  <a:moveTo>
                    <a:pt x="1868" y="1148"/>
                  </a:moveTo>
                  <a:lnTo>
                    <a:pt x="1874" y="1092"/>
                  </a:lnTo>
                  <a:lnTo>
                    <a:pt x="1878" y="1074"/>
                  </a:lnTo>
                  <a:lnTo>
                    <a:pt x="1866" y="1053"/>
                  </a:lnTo>
                  <a:lnTo>
                    <a:pt x="1890" y="1015"/>
                  </a:lnTo>
                  <a:lnTo>
                    <a:pt x="1895" y="957"/>
                  </a:lnTo>
                  <a:lnTo>
                    <a:pt x="1892" y="951"/>
                  </a:lnTo>
                  <a:lnTo>
                    <a:pt x="1890" y="925"/>
                  </a:lnTo>
                  <a:lnTo>
                    <a:pt x="1856" y="878"/>
                  </a:lnTo>
                  <a:lnTo>
                    <a:pt x="1849" y="845"/>
                  </a:lnTo>
                  <a:lnTo>
                    <a:pt x="1829" y="810"/>
                  </a:lnTo>
                  <a:lnTo>
                    <a:pt x="1823" y="777"/>
                  </a:lnTo>
                  <a:lnTo>
                    <a:pt x="1819" y="702"/>
                  </a:lnTo>
                  <a:lnTo>
                    <a:pt x="1813" y="548"/>
                  </a:lnTo>
                  <a:lnTo>
                    <a:pt x="1800" y="542"/>
                  </a:lnTo>
                  <a:lnTo>
                    <a:pt x="1774" y="552"/>
                  </a:lnTo>
                  <a:lnTo>
                    <a:pt x="1753" y="536"/>
                  </a:lnTo>
                  <a:lnTo>
                    <a:pt x="1733" y="524"/>
                  </a:lnTo>
                  <a:lnTo>
                    <a:pt x="1708" y="516"/>
                  </a:lnTo>
                  <a:lnTo>
                    <a:pt x="1680" y="501"/>
                  </a:lnTo>
                  <a:lnTo>
                    <a:pt x="1667" y="485"/>
                  </a:lnTo>
                  <a:lnTo>
                    <a:pt x="1659" y="483"/>
                  </a:lnTo>
                  <a:lnTo>
                    <a:pt x="1645" y="497"/>
                  </a:lnTo>
                  <a:lnTo>
                    <a:pt x="1604" y="497"/>
                  </a:lnTo>
                  <a:lnTo>
                    <a:pt x="1600" y="487"/>
                  </a:lnTo>
                  <a:lnTo>
                    <a:pt x="1577" y="503"/>
                  </a:lnTo>
                  <a:lnTo>
                    <a:pt x="1559" y="495"/>
                  </a:lnTo>
                  <a:lnTo>
                    <a:pt x="1534" y="495"/>
                  </a:lnTo>
                  <a:lnTo>
                    <a:pt x="1528" y="510"/>
                  </a:lnTo>
                  <a:lnTo>
                    <a:pt x="1508" y="522"/>
                  </a:lnTo>
                  <a:lnTo>
                    <a:pt x="1481" y="512"/>
                  </a:lnTo>
                  <a:lnTo>
                    <a:pt x="1455" y="503"/>
                  </a:lnTo>
                  <a:lnTo>
                    <a:pt x="1418" y="497"/>
                  </a:lnTo>
                  <a:lnTo>
                    <a:pt x="1410" y="483"/>
                  </a:lnTo>
                  <a:lnTo>
                    <a:pt x="1397" y="512"/>
                  </a:lnTo>
                  <a:lnTo>
                    <a:pt x="1377" y="516"/>
                  </a:lnTo>
                  <a:lnTo>
                    <a:pt x="1334" y="501"/>
                  </a:lnTo>
                  <a:lnTo>
                    <a:pt x="1330" y="485"/>
                  </a:lnTo>
                  <a:lnTo>
                    <a:pt x="1315" y="483"/>
                  </a:lnTo>
                  <a:lnTo>
                    <a:pt x="1305" y="479"/>
                  </a:lnTo>
                  <a:lnTo>
                    <a:pt x="1285" y="497"/>
                  </a:lnTo>
                  <a:lnTo>
                    <a:pt x="1256" y="487"/>
                  </a:lnTo>
                  <a:lnTo>
                    <a:pt x="1256" y="471"/>
                  </a:lnTo>
                  <a:lnTo>
                    <a:pt x="1250" y="469"/>
                  </a:lnTo>
                  <a:lnTo>
                    <a:pt x="1234" y="446"/>
                  </a:lnTo>
                  <a:lnTo>
                    <a:pt x="1215" y="442"/>
                  </a:lnTo>
                  <a:lnTo>
                    <a:pt x="1191" y="458"/>
                  </a:lnTo>
                  <a:lnTo>
                    <a:pt x="1170" y="442"/>
                  </a:lnTo>
                  <a:lnTo>
                    <a:pt x="1138" y="436"/>
                  </a:lnTo>
                  <a:lnTo>
                    <a:pt x="1119" y="430"/>
                  </a:lnTo>
                  <a:lnTo>
                    <a:pt x="1082" y="424"/>
                  </a:lnTo>
                  <a:lnTo>
                    <a:pt x="1086" y="393"/>
                  </a:lnTo>
                  <a:lnTo>
                    <a:pt x="1082" y="393"/>
                  </a:lnTo>
                  <a:lnTo>
                    <a:pt x="1072" y="397"/>
                  </a:lnTo>
                  <a:lnTo>
                    <a:pt x="1050" y="395"/>
                  </a:lnTo>
                  <a:lnTo>
                    <a:pt x="1048" y="391"/>
                  </a:lnTo>
                  <a:lnTo>
                    <a:pt x="1045" y="399"/>
                  </a:lnTo>
                  <a:lnTo>
                    <a:pt x="1029" y="399"/>
                  </a:lnTo>
                  <a:lnTo>
                    <a:pt x="1011" y="389"/>
                  </a:lnTo>
                  <a:lnTo>
                    <a:pt x="976" y="356"/>
                  </a:lnTo>
                  <a:lnTo>
                    <a:pt x="974" y="340"/>
                  </a:lnTo>
                  <a:lnTo>
                    <a:pt x="982" y="197"/>
                  </a:lnTo>
                  <a:lnTo>
                    <a:pt x="996" y="19"/>
                  </a:lnTo>
                  <a:lnTo>
                    <a:pt x="575" y="0"/>
                  </a:lnTo>
                  <a:lnTo>
                    <a:pt x="518" y="765"/>
                  </a:lnTo>
                  <a:lnTo>
                    <a:pt x="286" y="749"/>
                  </a:lnTo>
                  <a:lnTo>
                    <a:pt x="0" y="722"/>
                  </a:lnTo>
                  <a:lnTo>
                    <a:pt x="4" y="759"/>
                  </a:lnTo>
                  <a:lnTo>
                    <a:pt x="16" y="763"/>
                  </a:lnTo>
                  <a:lnTo>
                    <a:pt x="37" y="786"/>
                  </a:lnTo>
                  <a:lnTo>
                    <a:pt x="49" y="820"/>
                  </a:lnTo>
                  <a:lnTo>
                    <a:pt x="86" y="837"/>
                  </a:lnTo>
                  <a:lnTo>
                    <a:pt x="96" y="863"/>
                  </a:lnTo>
                  <a:lnTo>
                    <a:pt x="151" y="925"/>
                  </a:lnTo>
                  <a:lnTo>
                    <a:pt x="160" y="937"/>
                  </a:lnTo>
                  <a:lnTo>
                    <a:pt x="200" y="953"/>
                  </a:lnTo>
                  <a:lnTo>
                    <a:pt x="209" y="970"/>
                  </a:lnTo>
                  <a:lnTo>
                    <a:pt x="223" y="978"/>
                  </a:lnTo>
                  <a:lnTo>
                    <a:pt x="227" y="1000"/>
                  </a:lnTo>
                  <a:lnTo>
                    <a:pt x="252" y="1053"/>
                  </a:lnTo>
                  <a:lnTo>
                    <a:pt x="252" y="1115"/>
                  </a:lnTo>
                  <a:lnTo>
                    <a:pt x="268" y="1150"/>
                  </a:lnTo>
                  <a:lnTo>
                    <a:pt x="327" y="1211"/>
                  </a:lnTo>
                  <a:lnTo>
                    <a:pt x="368" y="1229"/>
                  </a:lnTo>
                  <a:lnTo>
                    <a:pt x="381" y="1244"/>
                  </a:lnTo>
                  <a:lnTo>
                    <a:pt x="381" y="1248"/>
                  </a:lnTo>
                  <a:lnTo>
                    <a:pt x="411" y="1266"/>
                  </a:lnTo>
                  <a:lnTo>
                    <a:pt x="424" y="1270"/>
                  </a:lnTo>
                  <a:lnTo>
                    <a:pt x="440" y="1278"/>
                  </a:lnTo>
                  <a:lnTo>
                    <a:pt x="458" y="1285"/>
                  </a:lnTo>
                  <a:lnTo>
                    <a:pt x="475" y="1268"/>
                  </a:lnTo>
                  <a:lnTo>
                    <a:pt x="509" y="1221"/>
                  </a:lnTo>
                  <a:lnTo>
                    <a:pt x="518" y="1192"/>
                  </a:lnTo>
                  <a:lnTo>
                    <a:pt x="536" y="1166"/>
                  </a:lnTo>
                  <a:lnTo>
                    <a:pt x="603" y="1139"/>
                  </a:lnTo>
                  <a:lnTo>
                    <a:pt x="626" y="1158"/>
                  </a:lnTo>
                  <a:lnTo>
                    <a:pt x="685" y="1162"/>
                  </a:lnTo>
                  <a:lnTo>
                    <a:pt x="737" y="1170"/>
                  </a:lnTo>
                  <a:lnTo>
                    <a:pt x="761" y="1188"/>
                  </a:lnTo>
                  <a:lnTo>
                    <a:pt x="761" y="1197"/>
                  </a:lnTo>
                  <a:lnTo>
                    <a:pt x="781" y="1221"/>
                  </a:lnTo>
                  <a:lnTo>
                    <a:pt x="827" y="1262"/>
                  </a:lnTo>
                  <a:lnTo>
                    <a:pt x="829" y="1276"/>
                  </a:lnTo>
                  <a:lnTo>
                    <a:pt x="843" y="1289"/>
                  </a:lnTo>
                  <a:lnTo>
                    <a:pt x="849" y="1323"/>
                  </a:lnTo>
                  <a:lnTo>
                    <a:pt x="890" y="1420"/>
                  </a:lnTo>
                  <a:lnTo>
                    <a:pt x="890" y="1434"/>
                  </a:lnTo>
                  <a:lnTo>
                    <a:pt x="921" y="1454"/>
                  </a:lnTo>
                  <a:lnTo>
                    <a:pt x="951" y="1505"/>
                  </a:lnTo>
                  <a:lnTo>
                    <a:pt x="976" y="1540"/>
                  </a:lnTo>
                  <a:lnTo>
                    <a:pt x="1002" y="1550"/>
                  </a:lnTo>
                  <a:lnTo>
                    <a:pt x="1015" y="1569"/>
                  </a:lnTo>
                  <a:lnTo>
                    <a:pt x="1004" y="1604"/>
                  </a:lnTo>
                  <a:lnTo>
                    <a:pt x="1007" y="1610"/>
                  </a:lnTo>
                  <a:lnTo>
                    <a:pt x="1019" y="1614"/>
                  </a:lnTo>
                  <a:lnTo>
                    <a:pt x="1017" y="1644"/>
                  </a:lnTo>
                  <a:lnTo>
                    <a:pt x="1011" y="1649"/>
                  </a:lnTo>
                  <a:lnTo>
                    <a:pt x="1015" y="1663"/>
                  </a:lnTo>
                  <a:lnTo>
                    <a:pt x="1041" y="1679"/>
                  </a:lnTo>
                  <a:lnTo>
                    <a:pt x="1052" y="1730"/>
                  </a:lnTo>
                  <a:lnTo>
                    <a:pt x="1068" y="1759"/>
                  </a:lnTo>
                  <a:lnTo>
                    <a:pt x="1127" y="1786"/>
                  </a:lnTo>
                  <a:lnTo>
                    <a:pt x="1168" y="1794"/>
                  </a:lnTo>
                  <a:lnTo>
                    <a:pt x="1199" y="1820"/>
                  </a:lnTo>
                  <a:lnTo>
                    <a:pt x="1223" y="1824"/>
                  </a:lnTo>
                  <a:lnTo>
                    <a:pt x="1232" y="1820"/>
                  </a:lnTo>
                  <a:lnTo>
                    <a:pt x="1277" y="1829"/>
                  </a:lnTo>
                  <a:lnTo>
                    <a:pt x="1320" y="1859"/>
                  </a:lnTo>
                  <a:lnTo>
                    <a:pt x="1344" y="1845"/>
                  </a:lnTo>
                  <a:lnTo>
                    <a:pt x="1350" y="1835"/>
                  </a:lnTo>
                  <a:lnTo>
                    <a:pt x="1336" y="1814"/>
                  </a:lnTo>
                  <a:lnTo>
                    <a:pt x="1328" y="1767"/>
                  </a:lnTo>
                  <a:lnTo>
                    <a:pt x="1315" y="1712"/>
                  </a:lnTo>
                  <a:lnTo>
                    <a:pt x="1309" y="1693"/>
                  </a:lnTo>
                  <a:lnTo>
                    <a:pt x="1315" y="1657"/>
                  </a:lnTo>
                  <a:lnTo>
                    <a:pt x="1344" y="1550"/>
                  </a:lnTo>
                  <a:lnTo>
                    <a:pt x="1326" y="1534"/>
                  </a:lnTo>
                  <a:lnTo>
                    <a:pt x="1336" y="1516"/>
                  </a:lnTo>
                  <a:lnTo>
                    <a:pt x="1367" y="1514"/>
                  </a:lnTo>
                  <a:lnTo>
                    <a:pt x="1399" y="1471"/>
                  </a:lnTo>
                  <a:lnTo>
                    <a:pt x="1424" y="1465"/>
                  </a:lnTo>
                  <a:lnTo>
                    <a:pt x="1469" y="1438"/>
                  </a:lnTo>
                  <a:lnTo>
                    <a:pt x="1483" y="1426"/>
                  </a:lnTo>
                  <a:lnTo>
                    <a:pt x="1534" y="1399"/>
                  </a:lnTo>
                  <a:lnTo>
                    <a:pt x="1579" y="1381"/>
                  </a:lnTo>
                  <a:lnTo>
                    <a:pt x="1620" y="1356"/>
                  </a:lnTo>
                  <a:lnTo>
                    <a:pt x="1639" y="1340"/>
                  </a:lnTo>
                  <a:lnTo>
                    <a:pt x="1684" y="1299"/>
                  </a:lnTo>
                  <a:lnTo>
                    <a:pt x="1696" y="1291"/>
                  </a:lnTo>
                  <a:lnTo>
                    <a:pt x="1731" y="1266"/>
                  </a:lnTo>
                  <a:lnTo>
                    <a:pt x="1739" y="1250"/>
                  </a:lnTo>
                  <a:lnTo>
                    <a:pt x="1817" y="1215"/>
                  </a:lnTo>
                  <a:lnTo>
                    <a:pt x="1860" y="1203"/>
                  </a:lnTo>
                  <a:lnTo>
                    <a:pt x="1856" y="1172"/>
                  </a:lnTo>
                  <a:lnTo>
                    <a:pt x="1868" y="114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6" name="Freeform 141"/>
            <p:cNvSpPr>
              <a:spLocks/>
            </p:cNvSpPr>
            <p:nvPr/>
          </p:nvSpPr>
          <p:spPr bwMode="auto">
            <a:xfrm>
              <a:off x="3956" y="4331"/>
              <a:ext cx="5" cy="51"/>
            </a:xfrm>
            <a:custGeom>
              <a:avLst/>
              <a:gdLst>
                <a:gd name="T0" fmla="*/ 5 w 5"/>
                <a:gd name="T1" fmla="*/ 51 h 51"/>
                <a:gd name="T2" fmla="*/ 3 w 5"/>
                <a:gd name="T3" fmla="*/ 41 h 51"/>
                <a:gd name="T4" fmla="*/ 0 w 5"/>
                <a:gd name="T5" fmla="*/ 0 h 51"/>
                <a:gd name="T6" fmla="*/ 3 w 5"/>
                <a:gd name="T7" fmla="*/ 51 h 51"/>
                <a:gd name="T8" fmla="*/ 5 w 5"/>
                <a:gd name="T9" fmla="*/ 51 h 51"/>
              </a:gdLst>
              <a:ahLst/>
              <a:cxnLst>
                <a:cxn ang="0">
                  <a:pos x="T0" y="T1"/>
                </a:cxn>
                <a:cxn ang="0">
                  <a:pos x="T2" y="T3"/>
                </a:cxn>
                <a:cxn ang="0">
                  <a:pos x="T4" y="T5"/>
                </a:cxn>
                <a:cxn ang="0">
                  <a:pos x="T6" y="T7"/>
                </a:cxn>
                <a:cxn ang="0">
                  <a:pos x="T8" y="T9"/>
                </a:cxn>
              </a:cxnLst>
              <a:rect l="0" t="0" r="r" b="b"/>
              <a:pathLst>
                <a:path w="5" h="51">
                  <a:moveTo>
                    <a:pt x="5" y="51"/>
                  </a:moveTo>
                  <a:lnTo>
                    <a:pt x="3" y="41"/>
                  </a:lnTo>
                  <a:lnTo>
                    <a:pt x="0" y="0"/>
                  </a:lnTo>
                  <a:lnTo>
                    <a:pt x="3" y="51"/>
                  </a:lnTo>
                  <a:lnTo>
                    <a:pt x="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7" name="Freeform 142"/>
            <p:cNvSpPr>
              <a:spLocks/>
            </p:cNvSpPr>
            <p:nvPr/>
          </p:nvSpPr>
          <p:spPr bwMode="auto">
            <a:xfrm>
              <a:off x="1696" y="1417"/>
              <a:ext cx="747" cy="947"/>
            </a:xfrm>
            <a:custGeom>
              <a:avLst/>
              <a:gdLst>
                <a:gd name="T0" fmla="*/ 495 w 747"/>
                <a:gd name="T1" fmla="*/ 252 h 947"/>
                <a:gd name="T2" fmla="*/ 526 w 747"/>
                <a:gd name="T3" fmla="*/ 66 h 947"/>
                <a:gd name="T4" fmla="*/ 258 w 747"/>
                <a:gd name="T5" fmla="*/ 17 h 947"/>
                <a:gd name="T6" fmla="*/ 163 w 747"/>
                <a:gd name="T7" fmla="*/ 0 h 947"/>
                <a:gd name="T8" fmla="*/ 80 w 747"/>
                <a:gd name="T9" fmla="*/ 411 h 947"/>
                <a:gd name="T10" fmla="*/ 39 w 747"/>
                <a:gd name="T11" fmla="*/ 646 h 947"/>
                <a:gd name="T12" fmla="*/ 12 w 747"/>
                <a:gd name="T13" fmla="*/ 767 h 947"/>
                <a:gd name="T14" fmla="*/ 0 w 747"/>
                <a:gd name="T15" fmla="*/ 835 h 947"/>
                <a:gd name="T16" fmla="*/ 472 w 747"/>
                <a:gd name="T17" fmla="*/ 920 h 947"/>
                <a:gd name="T18" fmla="*/ 661 w 747"/>
                <a:gd name="T19" fmla="*/ 947 h 947"/>
                <a:gd name="T20" fmla="*/ 730 w 747"/>
                <a:gd name="T21" fmla="*/ 448 h 947"/>
                <a:gd name="T22" fmla="*/ 747 w 747"/>
                <a:gd name="T23" fmla="*/ 280 h 947"/>
                <a:gd name="T24" fmla="*/ 495 w 747"/>
                <a:gd name="T25" fmla="*/ 252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7" h="947">
                  <a:moveTo>
                    <a:pt x="495" y="252"/>
                  </a:moveTo>
                  <a:lnTo>
                    <a:pt x="526" y="66"/>
                  </a:lnTo>
                  <a:lnTo>
                    <a:pt x="258" y="17"/>
                  </a:lnTo>
                  <a:lnTo>
                    <a:pt x="163" y="0"/>
                  </a:lnTo>
                  <a:lnTo>
                    <a:pt x="80" y="411"/>
                  </a:lnTo>
                  <a:lnTo>
                    <a:pt x="39" y="646"/>
                  </a:lnTo>
                  <a:lnTo>
                    <a:pt x="12" y="767"/>
                  </a:lnTo>
                  <a:lnTo>
                    <a:pt x="0" y="835"/>
                  </a:lnTo>
                  <a:lnTo>
                    <a:pt x="472" y="920"/>
                  </a:lnTo>
                  <a:lnTo>
                    <a:pt x="661" y="947"/>
                  </a:lnTo>
                  <a:lnTo>
                    <a:pt x="730" y="448"/>
                  </a:lnTo>
                  <a:lnTo>
                    <a:pt x="747" y="280"/>
                  </a:lnTo>
                  <a:lnTo>
                    <a:pt x="495" y="252"/>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8" name="Freeform 143"/>
            <p:cNvSpPr>
              <a:spLocks/>
            </p:cNvSpPr>
            <p:nvPr/>
          </p:nvSpPr>
          <p:spPr bwMode="auto">
            <a:xfrm>
              <a:off x="6847" y="2025"/>
              <a:ext cx="60" cy="159"/>
            </a:xfrm>
            <a:custGeom>
              <a:avLst/>
              <a:gdLst>
                <a:gd name="T0" fmla="*/ 21 w 60"/>
                <a:gd name="T1" fmla="*/ 28 h 159"/>
                <a:gd name="T2" fmla="*/ 15 w 60"/>
                <a:gd name="T3" fmla="*/ 53 h 159"/>
                <a:gd name="T4" fmla="*/ 4 w 60"/>
                <a:gd name="T5" fmla="*/ 87 h 159"/>
                <a:gd name="T6" fmla="*/ 0 w 60"/>
                <a:gd name="T7" fmla="*/ 128 h 159"/>
                <a:gd name="T8" fmla="*/ 11 w 60"/>
                <a:gd name="T9" fmla="*/ 159 h 159"/>
                <a:gd name="T10" fmla="*/ 23 w 60"/>
                <a:gd name="T11" fmla="*/ 147 h 159"/>
                <a:gd name="T12" fmla="*/ 37 w 60"/>
                <a:gd name="T13" fmla="*/ 110 h 159"/>
                <a:gd name="T14" fmla="*/ 33 w 60"/>
                <a:gd name="T15" fmla="*/ 85 h 159"/>
                <a:gd name="T16" fmla="*/ 37 w 60"/>
                <a:gd name="T17" fmla="*/ 47 h 159"/>
                <a:gd name="T18" fmla="*/ 60 w 60"/>
                <a:gd name="T19" fmla="*/ 16 h 159"/>
                <a:gd name="T20" fmla="*/ 60 w 60"/>
                <a:gd name="T21" fmla="*/ 0 h 159"/>
                <a:gd name="T22" fmla="*/ 21 w 60"/>
                <a:gd name="T23" fmla="*/ 16 h 159"/>
                <a:gd name="T24" fmla="*/ 21 w 60"/>
                <a:gd name="T25"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59">
                  <a:moveTo>
                    <a:pt x="21" y="28"/>
                  </a:moveTo>
                  <a:lnTo>
                    <a:pt x="15" y="53"/>
                  </a:lnTo>
                  <a:lnTo>
                    <a:pt x="4" y="87"/>
                  </a:lnTo>
                  <a:lnTo>
                    <a:pt x="0" y="128"/>
                  </a:lnTo>
                  <a:lnTo>
                    <a:pt x="11" y="159"/>
                  </a:lnTo>
                  <a:lnTo>
                    <a:pt x="23" y="147"/>
                  </a:lnTo>
                  <a:lnTo>
                    <a:pt x="37" y="110"/>
                  </a:lnTo>
                  <a:lnTo>
                    <a:pt x="33" y="85"/>
                  </a:lnTo>
                  <a:lnTo>
                    <a:pt x="37" y="47"/>
                  </a:lnTo>
                  <a:lnTo>
                    <a:pt x="60" y="16"/>
                  </a:lnTo>
                  <a:lnTo>
                    <a:pt x="60" y="0"/>
                  </a:lnTo>
                  <a:lnTo>
                    <a:pt x="21" y="16"/>
                  </a:ln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59" name="Freeform 144"/>
            <p:cNvSpPr>
              <a:spLocks/>
            </p:cNvSpPr>
            <p:nvPr/>
          </p:nvSpPr>
          <p:spPr bwMode="auto">
            <a:xfrm>
              <a:off x="5884" y="1871"/>
              <a:ext cx="996" cy="569"/>
            </a:xfrm>
            <a:custGeom>
              <a:avLst/>
              <a:gdLst>
                <a:gd name="T0" fmla="*/ 370 w 509"/>
                <a:gd name="T1" fmla="*/ 23 h 291"/>
                <a:gd name="T2" fmla="*/ 352 w 509"/>
                <a:gd name="T3" fmla="*/ 4 h 291"/>
                <a:gd name="T4" fmla="*/ 340 w 509"/>
                <a:gd name="T5" fmla="*/ 21 h 291"/>
                <a:gd name="T6" fmla="*/ 299 w 509"/>
                <a:gd name="T7" fmla="*/ 3 h 291"/>
                <a:gd name="T8" fmla="*/ 292 w 509"/>
                <a:gd name="T9" fmla="*/ 37 h 291"/>
                <a:gd name="T10" fmla="*/ 276 w 509"/>
                <a:gd name="T11" fmla="*/ 54 h 291"/>
                <a:gd name="T12" fmla="*/ 261 w 509"/>
                <a:gd name="T13" fmla="*/ 68 h 291"/>
                <a:gd name="T14" fmla="*/ 237 w 509"/>
                <a:gd name="T15" fmla="*/ 101 h 291"/>
                <a:gd name="T16" fmla="*/ 226 w 509"/>
                <a:gd name="T17" fmla="*/ 90 h 291"/>
                <a:gd name="T18" fmla="*/ 223 w 509"/>
                <a:gd name="T19" fmla="*/ 108 h 291"/>
                <a:gd name="T20" fmla="*/ 197 w 509"/>
                <a:gd name="T21" fmla="*/ 170 h 291"/>
                <a:gd name="T22" fmla="*/ 199 w 509"/>
                <a:gd name="T23" fmla="*/ 187 h 291"/>
                <a:gd name="T24" fmla="*/ 181 w 509"/>
                <a:gd name="T25" fmla="*/ 199 h 291"/>
                <a:gd name="T26" fmla="*/ 159 w 509"/>
                <a:gd name="T27" fmla="*/ 205 h 291"/>
                <a:gd name="T28" fmla="*/ 133 w 509"/>
                <a:gd name="T29" fmla="*/ 228 h 291"/>
                <a:gd name="T30" fmla="*/ 116 w 509"/>
                <a:gd name="T31" fmla="*/ 229 h 291"/>
                <a:gd name="T32" fmla="*/ 88 w 509"/>
                <a:gd name="T33" fmla="*/ 229 h 291"/>
                <a:gd name="T34" fmla="*/ 67 w 509"/>
                <a:gd name="T35" fmla="*/ 222 h 291"/>
                <a:gd name="T36" fmla="*/ 28 w 509"/>
                <a:gd name="T37" fmla="*/ 265 h 291"/>
                <a:gd name="T38" fmla="*/ 11 w 509"/>
                <a:gd name="T39" fmla="*/ 284 h 291"/>
                <a:gd name="T40" fmla="*/ 21 w 509"/>
                <a:gd name="T41" fmla="*/ 289 h 291"/>
                <a:gd name="T42" fmla="*/ 91 w 509"/>
                <a:gd name="T43" fmla="*/ 282 h 291"/>
                <a:gd name="T44" fmla="*/ 110 w 509"/>
                <a:gd name="T45" fmla="*/ 276 h 291"/>
                <a:gd name="T46" fmla="*/ 283 w 509"/>
                <a:gd name="T47" fmla="*/ 254 h 291"/>
                <a:gd name="T48" fmla="*/ 496 w 509"/>
                <a:gd name="T49" fmla="*/ 183 h 291"/>
                <a:gd name="T50" fmla="*/ 464 w 509"/>
                <a:gd name="T51" fmla="*/ 182 h 291"/>
                <a:gd name="T52" fmla="*/ 474 w 509"/>
                <a:gd name="T53" fmla="*/ 167 h 291"/>
                <a:gd name="T54" fmla="*/ 466 w 509"/>
                <a:gd name="T55" fmla="*/ 154 h 291"/>
                <a:gd name="T56" fmla="*/ 456 w 509"/>
                <a:gd name="T57" fmla="*/ 140 h 291"/>
                <a:gd name="T58" fmla="*/ 468 w 509"/>
                <a:gd name="T59" fmla="*/ 137 h 291"/>
                <a:gd name="T60" fmla="*/ 465 w 509"/>
                <a:gd name="T61" fmla="*/ 126 h 291"/>
                <a:gd name="T62" fmla="*/ 461 w 509"/>
                <a:gd name="T63" fmla="*/ 102 h 291"/>
                <a:gd name="T64" fmla="*/ 446 w 509"/>
                <a:gd name="T65" fmla="*/ 97 h 291"/>
                <a:gd name="T66" fmla="*/ 418 w 509"/>
                <a:gd name="T67" fmla="*/ 85 h 291"/>
                <a:gd name="T68" fmla="*/ 390 w 509"/>
                <a:gd name="T69" fmla="*/ 75 h 291"/>
                <a:gd name="T70" fmla="*/ 379 w 509"/>
                <a:gd name="T71" fmla="*/ 59 h 291"/>
                <a:gd name="T72" fmla="*/ 387 w 509"/>
                <a:gd name="T73" fmla="*/ 46 h 291"/>
                <a:gd name="T74" fmla="*/ 370 w 509"/>
                <a:gd name="T75" fmla="*/ 2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9" h="291">
                  <a:moveTo>
                    <a:pt x="370" y="23"/>
                  </a:moveTo>
                  <a:cubicBezTo>
                    <a:pt x="370" y="23"/>
                    <a:pt x="370" y="23"/>
                    <a:pt x="370" y="23"/>
                  </a:cubicBezTo>
                  <a:cubicBezTo>
                    <a:pt x="349" y="15"/>
                    <a:pt x="349" y="15"/>
                    <a:pt x="349" y="15"/>
                  </a:cubicBezTo>
                  <a:cubicBezTo>
                    <a:pt x="352" y="4"/>
                    <a:pt x="352" y="4"/>
                    <a:pt x="352" y="4"/>
                  </a:cubicBezTo>
                  <a:cubicBezTo>
                    <a:pt x="341" y="0"/>
                    <a:pt x="341" y="0"/>
                    <a:pt x="341" y="0"/>
                  </a:cubicBezTo>
                  <a:cubicBezTo>
                    <a:pt x="340" y="21"/>
                    <a:pt x="340" y="21"/>
                    <a:pt x="340" y="21"/>
                  </a:cubicBezTo>
                  <a:cubicBezTo>
                    <a:pt x="312" y="8"/>
                    <a:pt x="312" y="8"/>
                    <a:pt x="312" y="8"/>
                  </a:cubicBezTo>
                  <a:cubicBezTo>
                    <a:pt x="299" y="3"/>
                    <a:pt x="299" y="3"/>
                    <a:pt x="299" y="3"/>
                  </a:cubicBezTo>
                  <a:cubicBezTo>
                    <a:pt x="299" y="20"/>
                    <a:pt x="299" y="20"/>
                    <a:pt x="299" y="20"/>
                  </a:cubicBezTo>
                  <a:cubicBezTo>
                    <a:pt x="292" y="37"/>
                    <a:pt x="292" y="37"/>
                    <a:pt x="292" y="37"/>
                  </a:cubicBezTo>
                  <a:cubicBezTo>
                    <a:pt x="287" y="46"/>
                    <a:pt x="287" y="46"/>
                    <a:pt x="287" y="46"/>
                  </a:cubicBezTo>
                  <a:cubicBezTo>
                    <a:pt x="276" y="54"/>
                    <a:pt x="276" y="54"/>
                    <a:pt x="276" y="54"/>
                  </a:cubicBezTo>
                  <a:cubicBezTo>
                    <a:pt x="273" y="65"/>
                    <a:pt x="273" y="65"/>
                    <a:pt x="273" y="65"/>
                  </a:cubicBezTo>
                  <a:cubicBezTo>
                    <a:pt x="261" y="68"/>
                    <a:pt x="261" y="68"/>
                    <a:pt x="261" y="68"/>
                  </a:cubicBezTo>
                  <a:cubicBezTo>
                    <a:pt x="254" y="100"/>
                    <a:pt x="254" y="100"/>
                    <a:pt x="254" y="100"/>
                  </a:cubicBezTo>
                  <a:cubicBezTo>
                    <a:pt x="237" y="101"/>
                    <a:pt x="237" y="101"/>
                    <a:pt x="237" y="101"/>
                  </a:cubicBezTo>
                  <a:cubicBezTo>
                    <a:pt x="230" y="96"/>
                    <a:pt x="230" y="96"/>
                    <a:pt x="230" y="96"/>
                  </a:cubicBezTo>
                  <a:cubicBezTo>
                    <a:pt x="226" y="90"/>
                    <a:pt x="226" y="90"/>
                    <a:pt x="226" y="90"/>
                  </a:cubicBezTo>
                  <a:cubicBezTo>
                    <a:pt x="225" y="90"/>
                    <a:pt x="225" y="90"/>
                    <a:pt x="225" y="90"/>
                  </a:cubicBezTo>
                  <a:cubicBezTo>
                    <a:pt x="223" y="108"/>
                    <a:pt x="223" y="108"/>
                    <a:pt x="223" y="108"/>
                  </a:cubicBezTo>
                  <a:cubicBezTo>
                    <a:pt x="216" y="129"/>
                    <a:pt x="216" y="129"/>
                    <a:pt x="216" y="129"/>
                  </a:cubicBezTo>
                  <a:cubicBezTo>
                    <a:pt x="197" y="170"/>
                    <a:pt x="197" y="170"/>
                    <a:pt x="197" y="170"/>
                  </a:cubicBezTo>
                  <a:cubicBezTo>
                    <a:pt x="200" y="175"/>
                    <a:pt x="200" y="175"/>
                    <a:pt x="200" y="175"/>
                  </a:cubicBezTo>
                  <a:cubicBezTo>
                    <a:pt x="199" y="187"/>
                    <a:pt x="199" y="187"/>
                    <a:pt x="199" y="187"/>
                  </a:cubicBezTo>
                  <a:cubicBezTo>
                    <a:pt x="187" y="200"/>
                    <a:pt x="187" y="200"/>
                    <a:pt x="187" y="200"/>
                  </a:cubicBezTo>
                  <a:cubicBezTo>
                    <a:pt x="181" y="199"/>
                    <a:pt x="181" y="199"/>
                    <a:pt x="181" y="199"/>
                  </a:cubicBezTo>
                  <a:cubicBezTo>
                    <a:pt x="168" y="208"/>
                    <a:pt x="168" y="208"/>
                    <a:pt x="168" y="208"/>
                  </a:cubicBezTo>
                  <a:cubicBezTo>
                    <a:pt x="159" y="205"/>
                    <a:pt x="159" y="205"/>
                    <a:pt x="159" y="205"/>
                  </a:cubicBezTo>
                  <a:cubicBezTo>
                    <a:pt x="152" y="222"/>
                    <a:pt x="152" y="222"/>
                    <a:pt x="152" y="222"/>
                  </a:cubicBezTo>
                  <a:cubicBezTo>
                    <a:pt x="133" y="228"/>
                    <a:pt x="133" y="228"/>
                    <a:pt x="133" y="228"/>
                  </a:cubicBezTo>
                  <a:cubicBezTo>
                    <a:pt x="123" y="223"/>
                    <a:pt x="123" y="223"/>
                    <a:pt x="123" y="223"/>
                  </a:cubicBezTo>
                  <a:cubicBezTo>
                    <a:pt x="116" y="229"/>
                    <a:pt x="116" y="229"/>
                    <a:pt x="116" y="229"/>
                  </a:cubicBezTo>
                  <a:cubicBezTo>
                    <a:pt x="104" y="233"/>
                    <a:pt x="104" y="233"/>
                    <a:pt x="104" y="233"/>
                  </a:cubicBezTo>
                  <a:cubicBezTo>
                    <a:pt x="88" y="229"/>
                    <a:pt x="88" y="229"/>
                    <a:pt x="88" y="229"/>
                  </a:cubicBezTo>
                  <a:cubicBezTo>
                    <a:pt x="75" y="213"/>
                    <a:pt x="75" y="213"/>
                    <a:pt x="75" y="213"/>
                  </a:cubicBezTo>
                  <a:cubicBezTo>
                    <a:pt x="67" y="222"/>
                    <a:pt x="67" y="222"/>
                    <a:pt x="67" y="222"/>
                  </a:cubicBezTo>
                  <a:cubicBezTo>
                    <a:pt x="51" y="237"/>
                    <a:pt x="51" y="237"/>
                    <a:pt x="51" y="237"/>
                  </a:cubicBezTo>
                  <a:cubicBezTo>
                    <a:pt x="28" y="265"/>
                    <a:pt x="28" y="265"/>
                    <a:pt x="28" y="265"/>
                  </a:cubicBezTo>
                  <a:cubicBezTo>
                    <a:pt x="28" y="274"/>
                    <a:pt x="28" y="274"/>
                    <a:pt x="28" y="274"/>
                  </a:cubicBezTo>
                  <a:cubicBezTo>
                    <a:pt x="11" y="284"/>
                    <a:pt x="11" y="284"/>
                    <a:pt x="11" y="284"/>
                  </a:cubicBezTo>
                  <a:cubicBezTo>
                    <a:pt x="0" y="291"/>
                    <a:pt x="0" y="291"/>
                    <a:pt x="0" y="291"/>
                  </a:cubicBezTo>
                  <a:cubicBezTo>
                    <a:pt x="21" y="289"/>
                    <a:pt x="21" y="289"/>
                    <a:pt x="21" y="289"/>
                  </a:cubicBezTo>
                  <a:cubicBezTo>
                    <a:pt x="62" y="283"/>
                    <a:pt x="62" y="283"/>
                    <a:pt x="62" y="283"/>
                  </a:cubicBezTo>
                  <a:cubicBezTo>
                    <a:pt x="91" y="282"/>
                    <a:pt x="91" y="282"/>
                    <a:pt x="91" y="282"/>
                  </a:cubicBezTo>
                  <a:cubicBezTo>
                    <a:pt x="101" y="274"/>
                    <a:pt x="101" y="274"/>
                    <a:pt x="101" y="274"/>
                  </a:cubicBezTo>
                  <a:cubicBezTo>
                    <a:pt x="110" y="276"/>
                    <a:pt x="110" y="276"/>
                    <a:pt x="110" y="276"/>
                  </a:cubicBezTo>
                  <a:cubicBezTo>
                    <a:pt x="129" y="276"/>
                    <a:pt x="129" y="276"/>
                    <a:pt x="129" y="276"/>
                  </a:cubicBezTo>
                  <a:cubicBezTo>
                    <a:pt x="283" y="254"/>
                    <a:pt x="283" y="254"/>
                    <a:pt x="283" y="254"/>
                  </a:cubicBezTo>
                  <a:cubicBezTo>
                    <a:pt x="509" y="205"/>
                    <a:pt x="509" y="205"/>
                    <a:pt x="509" y="205"/>
                  </a:cubicBezTo>
                  <a:cubicBezTo>
                    <a:pt x="496" y="183"/>
                    <a:pt x="496" y="183"/>
                    <a:pt x="496" y="183"/>
                  </a:cubicBezTo>
                  <a:cubicBezTo>
                    <a:pt x="473" y="190"/>
                    <a:pt x="473" y="190"/>
                    <a:pt x="473" y="190"/>
                  </a:cubicBezTo>
                  <a:cubicBezTo>
                    <a:pt x="464" y="182"/>
                    <a:pt x="464" y="182"/>
                    <a:pt x="464" y="182"/>
                  </a:cubicBezTo>
                  <a:cubicBezTo>
                    <a:pt x="476" y="176"/>
                    <a:pt x="476" y="176"/>
                    <a:pt x="476" y="176"/>
                  </a:cubicBezTo>
                  <a:cubicBezTo>
                    <a:pt x="474" y="167"/>
                    <a:pt x="474" y="167"/>
                    <a:pt x="474" y="167"/>
                  </a:cubicBezTo>
                  <a:cubicBezTo>
                    <a:pt x="467" y="160"/>
                    <a:pt x="467" y="160"/>
                    <a:pt x="467" y="160"/>
                  </a:cubicBezTo>
                  <a:cubicBezTo>
                    <a:pt x="466" y="154"/>
                    <a:pt x="466" y="154"/>
                    <a:pt x="466" y="154"/>
                  </a:cubicBezTo>
                  <a:cubicBezTo>
                    <a:pt x="457" y="148"/>
                    <a:pt x="457" y="148"/>
                    <a:pt x="457" y="148"/>
                  </a:cubicBezTo>
                  <a:cubicBezTo>
                    <a:pt x="456" y="140"/>
                    <a:pt x="456" y="140"/>
                    <a:pt x="456" y="140"/>
                  </a:cubicBezTo>
                  <a:cubicBezTo>
                    <a:pt x="468" y="140"/>
                    <a:pt x="468" y="140"/>
                    <a:pt x="468" y="140"/>
                  </a:cubicBezTo>
                  <a:cubicBezTo>
                    <a:pt x="468" y="137"/>
                    <a:pt x="468" y="137"/>
                    <a:pt x="468" y="137"/>
                  </a:cubicBezTo>
                  <a:cubicBezTo>
                    <a:pt x="463" y="133"/>
                    <a:pt x="463" y="133"/>
                    <a:pt x="463" y="133"/>
                  </a:cubicBezTo>
                  <a:cubicBezTo>
                    <a:pt x="465" y="126"/>
                    <a:pt x="465" y="126"/>
                    <a:pt x="465" y="126"/>
                  </a:cubicBezTo>
                  <a:cubicBezTo>
                    <a:pt x="460" y="121"/>
                    <a:pt x="460" y="121"/>
                    <a:pt x="460" y="121"/>
                  </a:cubicBezTo>
                  <a:cubicBezTo>
                    <a:pt x="461" y="102"/>
                    <a:pt x="461" y="102"/>
                    <a:pt x="461" y="102"/>
                  </a:cubicBezTo>
                  <a:cubicBezTo>
                    <a:pt x="458" y="99"/>
                    <a:pt x="458" y="99"/>
                    <a:pt x="458" y="99"/>
                  </a:cubicBezTo>
                  <a:cubicBezTo>
                    <a:pt x="446" y="97"/>
                    <a:pt x="446" y="97"/>
                    <a:pt x="446" y="97"/>
                  </a:cubicBezTo>
                  <a:cubicBezTo>
                    <a:pt x="437" y="89"/>
                    <a:pt x="437" y="89"/>
                    <a:pt x="437" y="89"/>
                  </a:cubicBezTo>
                  <a:cubicBezTo>
                    <a:pt x="418" y="85"/>
                    <a:pt x="418" y="85"/>
                    <a:pt x="418" y="85"/>
                  </a:cubicBezTo>
                  <a:cubicBezTo>
                    <a:pt x="406" y="81"/>
                    <a:pt x="406" y="81"/>
                    <a:pt x="406" y="81"/>
                  </a:cubicBezTo>
                  <a:cubicBezTo>
                    <a:pt x="390" y="75"/>
                    <a:pt x="390" y="75"/>
                    <a:pt x="390" y="75"/>
                  </a:cubicBezTo>
                  <a:cubicBezTo>
                    <a:pt x="381" y="70"/>
                    <a:pt x="381" y="70"/>
                    <a:pt x="381" y="70"/>
                  </a:cubicBezTo>
                  <a:cubicBezTo>
                    <a:pt x="379" y="59"/>
                    <a:pt x="379" y="59"/>
                    <a:pt x="379" y="59"/>
                  </a:cubicBezTo>
                  <a:cubicBezTo>
                    <a:pt x="382" y="51"/>
                    <a:pt x="382" y="51"/>
                    <a:pt x="382" y="51"/>
                  </a:cubicBezTo>
                  <a:cubicBezTo>
                    <a:pt x="387" y="46"/>
                    <a:pt x="387" y="46"/>
                    <a:pt x="387" y="46"/>
                  </a:cubicBezTo>
                  <a:cubicBezTo>
                    <a:pt x="387" y="44"/>
                    <a:pt x="387" y="44"/>
                    <a:pt x="387" y="44"/>
                  </a:cubicBezTo>
                  <a:cubicBezTo>
                    <a:pt x="377" y="42"/>
                    <a:pt x="370" y="34"/>
                    <a:pt x="370" y="23"/>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0" name="Freeform 145"/>
            <p:cNvSpPr>
              <a:spLocks/>
            </p:cNvSpPr>
            <p:nvPr/>
          </p:nvSpPr>
          <p:spPr bwMode="auto">
            <a:xfrm>
              <a:off x="6894" y="728"/>
              <a:ext cx="215" cy="419"/>
            </a:xfrm>
            <a:custGeom>
              <a:avLst/>
              <a:gdLst>
                <a:gd name="T0" fmla="*/ 23 w 215"/>
                <a:gd name="T1" fmla="*/ 139 h 419"/>
                <a:gd name="T2" fmla="*/ 29 w 215"/>
                <a:gd name="T3" fmla="*/ 180 h 419"/>
                <a:gd name="T4" fmla="*/ 21 w 215"/>
                <a:gd name="T5" fmla="*/ 211 h 419"/>
                <a:gd name="T6" fmla="*/ 41 w 215"/>
                <a:gd name="T7" fmla="*/ 245 h 419"/>
                <a:gd name="T8" fmla="*/ 48 w 215"/>
                <a:gd name="T9" fmla="*/ 264 h 419"/>
                <a:gd name="T10" fmla="*/ 43 w 215"/>
                <a:gd name="T11" fmla="*/ 282 h 419"/>
                <a:gd name="T12" fmla="*/ 68 w 215"/>
                <a:gd name="T13" fmla="*/ 294 h 419"/>
                <a:gd name="T14" fmla="*/ 92 w 215"/>
                <a:gd name="T15" fmla="*/ 380 h 419"/>
                <a:gd name="T16" fmla="*/ 92 w 215"/>
                <a:gd name="T17" fmla="*/ 419 h 419"/>
                <a:gd name="T18" fmla="*/ 172 w 215"/>
                <a:gd name="T19" fmla="*/ 403 h 419"/>
                <a:gd name="T20" fmla="*/ 168 w 215"/>
                <a:gd name="T21" fmla="*/ 397 h 419"/>
                <a:gd name="T22" fmla="*/ 172 w 215"/>
                <a:gd name="T23" fmla="*/ 382 h 419"/>
                <a:gd name="T24" fmla="*/ 174 w 215"/>
                <a:gd name="T25" fmla="*/ 348 h 419"/>
                <a:gd name="T26" fmla="*/ 166 w 215"/>
                <a:gd name="T27" fmla="*/ 339 h 419"/>
                <a:gd name="T28" fmla="*/ 168 w 215"/>
                <a:gd name="T29" fmla="*/ 301 h 419"/>
                <a:gd name="T30" fmla="*/ 174 w 215"/>
                <a:gd name="T31" fmla="*/ 227 h 419"/>
                <a:gd name="T32" fmla="*/ 174 w 215"/>
                <a:gd name="T33" fmla="*/ 162 h 419"/>
                <a:gd name="T34" fmla="*/ 166 w 215"/>
                <a:gd name="T35" fmla="*/ 149 h 419"/>
                <a:gd name="T36" fmla="*/ 166 w 215"/>
                <a:gd name="T37" fmla="*/ 133 h 419"/>
                <a:gd name="T38" fmla="*/ 187 w 215"/>
                <a:gd name="T39" fmla="*/ 123 h 419"/>
                <a:gd name="T40" fmla="*/ 215 w 215"/>
                <a:gd name="T41" fmla="*/ 90 h 419"/>
                <a:gd name="T42" fmla="*/ 215 w 215"/>
                <a:gd name="T43" fmla="*/ 65 h 419"/>
                <a:gd name="T44" fmla="*/ 199 w 215"/>
                <a:gd name="T45" fmla="*/ 43 h 419"/>
                <a:gd name="T46" fmla="*/ 197 w 215"/>
                <a:gd name="T47" fmla="*/ 0 h 419"/>
                <a:gd name="T48" fmla="*/ 0 w 215"/>
                <a:gd name="T49" fmla="*/ 53 h 419"/>
                <a:gd name="T50" fmla="*/ 3 w 215"/>
                <a:gd name="T51" fmla="*/ 88 h 419"/>
                <a:gd name="T52" fmla="*/ 23 w 215"/>
                <a:gd name="T53" fmla="*/ 13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5" h="419">
                  <a:moveTo>
                    <a:pt x="23" y="139"/>
                  </a:moveTo>
                  <a:lnTo>
                    <a:pt x="29" y="180"/>
                  </a:lnTo>
                  <a:lnTo>
                    <a:pt x="21" y="211"/>
                  </a:lnTo>
                  <a:lnTo>
                    <a:pt x="41" y="245"/>
                  </a:lnTo>
                  <a:lnTo>
                    <a:pt x="48" y="264"/>
                  </a:lnTo>
                  <a:lnTo>
                    <a:pt x="43" y="282"/>
                  </a:lnTo>
                  <a:lnTo>
                    <a:pt x="68" y="294"/>
                  </a:lnTo>
                  <a:lnTo>
                    <a:pt x="92" y="380"/>
                  </a:lnTo>
                  <a:lnTo>
                    <a:pt x="92" y="419"/>
                  </a:lnTo>
                  <a:lnTo>
                    <a:pt x="172" y="403"/>
                  </a:lnTo>
                  <a:lnTo>
                    <a:pt x="168" y="397"/>
                  </a:lnTo>
                  <a:lnTo>
                    <a:pt x="172" y="382"/>
                  </a:lnTo>
                  <a:lnTo>
                    <a:pt x="174" y="348"/>
                  </a:lnTo>
                  <a:lnTo>
                    <a:pt x="166" y="339"/>
                  </a:lnTo>
                  <a:lnTo>
                    <a:pt x="168" y="301"/>
                  </a:lnTo>
                  <a:lnTo>
                    <a:pt x="174" y="227"/>
                  </a:lnTo>
                  <a:lnTo>
                    <a:pt x="174" y="162"/>
                  </a:lnTo>
                  <a:lnTo>
                    <a:pt x="166" y="149"/>
                  </a:lnTo>
                  <a:lnTo>
                    <a:pt x="166" y="133"/>
                  </a:lnTo>
                  <a:lnTo>
                    <a:pt x="187" y="123"/>
                  </a:lnTo>
                  <a:lnTo>
                    <a:pt x="215" y="90"/>
                  </a:lnTo>
                  <a:lnTo>
                    <a:pt x="215" y="65"/>
                  </a:lnTo>
                  <a:lnTo>
                    <a:pt x="199" y="43"/>
                  </a:lnTo>
                  <a:lnTo>
                    <a:pt x="197" y="0"/>
                  </a:lnTo>
                  <a:lnTo>
                    <a:pt x="0" y="53"/>
                  </a:lnTo>
                  <a:lnTo>
                    <a:pt x="3" y="88"/>
                  </a:lnTo>
                  <a:lnTo>
                    <a:pt x="23" y="139"/>
                  </a:lnTo>
                  <a:close/>
                </a:path>
              </a:pathLst>
            </a:custGeom>
            <a:solidFill>
              <a:srgbClr val="006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1" name="Freeform 146"/>
            <p:cNvSpPr>
              <a:spLocks/>
            </p:cNvSpPr>
            <p:nvPr/>
          </p:nvSpPr>
          <p:spPr bwMode="auto">
            <a:xfrm>
              <a:off x="1041" y="41"/>
              <a:ext cx="49" cy="45"/>
            </a:xfrm>
            <a:custGeom>
              <a:avLst/>
              <a:gdLst>
                <a:gd name="T0" fmla="*/ 7 w 25"/>
                <a:gd name="T1" fmla="*/ 17 h 23"/>
                <a:gd name="T2" fmla="*/ 8 w 25"/>
                <a:gd name="T3" fmla="*/ 16 h 23"/>
                <a:gd name="T4" fmla="*/ 9 w 25"/>
                <a:gd name="T5" fmla="*/ 9 h 23"/>
                <a:gd name="T6" fmla="*/ 19 w 25"/>
                <a:gd name="T7" fmla="*/ 12 h 23"/>
                <a:gd name="T8" fmla="*/ 18 w 25"/>
                <a:gd name="T9" fmla="*/ 14 h 23"/>
                <a:gd name="T10" fmla="*/ 13 w 25"/>
                <a:gd name="T11" fmla="*/ 23 h 23"/>
                <a:gd name="T12" fmla="*/ 15 w 25"/>
                <a:gd name="T13" fmla="*/ 23 h 23"/>
                <a:gd name="T14" fmla="*/ 19 w 25"/>
                <a:gd name="T15" fmla="*/ 21 h 23"/>
                <a:gd name="T16" fmla="*/ 22 w 25"/>
                <a:gd name="T17" fmla="*/ 15 h 23"/>
                <a:gd name="T18" fmla="*/ 19 w 25"/>
                <a:gd name="T19" fmla="*/ 11 h 23"/>
                <a:gd name="T20" fmla="*/ 25 w 25"/>
                <a:gd name="T21" fmla="*/ 4 h 23"/>
                <a:gd name="T22" fmla="*/ 23 w 25"/>
                <a:gd name="T23" fmla="*/ 0 h 23"/>
                <a:gd name="T24" fmla="*/ 15 w 25"/>
                <a:gd name="T25" fmla="*/ 0 h 23"/>
                <a:gd name="T26" fmla="*/ 8 w 25"/>
                <a:gd name="T27" fmla="*/ 8 h 23"/>
                <a:gd name="T28" fmla="*/ 5 w 25"/>
                <a:gd name="T29" fmla="*/ 1 h 23"/>
                <a:gd name="T30" fmla="*/ 0 w 25"/>
                <a:gd name="T31" fmla="*/ 2 h 23"/>
                <a:gd name="T32" fmla="*/ 2 w 25"/>
                <a:gd name="T33" fmla="*/ 9 h 23"/>
                <a:gd name="T34" fmla="*/ 7 w 25"/>
                <a:gd name="T3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3">
                  <a:moveTo>
                    <a:pt x="7" y="17"/>
                  </a:moveTo>
                  <a:cubicBezTo>
                    <a:pt x="8" y="16"/>
                    <a:pt x="8" y="16"/>
                    <a:pt x="8" y="16"/>
                  </a:cubicBezTo>
                  <a:cubicBezTo>
                    <a:pt x="9" y="9"/>
                    <a:pt x="9" y="9"/>
                    <a:pt x="9" y="9"/>
                  </a:cubicBezTo>
                  <a:cubicBezTo>
                    <a:pt x="19" y="12"/>
                    <a:pt x="19" y="12"/>
                    <a:pt x="19" y="12"/>
                  </a:cubicBezTo>
                  <a:cubicBezTo>
                    <a:pt x="18" y="14"/>
                    <a:pt x="18" y="14"/>
                    <a:pt x="18" y="14"/>
                  </a:cubicBezTo>
                  <a:cubicBezTo>
                    <a:pt x="16" y="17"/>
                    <a:pt x="14" y="21"/>
                    <a:pt x="13" y="23"/>
                  </a:cubicBezTo>
                  <a:cubicBezTo>
                    <a:pt x="14" y="23"/>
                    <a:pt x="14" y="23"/>
                    <a:pt x="15" y="23"/>
                  </a:cubicBezTo>
                  <a:cubicBezTo>
                    <a:pt x="19" y="21"/>
                    <a:pt x="19" y="21"/>
                    <a:pt x="19" y="21"/>
                  </a:cubicBezTo>
                  <a:cubicBezTo>
                    <a:pt x="22" y="15"/>
                    <a:pt x="22" y="15"/>
                    <a:pt x="22" y="15"/>
                  </a:cubicBezTo>
                  <a:cubicBezTo>
                    <a:pt x="19" y="11"/>
                    <a:pt x="19" y="11"/>
                    <a:pt x="19" y="11"/>
                  </a:cubicBezTo>
                  <a:cubicBezTo>
                    <a:pt x="25" y="4"/>
                    <a:pt x="25" y="4"/>
                    <a:pt x="25" y="4"/>
                  </a:cubicBezTo>
                  <a:cubicBezTo>
                    <a:pt x="23" y="0"/>
                    <a:pt x="23" y="0"/>
                    <a:pt x="23" y="0"/>
                  </a:cubicBezTo>
                  <a:cubicBezTo>
                    <a:pt x="15" y="0"/>
                    <a:pt x="15" y="0"/>
                    <a:pt x="15" y="0"/>
                  </a:cubicBezTo>
                  <a:cubicBezTo>
                    <a:pt x="8" y="8"/>
                    <a:pt x="8" y="8"/>
                    <a:pt x="8" y="8"/>
                  </a:cubicBezTo>
                  <a:cubicBezTo>
                    <a:pt x="5" y="1"/>
                    <a:pt x="5" y="1"/>
                    <a:pt x="5" y="1"/>
                  </a:cubicBezTo>
                  <a:cubicBezTo>
                    <a:pt x="0" y="2"/>
                    <a:pt x="0" y="2"/>
                    <a:pt x="0" y="2"/>
                  </a:cubicBezTo>
                  <a:cubicBezTo>
                    <a:pt x="2" y="9"/>
                    <a:pt x="2" y="9"/>
                    <a:pt x="2" y="9"/>
                  </a:cubicBezTo>
                  <a:lnTo>
                    <a:pt x="7" y="17"/>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2" name="Freeform 147"/>
            <p:cNvSpPr>
              <a:spLocks/>
            </p:cNvSpPr>
            <p:nvPr/>
          </p:nvSpPr>
          <p:spPr bwMode="auto">
            <a:xfrm>
              <a:off x="837" y="-2"/>
              <a:ext cx="902" cy="658"/>
            </a:xfrm>
            <a:custGeom>
              <a:avLst/>
              <a:gdLst>
                <a:gd name="T0" fmla="*/ 53 w 902"/>
                <a:gd name="T1" fmla="*/ 411 h 658"/>
                <a:gd name="T2" fmla="*/ 79 w 902"/>
                <a:gd name="T3" fmla="*/ 436 h 658"/>
                <a:gd name="T4" fmla="*/ 130 w 902"/>
                <a:gd name="T5" fmla="*/ 476 h 658"/>
                <a:gd name="T6" fmla="*/ 161 w 902"/>
                <a:gd name="T7" fmla="*/ 569 h 658"/>
                <a:gd name="T8" fmla="*/ 220 w 902"/>
                <a:gd name="T9" fmla="*/ 558 h 658"/>
                <a:gd name="T10" fmla="*/ 267 w 902"/>
                <a:gd name="T11" fmla="*/ 569 h 658"/>
                <a:gd name="T12" fmla="*/ 321 w 902"/>
                <a:gd name="T13" fmla="*/ 595 h 658"/>
                <a:gd name="T14" fmla="*/ 366 w 902"/>
                <a:gd name="T15" fmla="*/ 591 h 658"/>
                <a:gd name="T16" fmla="*/ 417 w 902"/>
                <a:gd name="T17" fmla="*/ 609 h 658"/>
                <a:gd name="T18" fmla="*/ 472 w 902"/>
                <a:gd name="T19" fmla="*/ 605 h 658"/>
                <a:gd name="T20" fmla="*/ 705 w 902"/>
                <a:gd name="T21" fmla="*/ 628 h 658"/>
                <a:gd name="T22" fmla="*/ 804 w 902"/>
                <a:gd name="T23" fmla="*/ 589 h 658"/>
                <a:gd name="T24" fmla="*/ 867 w 902"/>
                <a:gd name="T25" fmla="*/ 297 h 658"/>
                <a:gd name="T26" fmla="*/ 789 w 902"/>
                <a:gd name="T27" fmla="*/ 137 h 658"/>
                <a:gd name="T28" fmla="*/ 452 w 902"/>
                <a:gd name="T29" fmla="*/ 47 h 658"/>
                <a:gd name="T30" fmla="*/ 310 w 902"/>
                <a:gd name="T31" fmla="*/ 12 h 658"/>
                <a:gd name="T32" fmla="*/ 267 w 902"/>
                <a:gd name="T33" fmla="*/ 6 h 658"/>
                <a:gd name="T34" fmla="*/ 284 w 902"/>
                <a:gd name="T35" fmla="*/ 47 h 658"/>
                <a:gd name="T36" fmla="*/ 278 w 902"/>
                <a:gd name="T37" fmla="*/ 96 h 658"/>
                <a:gd name="T38" fmla="*/ 282 w 902"/>
                <a:gd name="T39" fmla="*/ 127 h 658"/>
                <a:gd name="T40" fmla="*/ 280 w 902"/>
                <a:gd name="T41" fmla="*/ 166 h 658"/>
                <a:gd name="T42" fmla="*/ 286 w 902"/>
                <a:gd name="T43" fmla="*/ 190 h 658"/>
                <a:gd name="T44" fmla="*/ 265 w 902"/>
                <a:gd name="T45" fmla="*/ 174 h 658"/>
                <a:gd name="T46" fmla="*/ 241 w 902"/>
                <a:gd name="T47" fmla="*/ 145 h 658"/>
                <a:gd name="T48" fmla="*/ 261 w 902"/>
                <a:gd name="T49" fmla="*/ 121 h 658"/>
                <a:gd name="T50" fmla="*/ 259 w 902"/>
                <a:gd name="T51" fmla="*/ 106 h 658"/>
                <a:gd name="T52" fmla="*/ 237 w 902"/>
                <a:gd name="T53" fmla="*/ 121 h 658"/>
                <a:gd name="T54" fmla="*/ 216 w 902"/>
                <a:gd name="T55" fmla="*/ 143 h 658"/>
                <a:gd name="T56" fmla="*/ 165 w 902"/>
                <a:gd name="T57" fmla="*/ 123 h 658"/>
                <a:gd name="T58" fmla="*/ 106 w 902"/>
                <a:gd name="T59" fmla="*/ 102 h 658"/>
                <a:gd name="T60" fmla="*/ 59 w 902"/>
                <a:gd name="T61" fmla="*/ 67 h 658"/>
                <a:gd name="T62" fmla="*/ 28 w 902"/>
                <a:gd name="T63" fmla="*/ 41 h 658"/>
                <a:gd name="T64" fmla="*/ 24 w 902"/>
                <a:gd name="T65" fmla="*/ 135 h 658"/>
                <a:gd name="T66" fmla="*/ 20 w 902"/>
                <a:gd name="T67" fmla="*/ 221 h 658"/>
                <a:gd name="T68" fmla="*/ 55 w 902"/>
                <a:gd name="T69" fmla="*/ 299 h 658"/>
                <a:gd name="T70" fmla="*/ 16 w 902"/>
                <a:gd name="T71" fmla="*/ 329 h 658"/>
                <a:gd name="T72" fmla="*/ 24 w 902"/>
                <a:gd name="T73" fmla="*/ 374 h 658"/>
                <a:gd name="T74" fmla="*/ 0 w 902"/>
                <a:gd name="T75" fmla="*/ 395 h 658"/>
                <a:gd name="T76" fmla="*/ 30 w 902"/>
                <a:gd name="T77" fmla="*/ 40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2" h="658">
                  <a:moveTo>
                    <a:pt x="30" y="407"/>
                  </a:moveTo>
                  <a:lnTo>
                    <a:pt x="53" y="411"/>
                  </a:lnTo>
                  <a:lnTo>
                    <a:pt x="75" y="417"/>
                  </a:lnTo>
                  <a:lnTo>
                    <a:pt x="79" y="436"/>
                  </a:lnTo>
                  <a:lnTo>
                    <a:pt x="110" y="440"/>
                  </a:lnTo>
                  <a:lnTo>
                    <a:pt x="130" y="476"/>
                  </a:lnTo>
                  <a:lnTo>
                    <a:pt x="128" y="544"/>
                  </a:lnTo>
                  <a:lnTo>
                    <a:pt x="161" y="569"/>
                  </a:lnTo>
                  <a:lnTo>
                    <a:pt x="204" y="571"/>
                  </a:lnTo>
                  <a:lnTo>
                    <a:pt x="220" y="558"/>
                  </a:lnTo>
                  <a:lnTo>
                    <a:pt x="259" y="569"/>
                  </a:lnTo>
                  <a:lnTo>
                    <a:pt x="267" y="569"/>
                  </a:lnTo>
                  <a:lnTo>
                    <a:pt x="308" y="585"/>
                  </a:lnTo>
                  <a:lnTo>
                    <a:pt x="321" y="595"/>
                  </a:lnTo>
                  <a:lnTo>
                    <a:pt x="353" y="597"/>
                  </a:lnTo>
                  <a:lnTo>
                    <a:pt x="366" y="591"/>
                  </a:lnTo>
                  <a:lnTo>
                    <a:pt x="388" y="605"/>
                  </a:lnTo>
                  <a:lnTo>
                    <a:pt x="417" y="609"/>
                  </a:lnTo>
                  <a:lnTo>
                    <a:pt x="462" y="591"/>
                  </a:lnTo>
                  <a:lnTo>
                    <a:pt x="472" y="605"/>
                  </a:lnTo>
                  <a:lnTo>
                    <a:pt x="583" y="603"/>
                  </a:lnTo>
                  <a:lnTo>
                    <a:pt x="705" y="628"/>
                  </a:lnTo>
                  <a:lnTo>
                    <a:pt x="801" y="658"/>
                  </a:lnTo>
                  <a:lnTo>
                    <a:pt x="804" y="589"/>
                  </a:lnTo>
                  <a:lnTo>
                    <a:pt x="832" y="462"/>
                  </a:lnTo>
                  <a:lnTo>
                    <a:pt x="867" y="297"/>
                  </a:lnTo>
                  <a:lnTo>
                    <a:pt x="902" y="164"/>
                  </a:lnTo>
                  <a:lnTo>
                    <a:pt x="789" y="137"/>
                  </a:lnTo>
                  <a:lnTo>
                    <a:pt x="609" y="92"/>
                  </a:lnTo>
                  <a:lnTo>
                    <a:pt x="452" y="47"/>
                  </a:lnTo>
                  <a:lnTo>
                    <a:pt x="384" y="33"/>
                  </a:lnTo>
                  <a:lnTo>
                    <a:pt x="310" y="12"/>
                  </a:lnTo>
                  <a:lnTo>
                    <a:pt x="276" y="0"/>
                  </a:lnTo>
                  <a:lnTo>
                    <a:pt x="267" y="6"/>
                  </a:lnTo>
                  <a:lnTo>
                    <a:pt x="265" y="10"/>
                  </a:lnTo>
                  <a:lnTo>
                    <a:pt x="284" y="47"/>
                  </a:lnTo>
                  <a:lnTo>
                    <a:pt x="292" y="69"/>
                  </a:lnTo>
                  <a:lnTo>
                    <a:pt x="278" y="96"/>
                  </a:lnTo>
                  <a:lnTo>
                    <a:pt x="278" y="115"/>
                  </a:lnTo>
                  <a:lnTo>
                    <a:pt x="282" y="127"/>
                  </a:lnTo>
                  <a:lnTo>
                    <a:pt x="276" y="143"/>
                  </a:lnTo>
                  <a:lnTo>
                    <a:pt x="280" y="166"/>
                  </a:lnTo>
                  <a:lnTo>
                    <a:pt x="288" y="176"/>
                  </a:lnTo>
                  <a:lnTo>
                    <a:pt x="286" y="190"/>
                  </a:lnTo>
                  <a:lnTo>
                    <a:pt x="270" y="192"/>
                  </a:lnTo>
                  <a:lnTo>
                    <a:pt x="265" y="174"/>
                  </a:lnTo>
                  <a:lnTo>
                    <a:pt x="257" y="157"/>
                  </a:lnTo>
                  <a:lnTo>
                    <a:pt x="241" y="145"/>
                  </a:lnTo>
                  <a:lnTo>
                    <a:pt x="245" y="125"/>
                  </a:lnTo>
                  <a:lnTo>
                    <a:pt x="261" y="121"/>
                  </a:lnTo>
                  <a:lnTo>
                    <a:pt x="261" y="110"/>
                  </a:lnTo>
                  <a:lnTo>
                    <a:pt x="259" y="106"/>
                  </a:lnTo>
                  <a:lnTo>
                    <a:pt x="245" y="114"/>
                  </a:lnTo>
                  <a:lnTo>
                    <a:pt x="237" y="121"/>
                  </a:lnTo>
                  <a:lnTo>
                    <a:pt x="237" y="141"/>
                  </a:lnTo>
                  <a:lnTo>
                    <a:pt x="216" y="143"/>
                  </a:lnTo>
                  <a:lnTo>
                    <a:pt x="188" y="135"/>
                  </a:lnTo>
                  <a:lnTo>
                    <a:pt x="165" y="123"/>
                  </a:lnTo>
                  <a:lnTo>
                    <a:pt x="141" y="117"/>
                  </a:lnTo>
                  <a:lnTo>
                    <a:pt x="106" y="102"/>
                  </a:lnTo>
                  <a:lnTo>
                    <a:pt x="81" y="86"/>
                  </a:lnTo>
                  <a:lnTo>
                    <a:pt x="59" y="67"/>
                  </a:lnTo>
                  <a:lnTo>
                    <a:pt x="40" y="43"/>
                  </a:lnTo>
                  <a:lnTo>
                    <a:pt x="28" y="41"/>
                  </a:lnTo>
                  <a:lnTo>
                    <a:pt x="10" y="110"/>
                  </a:lnTo>
                  <a:lnTo>
                    <a:pt x="24" y="135"/>
                  </a:lnTo>
                  <a:lnTo>
                    <a:pt x="24" y="198"/>
                  </a:lnTo>
                  <a:lnTo>
                    <a:pt x="20" y="221"/>
                  </a:lnTo>
                  <a:lnTo>
                    <a:pt x="32" y="274"/>
                  </a:lnTo>
                  <a:lnTo>
                    <a:pt x="55" y="299"/>
                  </a:lnTo>
                  <a:lnTo>
                    <a:pt x="18" y="305"/>
                  </a:lnTo>
                  <a:lnTo>
                    <a:pt x="16" y="329"/>
                  </a:lnTo>
                  <a:lnTo>
                    <a:pt x="38" y="339"/>
                  </a:lnTo>
                  <a:lnTo>
                    <a:pt x="24" y="374"/>
                  </a:lnTo>
                  <a:lnTo>
                    <a:pt x="2" y="376"/>
                  </a:lnTo>
                  <a:lnTo>
                    <a:pt x="0" y="395"/>
                  </a:lnTo>
                  <a:lnTo>
                    <a:pt x="16" y="415"/>
                  </a:lnTo>
                  <a:lnTo>
                    <a:pt x="30" y="407"/>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3" name="Freeform 148"/>
            <p:cNvSpPr>
              <a:spLocks/>
            </p:cNvSpPr>
            <p:nvPr/>
          </p:nvSpPr>
          <p:spPr bwMode="auto">
            <a:xfrm>
              <a:off x="4525" y="761"/>
              <a:ext cx="710" cy="748"/>
            </a:xfrm>
            <a:custGeom>
              <a:avLst/>
              <a:gdLst>
                <a:gd name="T0" fmla="*/ 25 w 710"/>
                <a:gd name="T1" fmla="*/ 280 h 748"/>
                <a:gd name="T2" fmla="*/ 13 w 710"/>
                <a:gd name="T3" fmla="*/ 335 h 748"/>
                <a:gd name="T4" fmla="*/ 39 w 710"/>
                <a:gd name="T5" fmla="*/ 407 h 748"/>
                <a:gd name="T6" fmla="*/ 80 w 710"/>
                <a:gd name="T7" fmla="*/ 431 h 748"/>
                <a:gd name="T8" fmla="*/ 137 w 710"/>
                <a:gd name="T9" fmla="*/ 480 h 748"/>
                <a:gd name="T10" fmla="*/ 209 w 710"/>
                <a:gd name="T11" fmla="*/ 536 h 748"/>
                <a:gd name="T12" fmla="*/ 221 w 710"/>
                <a:gd name="T13" fmla="*/ 615 h 748"/>
                <a:gd name="T14" fmla="*/ 240 w 710"/>
                <a:gd name="T15" fmla="*/ 646 h 748"/>
                <a:gd name="T16" fmla="*/ 227 w 710"/>
                <a:gd name="T17" fmla="*/ 695 h 748"/>
                <a:gd name="T18" fmla="*/ 264 w 710"/>
                <a:gd name="T19" fmla="*/ 732 h 748"/>
                <a:gd name="T20" fmla="*/ 293 w 710"/>
                <a:gd name="T21" fmla="*/ 748 h 748"/>
                <a:gd name="T22" fmla="*/ 528 w 710"/>
                <a:gd name="T23" fmla="*/ 740 h 748"/>
                <a:gd name="T24" fmla="*/ 651 w 710"/>
                <a:gd name="T25" fmla="*/ 705 h 748"/>
                <a:gd name="T26" fmla="*/ 634 w 710"/>
                <a:gd name="T27" fmla="*/ 623 h 748"/>
                <a:gd name="T28" fmla="*/ 634 w 710"/>
                <a:gd name="T29" fmla="*/ 578 h 748"/>
                <a:gd name="T30" fmla="*/ 651 w 710"/>
                <a:gd name="T31" fmla="*/ 534 h 748"/>
                <a:gd name="T32" fmla="*/ 645 w 710"/>
                <a:gd name="T33" fmla="*/ 464 h 748"/>
                <a:gd name="T34" fmla="*/ 661 w 710"/>
                <a:gd name="T35" fmla="*/ 427 h 748"/>
                <a:gd name="T36" fmla="*/ 661 w 710"/>
                <a:gd name="T37" fmla="*/ 396 h 748"/>
                <a:gd name="T38" fmla="*/ 684 w 710"/>
                <a:gd name="T39" fmla="*/ 325 h 748"/>
                <a:gd name="T40" fmla="*/ 710 w 710"/>
                <a:gd name="T41" fmla="*/ 255 h 748"/>
                <a:gd name="T42" fmla="*/ 706 w 710"/>
                <a:gd name="T43" fmla="*/ 253 h 748"/>
                <a:gd name="T44" fmla="*/ 637 w 710"/>
                <a:gd name="T45" fmla="*/ 347 h 748"/>
                <a:gd name="T46" fmla="*/ 618 w 710"/>
                <a:gd name="T47" fmla="*/ 372 h 748"/>
                <a:gd name="T48" fmla="*/ 594 w 710"/>
                <a:gd name="T49" fmla="*/ 386 h 748"/>
                <a:gd name="T50" fmla="*/ 602 w 710"/>
                <a:gd name="T51" fmla="*/ 349 h 748"/>
                <a:gd name="T52" fmla="*/ 634 w 710"/>
                <a:gd name="T53" fmla="*/ 298 h 748"/>
                <a:gd name="T54" fmla="*/ 632 w 710"/>
                <a:gd name="T55" fmla="*/ 278 h 748"/>
                <a:gd name="T56" fmla="*/ 604 w 710"/>
                <a:gd name="T57" fmla="*/ 186 h 748"/>
                <a:gd name="T58" fmla="*/ 565 w 710"/>
                <a:gd name="T59" fmla="*/ 161 h 748"/>
                <a:gd name="T60" fmla="*/ 448 w 710"/>
                <a:gd name="T61" fmla="*/ 131 h 748"/>
                <a:gd name="T62" fmla="*/ 319 w 710"/>
                <a:gd name="T63" fmla="*/ 104 h 748"/>
                <a:gd name="T64" fmla="*/ 287 w 710"/>
                <a:gd name="T65" fmla="*/ 73 h 748"/>
                <a:gd name="T66" fmla="*/ 270 w 710"/>
                <a:gd name="T67" fmla="*/ 61 h 748"/>
                <a:gd name="T68" fmla="*/ 242 w 710"/>
                <a:gd name="T69" fmla="*/ 57 h 748"/>
                <a:gd name="T70" fmla="*/ 217 w 710"/>
                <a:gd name="T71" fmla="*/ 59 h 748"/>
                <a:gd name="T72" fmla="*/ 236 w 710"/>
                <a:gd name="T73" fmla="*/ 16 h 748"/>
                <a:gd name="T74" fmla="*/ 233 w 710"/>
                <a:gd name="T75" fmla="*/ 0 h 748"/>
                <a:gd name="T76" fmla="*/ 195 w 710"/>
                <a:gd name="T77" fmla="*/ 22 h 748"/>
                <a:gd name="T78" fmla="*/ 113 w 710"/>
                <a:gd name="T79" fmla="*/ 51 h 748"/>
                <a:gd name="T80" fmla="*/ 84 w 710"/>
                <a:gd name="T81" fmla="*/ 43 h 748"/>
                <a:gd name="T82" fmla="*/ 66 w 710"/>
                <a:gd name="T83" fmla="*/ 82 h 748"/>
                <a:gd name="T84" fmla="*/ 55 w 710"/>
                <a:gd name="T85" fmla="*/ 163 h 748"/>
                <a:gd name="T86" fmla="*/ 0 w 710"/>
                <a:gd name="T87" fmla="*/ 23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0" h="748">
                  <a:moveTo>
                    <a:pt x="19" y="255"/>
                  </a:moveTo>
                  <a:lnTo>
                    <a:pt x="25" y="280"/>
                  </a:lnTo>
                  <a:lnTo>
                    <a:pt x="13" y="306"/>
                  </a:lnTo>
                  <a:lnTo>
                    <a:pt x="13" y="335"/>
                  </a:lnTo>
                  <a:lnTo>
                    <a:pt x="17" y="384"/>
                  </a:lnTo>
                  <a:lnTo>
                    <a:pt x="39" y="407"/>
                  </a:lnTo>
                  <a:lnTo>
                    <a:pt x="64" y="407"/>
                  </a:lnTo>
                  <a:lnTo>
                    <a:pt x="80" y="431"/>
                  </a:lnTo>
                  <a:lnTo>
                    <a:pt x="107" y="439"/>
                  </a:lnTo>
                  <a:lnTo>
                    <a:pt x="137" y="480"/>
                  </a:lnTo>
                  <a:lnTo>
                    <a:pt x="193" y="517"/>
                  </a:lnTo>
                  <a:lnTo>
                    <a:pt x="209" y="536"/>
                  </a:lnTo>
                  <a:lnTo>
                    <a:pt x="215" y="591"/>
                  </a:lnTo>
                  <a:lnTo>
                    <a:pt x="221" y="615"/>
                  </a:lnTo>
                  <a:lnTo>
                    <a:pt x="236" y="632"/>
                  </a:lnTo>
                  <a:lnTo>
                    <a:pt x="240" y="646"/>
                  </a:lnTo>
                  <a:lnTo>
                    <a:pt x="225" y="668"/>
                  </a:lnTo>
                  <a:lnTo>
                    <a:pt x="227" y="695"/>
                  </a:lnTo>
                  <a:lnTo>
                    <a:pt x="244" y="722"/>
                  </a:lnTo>
                  <a:lnTo>
                    <a:pt x="264" y="732"/>
                  </a:lnTo>
                  <a:lnTo>
                    <a:pt x="287" y="736"/>
                  </a:lnTo>
                  <a:lnTo>
                    <a:pt x="293" y="748"/>
                  </a:lnTo>
                  <a:lnTo>
                    <a:pt x="391" y="748"/>
                  </a:lnTo>
                  <a:lnTo>
                    <a:pt x="528" y="740"/>
                  </a:lnTo>
                  <a:lnTo>
                    <a:pt x="649" y="724"/>
                  </a:lnTo>
                  <a:lnTo>
                    <a:pt x="651" y="705"/>
                  </a:lnTo>
                  <a:lnTo>
                    <a:pt x="637" y="670"/>
                  </a:lnTo>
                  <a:lnTo>
                    <a:pt x="634" y="623"/>
                  </a:lnTo>
                  <a:lnTo>
                    <a:pt x="624" y="603"/>
                  </a:lnTo>
                  <a:lnTo>
                    <a:pt x="634" y="578"/>
                  </a:lnTo>
                  <a:lnTo>
                    <a:pt x="639" y="554"/>
                  </a:lnTo>
                  <a:lnTo>
                    <a:pt x="651" y="534"/>
                  </a:lnTo>
                  <a:lnTo>
                    <a:pt x="641" y="480"/>
                  </a:lnTo>
                  <a:lnTo>
                    <a:pt x="645" y="464"/>
                  </a:lnTo>
                  <a:lnTo>
                    <a:pt x="661" y="446"/>
                  </a:lnTo>
                  <a:lnTo>
                    <a:pt x="661" y="427"/>
                  </a:lnTo>
                  <a:lnTo>
                    <a:pt x="655" y="417"/>
                  </a:lnTo>
                  <a:lnTo>
                    <a:pt x="661" y="396"/>
                  </a:lnTo>
                  <a:lnTo>
                    <a:pt x="665" y="370"/>
                  </a:lnTo>
                  <a:lnTo>
                    <a:pt x="684" y="325"/>
                  </a:lnTo>
                  <a:lnTo>
                    <a:pt x="708" y="272"/>
                  </a:lnTo>
                  <a:lnTo>
                    <a:pt x="710" y="255"/>
                  </a:lnTo>
                  <a:lnTo>
                    <a:pt x="708" y="253"/>
                  </a:lnTo>
                  <a:lnTo>
                    <a:pt x="706" y="253"/>
                  </a:lnTo>
                  <a:lnTo>
                    <a:pt x="651" y="333"/>
                  </a:lnTo>
                  <a:lnTo>
                    <a:pt x="637" y="347"/>
                  </a:lnTo>
                  <a:lnTo>
                    <a:pt x="632" y="366"/>
                  </a:lnTo>
                  <a:lnTo>
                    <a:pt x="618" y="372"/>
                  </a:lnTo>
                  <a:lnTo>
                    <a:pt x="610" y="388"/>
                  </a:lnTo>
                  <a:lnTo>
                    <a:pt x="594" y="386"/>
                  </a:lnTo>
                  <a:lnTo>
                    <a:pt x="592" y="368"/>
                  </a:lnTo>
                  <a:lnTo>
                    <a:pt x="602" y="349"/>
                  </a:lnTo>
                  <a:lnTo>
                    <a:pt x="620" y="311"/>
                  </a:lnTo>
                  <a:lnTo>
                    <a:pt x="634" y="298"/>
                  </a:lnTo>
                  <a:lnTo>
                    <a:pt x="639" y="284"/>
                  </a:lnTo>
                  <a:lnTo>
                    <a:pt x="632" y="278"/>
                  </a:lnTo>
                  <a:lnTo>
                    <a:pt x="618" y="266"/>
                  </a:lnTo>
                  <a:lnTo>
                    <a:pt x="604" y="186"/>
                  </a:lnTo>
                  <a:lnTo>
                    <a:pt x="577" y="178"/>
                  </a:lnTo>
                  <a:lnTo>
                    <a:pt x="565" y="161"/>
                  </a:lnTo>
                  <a:lnTo>
                    <a:pt x="469" y="139"/>
                  </a:lnTo>
                  <a:lnTo>
                    <a:pt x="448" y="131"/>
                  </a:lnTo>
                  <a:lnTo>
                    <a:pt x="385" y="114"/>
                  </a:lnTo>
                  <a:lnTo>
                    <a:pt x="319" y="104"/>
                  </a:lnTo>
                  <a:lnTo>
                    <a:pt x="289" y="65"/>
                  </a:lnTo>
                  <a:lnTo>
                    <a:pt x="287" y="73"/>
                  </a:lnTo>
                  <a:lnTo>
                    <a:pt x="274" y="71"/>
                  </a:lnTo>
                  <a:lnTo>
                    <a:pt x="270" y="61"/>
                  </a:lnTo>
                  <a:lnTo>
                    <a:pt x="250" y="55"/>
                  </a:lnTo>
                  <a:lnTo>
                    <a:pt x="242" y="57"/>
                  </a:lnTo>
                  <a:lnTo>
                    <a:pt x="229" y="65"/>
                  </a:lnTo>
                  <a:lnTo>
                    <a:pt x="217" y="59"/>
                  </a:lnTo>
                  <a:lnTo>
                    <a:pt x="223" y="41"/>
                  </a:lnTo>
                  <a:lnTo>
                    <a:pt x="236" y="16"/>
                  </a:lnTo>
                  <a:lnTo>
                    <a:pt x="244" y="10"/>
                  </a:lnTo>
                  <a:lnTo>
                    <a:pt x="233" y="0"/>
                  </a:lnTo>
                  <a:lnTo>
                    <a:pt x="219" y="6"/>
                  </a:lnTo>
                  <a:lnTo>
                    <a:pt x="195" y="22"/>
                  </a:lnTo>
                  <a:lnTo>
                    <a:pt x="137" y="47"/>
                  </a:lnTo>
                  <a:lnTo>
                    <a:pt x="113" y="51"/>
                  </a:lnTo>
                  <a:lnTo>
                    <a:pt x="90" y="47"/>
                  </a:lnTo>
                  <a:lnTo>
                    <a:pt x="84" y="43"/>
                  </a:lnTo>
                  <a:lnTo>
                    <a:pt x="66" y="63"/>
                  </a:lnTo>
                  <a:lnTo>
                    <a:pt x="66" y="82"/>
                  </a:lnTo>
                  <a:lnTo>
                    <a:pt x="68" y="147"/>
                  </a:lnTo>
                  <a:lnTo>
                    <a:pt x="55" y="163"/>
                  </a:lnTo>
                  <a:lnTo>
                    <a:pt x="13" y="192"/>
                  </a:lnTo>
                  <a:lnTo>
                    <a:pt x="0" y="233"/>
                  </a:lnTo>
                  <a:lnTo>
                    <a:pt x="19" y="25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4" name="Freeform 149"/>
            <p:cNvSpPr>
              <a:spLocks/>
            </p:cNvSpPr>
            <p:nvPr/>
          </p:nvSpPr>
          <p:spPr bwMode="auto">
            <a:xfrm>
              <a:off x="5935" y="1710"/>
              <a:ext cx="605" cy="603"/>
            </a:xfrm>
            <a:custGeom>
              <a:avLst/>
              <a:gdLst>
                <a:gd name="T0" fmla="*/ 121 w 605"/>
                <a:gd name="T1" fmla="*/ 227 h 603"/>
                <a:gd name="T2" fmla="*/ 90 w 605"/>
                <a:gd name="T3" fmla="*/ 270 h 603"/>
                <a:gd name="T4" fmla="*/ 98 w 605"/>
                <a:gd name="T5" fmla="*/ 308 h 603"/>
                <a:gd name="T6" fmla="*/ 71 w 605"/>
                <a:gd name="T7" fmla="*/ 315 h 603"/>
                <a:gd name="T8" fmla="*/ 55 w 605"/>
                <a:gd name="T9" fmla="*/ 310 h 603"/>
                <a:gd name="T10" fmla="*/ 47 w 605"/>
                <a:gd name="T11" fmla="*/ 378 h 603"/>
                <a:gd name="T12" fmla="*/ 35 w 605"/>
                <a:gd name="T13" fmla="*/ 407 h 603"/>
                <a:gd name="T14" fmla="*/ 0 w 605"/>
                <a:gd name="T15" fmla="*/ 417 h 603"/>
                <a:gd name="T16" fmla="*/ 4 w 605"/>
                <a:gd name="T17" fmla="*/ 466 h 603"/>
                <a:gd name="T18" fmla="*/ 31 w 605"/>
                <a:gd name="T19" fmla="*/ 497 h 603"/>
                <a:gd name="T20" fmla="*/ 72 w 605"/>
                <a:gd name="T21" fmla="*/ 546 h 603"/>
                <a:gd name="T22" fmla="*/ 129 w 605"/>
                <a:gd name="T23" fmla="*/ 597 h 603"/>
                <a:gd name="T24" fmla="*/ 170 w 605"/>
                <a:gd name="T25" fmla="*/ 597 h 603"/>
                <a:gd name="T26" fmla="*/ 209 w 605"/>
                <a:gd name="T27" fmla="*/ 593 h 603"/>
                <a:gd name="T28" fmla="*/ 252 w 605"/>
                <a:gd name="T29" fmla="*/ 546 h 603"/>
                <a:gd name="T30" fmla="*/ 299 w 605"/>
                <a:gd name="T31" fmla="*/ 535 h 603"/>
                <a:gd name="T32" fmla="*/ 327 w 605"/>
                <a:gd name="T33" fmla="*/ 521 h 603"/>
                <a:gd name="T34" fmla="*/ 319 w 605"/>
                <a:gd name="T35" fmla="*/ 495 h 603"/>
                <a:gd name="T36" fmla="*/ 374 w 605"/>
                <a:gd name="T37" fmla="*/ 368 h 603"/>
                <a:gd name="T38" fmla="*/ 399 w 605"/>
                <a:gd name="T39" fmla="*/ 321 h 603"/>
                <a:gd name="T40" fmla="*/ 417 w 605"/>
                <a:gd name="T41" fmla="*/ 345 h 603"/>
                <a:gd name="T42" fmla="*/ 448 w 605"/>
                <a:gd name="T43" fmla="*/ 280 h 603"/>
                <a:gd name="T44" fmla="*/ 477 w 605"/>
                <a:gd name="T45" fmla="*/ 261 h 603"/>
                <a:gd name="T46" fmla="*/ 520 w 605"/>
                <a:gd name="T47" fmla="*/ 198 h 603"/>
                <a:gd name="T48" fmla="*/ 563 w 605"/>
                <a:gd name="T49" fmla="*/ 163 h 603"/>
                <a:gd name="T50" fmla="*/ 605 w 605"/>
                <a:gd name="T51" fmla="*/ 155 h 603"/>
                <a:gd name="T52" fmla="*/ 561 w 605"/>
                <a:gd name="T53" fmla="*/ 124 h 603"/>
                <a:gd name="T54" fmla="*/ 544 w 605"/>
                <a:gd name="T55" fmla="*/ 120 h 603"/>
                <a:gd name="T56" fmla="*/ 481 w 605"/>
                <a:gd name="T57" fmla="*/ 149 h 603"/>
                <a:gd name="T58" fmla="*/ 464 w 605"/>
                <a:gd name="T59" fmla="*/ 163 h 603"/>
                <a:gd name="T60" fmla="*/ 430 w 605"/>
                <a:gd name="T61" fmla="*/ 182 h 603"/>
                <a:gd name="T62" fmla="*/ 362 w 605"/>
                <a:gd name="T63" fmla="*/ 133 h 603"/>
                <a:gd name="T64" fmla="*/ 241 w 605"/>
                <a:gd name="T65" fmla="*/ 151 h 603"/>
                <a:gd name="T66" fmla="*/ 205 w 605"/>
                <a:gd name="T67" fmla="*/ 4 h 603"/>
                <a:gd name="T68" fmla="*/ 207 w 605"/>
                <a:gd name="T69" fmla="*/ 36 h 603"/>
                <a:gd name="T70" fmla="*/ 204 w 605"/>
                <a:gd name="T71" fmla="*/ 112 h 603"/>
                <a:gd name="T72" fmla="*/ 182 w 605"/>
                <a:gd name="T73" fmla="*/ 188 h 603"/>
                <a:gd name="T74" fmla="*/ 135 w 605"/>
                <a:gd name="T75" fmla="*/ 23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603">
                  <a:moveTo>
                    <a:pt x="135" y="231"/>
                  </a:moveTo>
                  <a:lnTo>
                    <a:pt x="121" y="227"/>
                  </a:lnTo>
                  <a:lnTo>
                    <a:pt x="114" y="235"/>
                  </a:lnTo>
                  <a:lnTo>
                    <a:pt x="90" y="270"/>
                  </a:lnTo>
                  <a:lnTo>
                    <a:pt x="90" y="282"/>
                  </a:lnTo>
                  <a:lnTo>
                    <a:pt x="98" y="308"/>
                  </a:lnTo>
                  <a:lnTo>
                    <a:pt x="86" y="319"/>
                  </a:lnTo>
                  <a:lnTo>
                    <a:pt x="71" y="315"/>
                  </a:lnTo>
                  <a:lnTo>
                    <a:pt x="61" y="306"/>
                  </a:lnTo>
                  <a:lnTo>
                    <a:pt x="55" y="310"/>
                  </a:lnTo>
                  <a:lnTo>
                    <a:pt x="49" y="337"/>
                  </a:lnTo>
                  <a:lnTo>
                    <a:pt x="47" y="378"/>
                  </a:lnTo>
                  <a:lnTo>
                    <a:pt x="35" y="390"/>
                  </a:lnTo>
                  <a:lnTo>
                    <a:pt x="35" y="407"/>
                  </a:lnTo>
                  <a:lnTo>
                    <a:pt x="18" y="415"/>
                  </a:lnTo>
                  <a:lnTo>
                    <a:pt x="0" y="417"/>
                  </a:lnTo>
                  <a:lnTo>
                    <a:pt x="0" y="456"/>
                  </a:lnTo>
                  <a:lnTo>
                    <a:pt x="4" y="466"/>
                  </a:lnTo>
                  <a:lnTo>
                    <a:pt x="27" y="480"/>
                  </a:lnTo>
                  <a:lnTo>
                    <a:pt x="31" y="497"/>
                  </a:lnTo>
                  <a:lnTo>
                    <a:pt x="53" y="527"/>
                  </a:lnTo>
                  <a:lnTo>
                    <a:pt x="72" y="546"/>
                  </a:lnTo>
                  <a:lnTo>
                    <a:pt x="100" y="562"/>
                  </a:lnTo>
                  <a:lnTo>
                    <a:pt x="129" y="597"/>
                  </a:lnTo>
                  <a:lnTo>
                    <a:pt x="153" y="603"/>
                  </a:lnTo>
                  <a:lnTo>
                    <a:pt x="170" y="597"/>
                  </a:lnTo>
                  <a:lnTo>
                    <a:pt x="190" y="582"/>
                  </a:lnTo>
                  <a:lnTo>
                    <a:pt x="209" y="593"/>
                  </a:lnTo>
                  <a:lnTo>
                    <a:pt x="237" y="585"/>
                  </a:lnTo>
                  <a:lnTo>
                    <a:pt x="252" y="546"/>
                  </a:lnTo>
                  <a:lnTo>
                    <a:pt x="276" y="552"/>
                  </a:lnTo>
                  <a:lnTo>
                    <a:pt x="299" y="535"/>
                  </a:lnTo>
                  <a:lnTo>
                    <a:pt x="311" y="539"/>
                  </a:lnTo>
                  <a:lnTo>
                    <a:pt x="327" y="521"/>
                  </a:lnTo>
                  <a:lnTo>
                    <a:pt x="327" y="507"/>
                  </a:lnTo>
                  <a:lnTo>
                    <a:pt x="319" y="495"/>
                  </a:lnTo>
                  <a:lnTo>
                    <a:pt x="360" y="407"/>
                  </a:lnTo>
                  <a:lnTo>
                    <a:pt x="374" y="368"/>
                  </a:lnTo>
                  <a:lnTo>
                    <a:pt x="378" y="327"/>
                  </a:lnTo>
                  <a:lnTo>
                    <a:pt x="399" y="321"/>
                  </a:lnTo>
                  <a:lnTo>
                    <a:pt x="409" y="339"/>
                  </a:lnTo>
                  <a:lnTo>
                    <a:pt x="417" y="345"/>
                  </a:lnTo>
                  <a:lnTo>
                    <a:pt x="434" y="345"/>
                  </a:lnTo>
                  <a:lnTo>
                    <a:pt x="448" y="280"/>
                  </a:lnTo>
                  <a:lnTo>
                    <a:pt x="472" y="276"/>
                  </a:lnTo>
                  <a:lnTo>
                    <a:pt x="477" y="261"/>
                  </a:lnTo>
                  <a:lnTo>
                    <a:pt x="501" y="241"/>
                  </a:lnTo>
                  <a:lnTo>
                    <a:pt x="520" y="198"/>
                  </a:lnTo>
                  <a:lnTo>
                    <a:pt x="522" y="147"/>
                  </a:lnTo>
                  <a:lnTo>
                    <a:pt x="563" y="163"/>
                  </a:lnTo>
                  <a:lnTo>
                    <a:pt x="603" y="182"/>
                  </a:lnTo>
                  <a:lnTo>
                    <a:pt x="605" y="155"/>
                  </a:lnTo>
                  <a:lnTo>
                    <a:pt x="583" y="131"/>
                  </a:lnTo>
                  <a:lnTo>
                    <a:pt x="561" y="124"/>
                  </a:lnTo>
                  <a:lnTo>
                    <a:pt x="554" y="116"/>
                  </a:lnTo>
                  <a:lnTo>
                    <a:pt x="544" y="120"/>
                  </a:lnTo>
                  <a:lnTo>
                    <a:pt x="507" y="147"/>
                  </a:lnTo>
                  <a:lnTo>
                    <a:pt x="481" y="149"/>
                  </a:lnTo>
                  <a:lnTo>
                    <a:pt x="473" y="147"/>
                  </a:lnTo>
                  <a:lnTo>
                    <a:pt x="464" y="163"/>
                  </a:lnTo>
                  <a:lnTo>
                    <a:pt x="450" y="175"/>
                  </a:lnTo>
                  <a:lnTo>
                    <a:pt x="430" y="182"/>
                  </a:lnTo>
                  <a:lnTo>
                    <a:pt x="382" y="231"/>
                  </a:lnTo>
                  <a:lnTo>
                    <a:pt x="362" y="133"/>
                  </a:lnTo>
                  <a:lnTo>
                    <a:pt x="276" y="143"/>
                  </a:lnTo>
                  <a:lnTo>
                    <a:pt x="241" y="151"/>
                  </a:lnTo>
                  <a:lnTo>
                    <a:pt x="207" y="0"/>
                  </a:lnTo>
                  <a:lnTo>
                    <a:pt x="205" y="4"/>
                  </a:lnTo>
                  <a:lnTo>
                    <a:pt x="200" y="12"/>
                  </a:lnTo>
                  <a:lnTo>
                    <a:pt x="207" y="36"/>
                  </a:lnTo>
                  <a:lnTo>
                    <a:pt x="207" y="73"/>
                  </a:lnTo>
                  <a:lnTo>
                    <a:pt x="204" y="112"/>
                  </a:lnTo>
                  <a:lnTo>
                    <a:pt x="202" y="157"/>
                  </a:lnTo>
                  <a:lnTo>
                    <a:pt x="182" y="188"/>
                  </a:lnTo>
                  <a:lnTo>
                    <a:pt x="159" y="216"/>
                  </a:lnTo>
                  <a:lnTo>
                    <a:pt x="135" y="23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5" name="Freeform 150"/>
            <p:cNvSpPr>
              <a:spLocks/>
            </p:cNvSpPr>
            <p:nvPr/>
          </p:nvSpPr>
          <p:spPr bwMode="auto">
            <a:xfrm>
              <a:off x="2209" y="971"/>
              <a:ext cx="941" cy="782"/>
            </a:xfrm>
            <a:custGeom>
              <a:avLst/>
              <a:gdLst>
                <a:gd name="T0" fmla="*/ 107 w 941"/>
                <a:gd name="T1" fmla="*/ 0 h 782"/>
                <a:gd name="T2" fmla="*/ 98 w 941"/>
                <a:gd name="T3" fmla="*/ 84 h 782"/>
                <a:gd name="T4" fmla="*/ 68 w 941"/>
                <a:gd name="T5" fmla="*/ 274 h 782"/>
                <a:gd name="T6" fmla="*/ 0 w 941"/>
                <a:gd name="T7" fmla="*/ 685 h 782"/>
                <a:gd name="T8" fmla="*/ 215 w 941"/>
                <a:gd name="T9" fmla="*/ 708 h 782"/>
                <a:gd name="T10" fmla="*/ 884 w 941"/>
                <a:gd name="T11" fmla="*/ 782 h 782"/>
                <a:gd name="T12" fmla="*/ 919 w 941"/>
                <a:gd name="T13" fmla="*/ 440 h 782"/>
                <a:gd name="T14" fmla="*/ 931 w 941"/>
                <a:gd name="T15" fmla="*/ 240 h 782"/>
                <a:gd name="T16" fmla="*/ 941 w 941"/>
                <a:gd name="T17" fmla="*/ 103 h 782"/>
                <a:gd name="T18" fmla="*/ 481 w 941"/>
                <a:gd name="T19" fmla="*/ 52 h 782"/>
                <a:gd name="T20" fmla="*/ 107 w 941"/>
                <a:gd name="T2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1" h="782">
                  <a:moveTo>
                    <a:pt x="107" y="0"/>
                  </a:moveTo>
                  <a:lnTo>
                    <a:pt x="98" y="84"/>
                  </a:lnTo>
                  <a:lnTo>
                    <a:pt x="68" y="274"/>
                  </a:lnTo>
                  <a:lnTo>
                    <a:pt x="0" y="685"/>
                  </a:lnTo>
                  <a:lnTo>
                    <a:pt x="215" y="708"/>
                  </a:lnTo>
                  <a:lnTo>
                    <a:pt x="884" y="782"/>
                  </a:lnTo>
                  <a:lnTo>
                    <a:pt x="919" y="440"/>
                  </a:lnTo>
                  <a:lnTo>
                    <a:pt x="931" y="240"/>
                  </a:lnTo>
                  <a:lnTo>
                    <a:pt x="941" y="103"/>
                  </a:lnTo>
                  <a:lnTo>
                    <a:pt x="481" y="52"/>
                  </a:lnTo>
                  <a:lnTo>
                    <a:pt x="107" y="0"/>
                  </a:lnTo>
                  <a:close/>
                </a:path>
              </a:pathLst>
            </a:custGeom>
            <a:solidFill>
              <a:srgbClr val="007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6" name="Freeform 151"/>
            <p:cNvSpPr>
              <a:spLocks/>
            </p:cNvSpPr>
            <p:nvPr/>
          </p:nvSpPr>
          <p:spPr bwMode="auto">
            <a:xfrm>
              <a:off x="6614" y="1894"/>
              <a:ext cx="53" cy="41"/>
            </a:xfrm>
            <a:custGeom>
              <a:avLst/>
              <a:gdLst>
                <a:gd name="T0" fmla="*/ 20 w 27"/>
                <a:gd name="T1" fmla="*/ 21 h 21"/>
                <a:gd name="T2" fmla="*/ 20 w 27"/>
                <a:gd name="T3" fmla="*/ 21 h 21"/>
                <a:gd name="T4" fmla="*/ 15 w 27"/>
                <a:gd name="T5" fmla="*/ 14 h 21"/>
                <a:gd name="T6" fmla="*/ 10 w 27"/>
                <a:gd name="T7" fmla="*/ 10 h 21"/>
                <a:gd name="T8" fmla="*/ 16 w 27"/>
                <a:gd name="T9" fmla="*/ 1 h 21"/>
                <a:gd name="T10" fmla="*/ 27 w 27"/>
                <a:gd name="T11" fmla="*/ 9 h 21"/>
                <a:gd name="T12" fmla="*/ 26 w 27"/>
                <a:gd name="T13" fmla="*/ 10 h 21"/>
                <a:gd name="T14" fmla="*/ 27 w 27"/>
                <a:gd name="T15" fmla="*/ 8 h 21"/>
                <a:gd name="T16" fmla="*/ 15 w 27"/>
                <a:gd name="T17" fmla="*/ 0 h 21"/>
                <a:gd name="T18" fmla="*/ 7 w 27"/>
                <a:gd name="T19" fmla="*/ 10 h 21"/>
                <a:gd name="T20" fmla="*/ 0 w 27"/>
                <a:gd name="T21" fmla="*/ 8 h 21"/>
                <a:gd name="T22" fmla="*/ 0 w 27"/>
                <a:gd name="T23" fmla="*/ 9 h 21"/>
                <a:gd name="T24" fmla="*/ 14 w 27"/>
                <a:gd name="T25" fmla="*/ 14 h 21"/>
                <a:gd name="T26" fmla="*/ 20 w 27"/>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0" y="21"/>
                  </a:moveTo>
                  <a:cubicBezTo>
                    <a:pt x="20" y="21"/>
                    <a:pt x="20" y="21"/>
                    <a:pt x="20" y="21"/>
                  </a:cubicBezTo>
                  <a:cubicBezTo>
                    <a:pt x="15" y="14"/>
                    <a:pt x="15" y="14"/>
                    <a:pt x="15" y="14"/>
                  </a:cubicBezTo>
                  <a:cubicBezTo>
                    <a:pt x="10" y="10"/>
                    <a:pt x="10" y="10"/>
                    <a:pt x="10" y="10"/>
                  </a:cubicBezTo>
                  <a:cubicBezTo>
                    <a:pt x="16" y="1"/>
                    <a:pt x="16" y="1"/>
                    <a:pt x="16" y="1"/>
                  </a:cubicBezTo>
                  <a:cubicBezTo>
                    <a:pt x="27" y="9"/>
                    <a:pt x="27" y="9"/>
                    <a:pt x="27" y="9"/>
                  </a:cubicBezTo>
                  <a:cubicBezTo>
                    <a:pt x="26" y="10"/>
                    <a:pt x="26" y="10"/>
                    <a:pt x="26" y="10"/>
                  </a:cubicBezTo>
                  <a:cubicBezTo>
                    <a:pt x="27" y="8"/>
                    <a:pt x="27" y="8"/>
                    <a:pt x="27" y="8"/>
                  </a:cubicBezTo>
                  <a:cubicBezTo>
                    <a:pt x="15" y="0"/>
                    <a:pt x="15" y="0"/>
                    <a:pt x="15" y="0"/>
                  </a:cubicBezTo>
                  <a:cubicBezTo>
                    <a:pt x="7" y="10"/>
                    <a:pt x="7" y="10"/>
                    <a:pt x="7" y="10"/>
                  </a:cubicBezTo>
                  <a:cubicBezTo>
                    <a:pt x="0" y="8"/>
                    <a:pt x="0" y="8"/>
                    <a:pt x="0" y="8"/>
                  </a:cubicBezTo>
                  <a:cubicBezTo>
                    <a:pt x="0" y="8"/>
                    <a:pt x="0" y="8"/>
                    <a:pt x="0" y="9"/>
                  </a:cubicBezTo>
                  <a:cubicBezTo>
                    <a:pt x="14" y="14"/>
                    <a:pt x="14" y="14"/>
                    <a:pt x="14" y="14"/>
                  </a:cubicBezTo>
                  <a:lnTo>
                    <a:pt x="2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7" name="Freeform 152"/>
            <p:cNvSpPr>
              <a:spLocks/>
            </p:cNvSpPr>
            <p:nvPr/>
          </p:nvSpPr>
          <p:spPr bwMode="auto">
            <a:xfrm>
              <a:off x="6616" y="1881"/>
              <a:ext cx="70" cy="70"/>
            </a:xfrm>
            <a:custGeom>
              <a:avLst/>
              <a:gdLst>
                <a:gd name="T0" fmla="*/ 13 w 36"/>
                <a:gd name="T1" fmla="*/ 3 h 36"/>
                <a:gd name="T2" fmla="*/ 30 w 36"/>
                <a:gd name="T3" fmla="*/ 15 h 36"/>
                <a:gd name="T4" fmla="*/ 21 w 36"/>
                <a:gd name="T5" fmla="*/ 29 h 36"/>
                <a:gd name="T6" fmla="*/ 20 w 36"/>
                <a:gd name="T7" fmla="*/ 36 h 36"/>
                <a:gd name="T8" fmla="*/ 36 w 36"/>
                <a:gd name="T9" fmla="*/ 18 h 36"/>
                <a:gd name="T10" fmla="*/ 17 w 36"/>
                <a:gd name="T11" fmla="*/ 0 h 36"/>
                <a:gd name="T12" fmla="*/ 0 w 36"/>
                <a:gd name="T13" fmla="*/ 12 h 36"/>
                <a:gd name="T14" fmla="*/ 5 w 36"/>
                <a:gd name="T15" fmla="*/ 14 h 36"/>
                <a:gd name="T16" fmla="*/ 13 w 36"/>
                <a:gd name="T1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13" y="3"/>
                  </a:moveTo>
                  <a:cubicBezTo>
                    <a:pt x="30" y="15"/>
                    <a:pt x="30" y="15"/>
                    <a:pt x="30" y="15"/>
                  </a:cubicBezTo>
                  <a:cubicBezTo>
                    <a:pt x="21" y="29"/>
                    <a:pt x="21" y="29"/>
                    <a:pt x="21" y="29"/>
                  </a:cubicBezTo>
                  <a:cubicBezTo>
                    <a:pt x="20" y="36"/>
                    <a:pt x="20" y="36"/>
                    <a:pt x="20" y="36"/>
                  </a:cubicBezTo>
                  <a:cubicBezTo>
                    <a:pt x="29" y="35"/>
                    <a:pt x="36" y="28"/>
                    <a:pt x="36" y="18"/>
                  </a:cubicBezTo>
                  <a:cubicBezTo>
                    <a:pt x="36" y="8"/>
                    <a:pt x="27" y="0"/>
                    <a:pt x="17" y="0"/>
                  </a:cubicBezTo>
                  <a:cubicBezTo>
                    <a:pt x="9" y="0"/>
                    <a:pt x="2" y="5"/>
                    <a:pt x="0" y="12"/>
                  </a:cubicBezTo>
                  <a:cubicBezTo>
                    <a:pt x="5" y="14"/>
                    <a:pt x="5" y="14"/>
                    <a:pt x="5" y="14"/>
                  </a:cubicBezTo>
                  <a:lnTo>
                    <a:pt x="1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8" name="Freeform 153"/>
            <p:cNvSpPr>
              <a:spLocks/>
            </p:cNvSpPr>
            <p:nvPr/>
          </p:nvSpPr>
          <p:spPr bwMode="auto">
            <a:xfrm>
              <a:off x="6614" y="1890"/>
              <a:ext cx="57" cy="63"/>
            </a:xfrm>
            <a:custGeom>
              <a:avLst/>
              <a:gdLst>
                <a:gd name="T0" fmla="*/ 15 w 29"/>
                <a:gd name="T1" fmla="*/ 2 h 32"/>
                <a:gd name="T2" fmla="*/ 27 w 29"/>
                <a:gd name="T3" fmla="*/ 10 h 32"/>
                <a:gd name="T4" fmla="*/ 26 w 29"/>
                <a:gd name="T5" fmla="*/ 12 h 32"/>
                <a:gd name="T6" fmla="*/ 20 w 29"/>
                <a:gd name="T7" fmla="*/ 24 h 32"/>
                <a:gd name="T8" fmla="*/ 20 w 29"/>
                <a:gd name="T9" fmla="*/ 23 h 32"/>
                <a:gd name="T10" fmla="*/ 20 w 29"/>
                <a:gd name="T11" fmla="*/ 23 h 32"/>
                <a:gd name="T12" fmla="*/ 20 w 29"/>
                <a:gd name="T13" fmla="*/ 24 h 32"/>
                <a:gd name="T14" fmla="*/ 18 w 29"/>
                <a:gd name="T15" fmla="*/ 32 h 32"/>
                <a:gd name="T16" fmla="*/ 18 w 29"/>
                <a:gd name="T17" fmla="*/ 32 h 32"/>
                <a:gd name="T18" fmla="*/ 19 w 29"/>
                <a:gd name="T19" fmla="*/ 32 h 32"/>
                <a:gd name="T20" fmla="*/ 21 w 29"/>
                <a:gd name="T21" fmla="*/ 23 h 32"/>
                <a:gd name="T22" fmla="*/ 29 w 29"/>
                <a:gd name="T23" fmla="*/ 10 h 32"/>
                <a:gd name="T24" fmla="*/ 15 w 29"/>
                <a:gd name="T25" fmla="*/ 0 h 32"/>
                <a:gd name="T26" fmla="*/ 6 w 29"/>
                <a:gd name="T27" fmla="*/ 10 h 32"/>
                <a:gd name="T28" fmla="*/ 0 w 29"/>
                <a:gd name="T29" fmla="*/ 8 h 32"/>
                <a:gd name="T30" fmla="*/ 0 w 29"/>
                <a:gd name="T31" fmla="*/ 10 h 32"/>
                <a:gd name="T32" fmla="*/ 7 w 29"/>
                <a:gd name="T33" fmla="*/ 12 h 32"/>
                <a:gd name="T34" fmla="*/ 15 w 29"/>
                <a:gd name="T35"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2">
                  <a:moveTo>
                    <a:pt x="15" y="2"/>
                  </a:moveTo>
                  <a:cubicBezTo>
                    <a:pt x="27" y="10"/>
                    <a:pt x="27" y="10"/>
                    <a:pt x="27" y="10"/>
                  </a:cubicBezTo>
                  <a:cubicBezTo>
                    <a:pt x="26" y="12"/>
                    <a:pt x="26" y="12"/>
                    <a:pt x="26" y="12"/>
                  </a:cubicBezTo>
                  <a:cubicBezTo>
                    <a:pt x="20" y="24"/>
                    <a:pt x="20" y="24"/>
                    <a:pt x="20" y="24"/>
                  </a:cubicBezTo>
                  <a:cubicBezTo>
                    <a:pt x="20" y="23"/>
                    <a:pt x="20" y="23"/>
                    <a:pt x="20" y="23"/>
                  </a:cubicBezTo>
                  <a:cubicBezTo>
                    <a:pt x="20" y="23"/>
                    <a:pt x="20" y="23"/>
                    <a:pt x="20" y="23"/>
                  </a:cubicBezTo>
                  <a:cubicBezTo>
                    <a:pt x="20" y="24"/>
                    <a:pt x="20" y="24"/>
                    <a:pt x="20" y="24"/>
                  </a:cubicBezTo>
                  <a:cubicBezTo>
                    <a:pt x="18" y="32"/>
                    <a:pt x="18" y="32"/>
                    <a:pt x="18" y="32"/>
                  </a:cubicBezTo>
                  <a:cubicBezTo>
                    <a:pt x="18" y="32"/>
                    <a:pt x="18" y="32"/>
                    <a:pt x="18" y="32"/>
                  </a:cubicBezTo>
                  <a:cubicBezTo>
                    <a:pt x="19" y="32"/>
                    <a:pt x="19" y="32"/>
                    <a:pt x="19" y="32"/>
                  </a:cubicBezTo>
                  <a:cubicBezTo>
                    <a:pt x="21" y="23"/>
                    <a:pt x="21" y="23"/>
                    <a:pt x="21" y="23"/>
                  </a:cubicBezTo>
                  <a:cubicBezTo>
                    <a:pt x="29" y="10"/>
                    <a:pt x="29" y="10"/>
                    <a:pt x="29" y="10"/>
                  </a:cubicBezTo>
                  <a:cubicBezTo>
                    <a:pt x="15" y="0"/>
                    <a:pt x="15" y="0"/>
                    <a:pt x="15" y="0"/>
                  </a:cubicBezTo>
                  <a:cubicBezTo>
                    <a:pt x="6" y="10"/>
                    <a:pt x="6" y="10"/>
                    <a:pt x="6" y="10"/>
                  </a:cubicBezTo>
                  <a:cubicBezTo>
                    <a:pt x="0" y="8"/>
                    <a:pt x="0" y="8"/>
                    <a:pt x="0" y="8"/>
                  </a:cubicBezTo>
                  <a:cubicBezTo>
                    <a:pt x="0" y="9"/>
                    <a:pt x="0" y="9"/>
                    <a:pt x="0" y="10"/>
                  </a:cubicBezTo>
                  <a:cubicBezTo>
                    <a:pt x="7" y="12"/>
                    <a:pt x="7" y="12"/>
                    <a:pt x="7" y="12"/>
                  </a:cubicBez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69" name="Freeform 154"/>
            <p:cNvSpPr>
              <a:spLocks/>
            </p:cNvSpPr>
            <p:nvPr/>
          </p:nvSpPr>
          <p:spPr bwMode="auto">
            <a:xfrm>
              <a:off x="6614" y="1886"/>
              <a:ext cx="61" cy="67"/>
            </a:xfrm>
            <a:custGeom>
              <a:avLst/>
              <a:gdLst>
                <a:gd name="T0" fmla="*/ 15 w 31"/>
                <a:gd name="T1" fmla="*/ 2 h 34"/>
                <a:gd name="T2" fmla="*/ 29 w 31"/>
                <a:gd name="T3" fmla="*/ 12 h 34"/>
                <a:gd name="T4" fmla="*/ 21 w 31"/>
                <a:gd name="T5" fmla="*/ 25 h 34"/>
                <a:gd name="T6" fmla="*/ 19 w 31"/>
                <a:gd name="T7" fmla="*/ 34 h 34"/>
                <a:gd name="T8" fmla="*/ 21 w 31"/>
                <a:gd name="T9" fmla="*/ 33 h 34"/>
                <a:gd name="T10" fmla="*/ 22 w 31"/>
                <a:gd name="T11" fmla="*/ 26 h 34"/>
                <a:gd name="T12" fmla="*/ 31 w 31"/>
                <a:gd name="T13" fmla="*/ 12 h 34"/>
                <a:gd name="T14" fmla="*/ 14 w 31"/>
                <a:gd name="T15" fmla="*/ 0 h 34"/>
                <a:gd name="T16" fmla="*/ 6 w 31"/>
                <a:gd name="T17" fmla="*/ 11 h 34"/>
                <a:gd name="T18" fmla="*/ 1 w 31"/>
                <a:gd name="T19" fmla="*/ 9 h 34"/>
                <a:gd name="T20" fmla="*/ 0 w 31"/>
                <a:gd name="T21" fmla="*/ 10 h 34"/>
                <a:gd name="T22" fmla="*/ 6 w 31"/>
                <a:gd name="T23" fmla="*/ 12 h 34"/>
                <a:gd name="T24" fmla="*/ 15 w 31"/>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4">
                  <a:moveTo>
                    <a:pt x="15" y="2"/>
                  </a:moveTo>
                  <a:cubicBezTo>
                    <a:pt x="29" y="12"/>
                    <a:pt x="29" y="12"/>
                    <a:pt x="29" y="12"/>
                  </a:cubicBezTo>
                  <a:cubicBezTo>
                    <a:pt x="21" y="25"/>
                    <a:pt x="21" y="25"/>
                    <a:pt x="21" y="25"/>
                  </a:cubicBezTo>
                  <a:cubicBezTo>
                    <a:pt x="19" y="34"/>
                    <a:pt x="19" y="34"/>
                    <a:pt x="19" y="34"/>
                  </a:cubicBezTo>
                  <a:cubicBezTo>
                    <a:pt x="20" y="34"/>
                    <a:pt x="20" y="34"/>
                    <a:pt x="21" y="33"/>
                  </a:cubicBezTo>
                  <a:cubicBezTo>
                    <a:pt x="22" y="26"/>
                    <a:pt x="22" y="26"/>
                    <a:pt x="22" y="26"/>
                  </a:cubicBezTo>
                  <a:cubicBezTo>
                    <a:pt x="31" y="12"/>
                    <a:pt x="31" y="12"/>
                    <a:pt x="31" y="12"/>
                  </a:cubicBezTo>
                  <a:cubicBezTo>
                    <a:pt x="14" y="0"/>
                    <a:pt x="14" y="0"/>
                    <a:pt x="14" y="0"/>
                  </a:cubicBezTo>
                  <a:cubicBezTo>
                    <a:pt x="6" y="11"/>
                    <a:pt x="6" y="11"/>
                    <a:pt x="6" y="11"/>
                  </a:cubicBezTo>
                  <a:cubicBezTo>
                    <a:pt x="1" y="9"/>
                    <a:pt x="1" y="9"/>
                    <a:pt x="1" y="9"/>
                  </a:cubicBezTo>
                  <a:cubicBezTo>
                    <a:pt x="1" y="9"/>
                    <a:pt x="1" y="10"/>
                    <a:pt x="0" y="10"/>
                  </a:cubicBezTo>
                  <a:cubicBezTo>
                    <a:pt x="6" y="12"/>
                    <a:pt x="6" y="12"/>
                    <a:pt x="6" y="12"/>
                  </a:cubicBez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0" name="Freeform 155"/>
            <p:cNvSpPr>
              <a:spLocks/>
            </p:cNvSpPr>
            <p:nvPr/>
          </p:nvSpPr>
          <p:spPr bwMode="auto">
            <a:xfrm>
              <a:off x="6614" y="1918"/>
              <a:ext cx="33" cy="33"/>
            </a:xfrm>
            <a:custGeom>
              <a:avLst/>
              <a:gdLst>
                <a:gd name="T0" fmla="*/ 15 w 17"/>
                <a:gd name="T1" fmla="*/ 17 h 17"/>
                <a:gd name="T2" fmla="*/ 17 w 17"/>
                <a:gd name="T3" fmla="*/ 10 h 17"/>
                <a:gd name="T4" fmla="*/ 12 w 17"/>
                <a:gd name="T5" fmla="*/ 4 h 17"/>
                <a:gd name="T6" fmla="*/ 0 w 17"/>
                <a:gd name="T7" fmla="*/ 0 h 17"/>
                <a:gd name="T8" fmla="*/ 15 w 17"/>
                <a:gd name="T9" fmla="*/ 17 h 17"/>
              </a:gdLst>
              <a:ahLst/>
              <a:cxnLst>
                <a:cxn ang="0">
                  <a:pos x="T0" y="T1"/>
                </a:cxn>
                <a:cxn ang="0">
                  <a:pos x="T2" y="T3"/>
                </a:cxn>
                <a:cxn ang="0">
                  <a:pos x="T4" y="T5"/>
                </a:cxn>
                <a:cxn ang="0">
                  <a:pos x="T6" y="T7"/>
                </a:cxn>
                <a:cxn ang="0">
                  <a:pos x="T8" y="T9"/>
                </a:cxn>
              </a:cxnLst>
              <a:rect l="0" t="0" r="r" b="b"/>
              <a:pathLst>
                <a:path w="17" h="17">
                  <a:moveTo>
                    <a:pt x="15" y="17"/>
                  </a:moveTo>
                  <a:cubicBezTo>
                    <a:pt x="17" y="10"/>
                    <a:pt x="17" y="10"/>
                    <a:pt x="17" y="10"/>
                  </a:cubicBezTo>
                  <a:cubicBezTo>
                    <a:pt x="12" y="4"/>
                    <a:pt x="12" y="4"/>
                    <a:pt x="12" y="4"/>
                  </a:cubicBezTo>
                  <a:cubicBezTo>
                    <a:pt x="0" y="0"/>
                    <a:pt x="0" y="0"/>
                    <a:pt x="0" y="0"/>
                  </a:cubicBezTo>
                  <a:cubicBezTo>
                    <a:pt x="0" y="9"/>
                    <a:pt x="6" y="16"/>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1" name="Freeform 156"/>
            <p:cNvSpPr>
              <a:spLocks/>
            </p:cNvSpPr>
            <p:nvPr/>
          </p:nvSpPr>
          <p:spPr bwMode="auto">
            <a:xfrm>
              <a:off x="6614" y="1912"/>
              <a:ext cx="39" cy="41"/>
            </a:xfrm>
            <a:custGeom>
              <a:avLst/>
              <a:gdLst>
                <a:gd name="T0" fmla="*/ 18 w 20"/>
                <a:gd name="T1" fmla="*/ 13 h 21"/>
                <a:gd name="T2" fmla="*/ 16 w 20"/>
                <a:gd name="T3" fmla="*/ 21 h 21"/>
                <a:gd name="T4" fmla="*/ 18 w 20"/>
                <a:gd name="T5" fmla="*/ 21 h 21"/>
                <a:gd name="T6" fmla="*/ 20 w 20"/>
                <a:gd name="T7" fmla="*/ 12 h 21"/>
                <a:gd name="T8" fmla="*/ 14 w 20"/>
                <a:gd name="T9" fmla="*/ 5 h 21"/>
                <a:gd name="T10" fmla="*/ 0 w 20"/>
                <a:gd name="T11" fmla="*/ 0 h 21"/>
                <a:gd name="T12" fmla="*/ 0 w 20"/>
                <a:gd name="T13" fmla="*/ 1 h 21"/>
                <a:gd name="T14" fmla="*/ 13 w 20"/>
                <a:gd name="T15" fmla="*/ 6 h 21"/>
                <a:gd name="T16" fmla="*/ 18 w 20"/>
                <a:gd name="T1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18" y="13"/>
                  </a:moveTo>
                  <a:cubicBezTo>
                    <a:pt x="16" y="21"/>
                    <a:pt x="16" y="21"/>
                    <a:pt x="16" y="21"/>
                  </a:cubicBezTo>
                  <a:cubicBezTo>
                    <a:pt x="17" y="21"/>
                    <a:pt x="17" y="21"/>
                    <a:pt x="18" y="21"/>
                  </a:cubicBezTo>
                  <a:cubicBezTo>
                    <a:pt x="20" y="12"/>
                    <a:pt x="20" y="12"/>
                    <a:pt x="20" y="12"/>
                  </a:cubicBezTo>
                  <a:cubicBezTo>
                    <a:pt x="14" y="5"/>
                    <a:pt x="14" y="5"/>
                    <a:pt x="14" y="5"/>
                  </a:cubicBezTo>
                  <a:cubicBezTo>
                    <a:pt x="0" y="0"/>
                    <a:pt x="0" y="0"/>
                    <a:pt x="0" y="0"/>
                  </a:cubicBezTo>
                  <a:cubicBezTo>
                    <a:pt x="0" y="0"/>
                    <a:pt x="0" y="1"/>
                    <a:pt x="0" y="1"/>
                  </a:cubicBezTo>
                  <a:cubicBezTo>
                    <a:pt x="13" y="6"/>
                    <a:pt x="13" y="6"/>
                    <a:pt x="13" y="6"/>
                  </a:cubicBezTo>
                  <a:lnTo>
                    <a:pt x="18"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2" name="Freeform 157"/>
            <p:cNvSpPr>
              <a:spLocks/>
            </p:cNvSpPr>
            <p:nvPr/>
          </p:nvSpPr>
          <p:spPr bwMode="auto">
            <a:xfrm>
              <a:off x="6649" y="1935"/>
              <a:ext cx="4" cy="18"/>
            </a:xfrm>
            <a:custGeom>
              <a:avLst/>
              <a:gdLst>
                <a:gd name="T0" fmla="*/ 2 w 2"/>
                <a:gd name="T1" fmla="*/ 1 h 9"/>
                <a:gd name="T2" fmla="*/ 2 w 2"/>
                <a:gd name="T3" fmla="*/ 0 h 9"/>
                <a:gd name="T4" fmla="*/ 0 w 2"/>
                <a:gd name="T5" fmla="*/ 9 h 9"/>
                <a:gd name="T6" fmla="*/ 0 w 2"/>
                <a:gd name="T7" fmla="*/ 9 h 9"/>
                <a:gd name="T8" fmla="*/ 2 w 2"/>
                <a:gd name="T9" fmla="*/ 1 h 9"/>
              </a:gdLst>
              <a:ahLst/>
              <a:cxnLst>
                <a:cxn ang="0">
                  <a:pos x="T0" y="T1"/>
                </a:cxn>
                <a:cxn ang="0">
                  <a:pos x="T2" y="T3"/>
                </a:cxn>
                <a:cxn ang="0">
                  <a:pos x="T4" y="T5"/>
                </a:cxn>
                <a:cxn ang="0">
                  <a:pos x="T6" y="T7"/>
                </a:cxn>
                <a:cxn ang="0">
                  <a:pos x="T8" y="T9"/>
                </a:cxn>
              </a:cxnLst>
              <a:rect l="0" t="0" r="r" b="b"/>
              <a:pathLst>
                <a:path w="2" h="9">
                  <a:moveTo>
                    <a:pt x="2" y="1"/>
                  </a:moveTo>
                  <a:cubicBezTo>
                    <a:pt x="2" y="0"/>
                    <a:pt x="2" y="0"/>
                    <a:pt x="2" y="0"/>
                  </a:cubicBezTo>
                  <a:cubicBezTo>
                    <a:pt x="0" y="9"/>
                    <a:pt x="0" y="9"/>
                    <a:pt x="0" y="9"/>
                  </a:cubicBezTo>
                  <a:cubicBezTo>
                    <a:pt x="0" y="9"/>
                    <a:pt x="0" y="9"/>
                    <a:pt x="0" y="9"/>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3" name="Freeform 158"/>
            <p:cNvSpPr>
              <a:spLocks/>
            </p:cNvSpPr>
            <p:nvPr/>
          </p:nvSpPr>
          <p:spPr bwMode="auto">
            <a:xfrm>
              <a:off x="6614" y="1914"/>
              <a:ext cx="35" cy="39"/>
            </a:xfrm>
            <a:custGeom>
              <a:avLst/>
              <a:gdLst>
                <a:gd name="T0" fmla="*/ 17 w 18"/>
                <a:gd name="T1" fmla="*/ 12 h 20"/>
                <a:gd name="T2" fmla="*/ 15 w 18"/>
                <a:gd name="T3" fmla="*/ 19 h 20"/>
                <a:gd name="T4" fmla="*/ 16 w 18"/>
                <a:gd name="T5" fmla="*/ 20 h 20"/>
                <a:gd name="T6" fmla="*/ 18 w 18"/>
                <a:gd name="T7" fmla="*/ 12 h 20"/>
                <a:gd name="T8" fmla="*/ 13 w 18"/>
                <a:gd name="T9" fmla="*/ 5 h 20"/>
                <a:gd name="T10" fmla="*/ 0 w 18"/>
                <a:gd name="T11" fmla="*/ 0 h 20"/>
                <a:gd name="T12" fmla="*/ 0 w 18"/>
                <a:gd name="T13" fmla="*/ 1 h 20"/>
                <a:gd name="T14" fmla="*/ 0 w 18"/>
                <a:gd name="T15" fmla="*/ 2 h 20"/>
                <a:gd name="T16" fmla="*/ 12 w 18"/>
                <a:gd name="T17" fmla="*/ 6 h 20"/>
                <a:gd name="T18" fmla="*/ 17 w 18"/>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
                  <a:moveTo>
                    <a:pt x="17" y="12"/>
                  </a:moveTo>
                  <a:cubicBezTo>
                    <a:pt x="15" y="19"/>
                    <a:pt x="15" y="19"/>
                    <a:pt x="15" y="19"/>
                  </a:cubicBezTo>
                  <a:cubicBezTo>
                    <a:pt x="15" y="19"/>
                    <a:pt x="16" y="19"/>
                    <a:pt x="16" y="20"/>
                  </a:cubicBezTo>
                  <a:cubicBezTo>
                    <a:pt x="18" y="12"/>
                    <a:pt x="18" y="12"/>
                    <a:pt x="18" y="12"/>
                  </a:cubicBezTo>
                  <a:cubicBezTo>
                    <a:pt x="13" y="5"/>
                    <a:pt x="13" y="5"/>
                    <a:pt x="13" y="5"/>
                  </a:cubicBezTo>
                  <a:cubicBezTo>
                    <a:pt x="0" y="0"/>
                    <a:pt x="0" y="0"/>
                    <a:pt x="0" y="0"/>
                  </a:cubicBezTo>
                  <a:cubicBezTo>
                    <a:pt x="0" y="1"/>
                    <a:pt x="0" y="1"/>
                    <a:pt x="0" y="1"/>
                  </a:cubicBezTo>
                  <a:cubicBezTo>
                    <a:pt x="0" y="1"/>
                    <a:pt x="0" y="2"/>
                    <a:pt x="0" y="2"/>
                  </a:cubicBezTo>
                  <a:cubicBezTo>
                    <a:pt x="12" y="6"/>
                    <a:pt x="12" y="6"/>
                    <a:pt x="12" y="6"/>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4" name="Freeform 159"/>
            <p:cNvSpPr>
              <a:spLocks/>
            </p:cNvSpPr>
            <p:nvPr/>
          </p:nvSpPr>
          <p:spPr bwMode="auto">
            <a:xfrm>
              <a:off x="6641" y="1904"/>
              <a:ext cx="18" cy="22"/>
            </a:xfrm>
            <a:custGeom>
              <a:avLst/>
              <a:gdLst>
                <a:gd name="T0" fmla="*/ 6 w 18"/>
                <a:gd name="T1" fmla="*/ 0 h 22"/>
                <a:gd name="T2" fmla="*/ 0 w 18"/>
                <a:gd name="T3" fmla="*/ 8 h 22"/>
                <a:gd name="T4" fmla="*/ 6 w 18"/>
                <a:gd name="T5" fmla="*/ 14 h 22"/>
                <a:gd name="T6" fmla="*/ 12 w 18"/>
                <a:gd name="T7" fmla="*/ 22 h 22"/>
                <a:gd name="T8" fmla="*/ 18 w 18"/>
                <a:gd name="T9" fmla="*/ 10 h 22"/>
                <a:gd name="T10" fmla="*/ 6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6" y="0"/>
                  </a:moveTo>
                  <a:lnTo>
                    <a:pt x="0" y="8"/>
                  </a:lnTo>
                  <a:lnTo>
                    <a:pt x="6" y="14"/>
                  </a:lnTo>
                  <a:lnTo>
                    <a:pt x="12" y="22"/>
                  </a:lnTo>
                  <a:lnTo>
                    <a:pt x="18" y="1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5" name="Freeform 160"/>
            <p:cNvSpPr>
              <a:spLocks noEditPoints="1"/>
            </p:cNvSpPr>
            <p:nvPr/>
          </p:nvSpPr>
          <p:spPr bwMode="auto">
            <a:xfrm>
              <a:off x="6633" y="1896"/>
              <a:ext cx="34" cy="39"/>
            </a:xfrm>
            <a:custGeom>
              <a:avLst/>
              <a:gdLst>
                <a:gd name="T0" fmla="*/ 32 w 34"/>
                <a:gd name="T1" fmla="*/ 18 h 39"/>
                <a:gd name="T2" fmla="*/ 34 w 34"/>
                <a:gd name="T3" fmla="*/ 16 h 39"/>
                <a:gd name="T4" fmla="*/ 12 w 34"/>
                <a:gd name="T5" fmla="*/ 0 h 39"/>
                <a:gd name="T6" fmla="*/ 0 w 34"/>
                <a:gd name="T7" fmla="*/ 18 h 39"/>
                <a:gd name="T8" fmla="*/ 10 w 34"/>
                <a:gd name="T9" fmla="*/ 26 h 39"/>
                <a:gd name="T10" fmla="*/ 20 w 34"/>
                <a:gd name="T11" fmla="*/ 39 h 39"/>
                <a:gd name="T12" fmla="*/ 20 w 34"/>
                <a:gd name="T13" fmla="*/ 37 h 39"/>
                <a:gd name="T14" fmla="*/ 32 w 34"/>
                <a:gd name="T15" fmla="*/ 18 h 39"/>
                <a:gd name="T16" fmla="*/ 4 w 34"/>
                <a:gd name="T17" fmla="*/ 18 h 39"/>
                <a:gd name="T18" fmla="*/ 12 w 34"/>
                <a:gd name="T19" fmla="*/ 4 h 39"/>
                <a:gd name="T20" fmla="*/ 30 w 34"/>
                <a:gd name="T21" fmla="*/ 16 h 39"/>
                <a:gd name="T22" fmla="*/ 20 w 34"/>
                <a:gd name="T23" fmla="*/ 35 h 39"/>
                <a:gd name="T24" fmla="*/ 12 w 34"/>
                <a:gd name="T25" fmla="*/ 24 h 39"/>
                <a:gd name="T26" fmla="*/ 4 w 34"/>
                <a:gd name="T2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9">
                  <a:moveTo>
                    <a:pt x="32" y="18"/>
                  </a:moveTo>
                  <a:lnTo>
                    <a:pt x="34" y="16"/>
                  </a:lnTo>
                  <a:lnTo>
                    <a:pt x="12" y="0"/>
                  </a:lnTo>
                  <a:lnTo>
                    <a:pt x="0" y="18"/>
                  </a:lnTo>
                  <a:lnTo>
                    <a:pt x="10" y="26"/>
                  </a:lnTo>
                  <a:lnTo>
                    <a:pt x="20" y="39"/>
                  </a:lnTo>
                  <a:lnTo>
                    <a:pt x="20" y="37"/>
                  </a:lnTo>
                  <a:lnTo>
                    <a:pt x="32" y="18"/>
                  </a:lnTo>
                  <a:close/>
                  <a:moveTo>
                    <a:pt x="4" y="18"/>
                  </a:moveTo>
                  <a:lnTo>
                    <a:pt x="12" y="4"/>
                  </a:lnTo>
                  <a:lnTo>
                    <a:pt x="30" y="16"/>
                  </a:lnTo>
                  <a:lnTo>
                    <a:pt x="20" y="35"/>
                  </a:lnTo>
                  <a:lnTo>
                    <a:pt x="12" y="24"/>
                  </a:lnTo>
                  <a:lnTo>
                    <a:pt x="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6" name="Freeform 161"/>
            <p:cNvSpPr>
              <a:spLocks/>
            </p:cNvSpPr>
            <p:nvPr/>
          </p:nvSpPr>
          <p:spPr bwMode="auto">
            <a:xfrm>
              <a:off x="6653" y="1914"/>
              <a:ext cx="12" cy="23"/>
            </a:xfrm>
            <a:custGeom>
              <a:avLst/>
              <a:gdLst>
                <a:gd name="T0" fmla="*/ 12 w 12"/>
                <a:gd name="T1" fmla="*/ 0 h 23"/>
                <a:gd name="T2" fmla="*/ 0 w 12"/>
                <a:gd name="T3" fmla="*/ 19 h 23"/>
                <a:gd name="T4" fmla="*/ 0 w 12"/>
                <a:gd name="T5" fmla="*/ 21 h 23"/>
                <a:gd name="T6" fmla="*/ 0 w 12"/>
                <a:gd name="T7" fmla="*/ 23 h 23"/>
                <a:gd name="T8" fmla="*/ 12 w 12"/>
                <a:gd name="T9" fmla="*/ 0 h 23"/>
              </a:gdLst>
              <a:ahLst/>
              <a:cxnLst>
                <a:cxn ang="0">
                  <a:pos x="T0" y="T1"/>
                </a:cxn>
                <a:cxn ang="0">
                  <a:pos x="T2" y="T3"/>
                </a:cxn>
                <a:cxn ang="0">
                  <a:pos x="T4" y="T5"/>
                </a:cxn>
                <a:cxn ang="0">
                  <a:pos x="T6" y="T7"/>
                </a:cxn>
                <a:cxn ang="0">
                  <a:pos x="T8" y="T9"/>
                </a:cxn>
              </a:cxnLst>
              <a:rect l="0" t="0" r="r" b="b"/>
              <a:pathLst>
                <a:path w="12" h="23">
                  <a:moveTo>
                    <a:pt x="12" y="0"/>
                  </a:moveTo>
                  <a:lnTo>
                    <a:pt x="0" y="19"/>
                  </a:lnTo>
                  <a:lnTo>
                    <a:pt x="0" y="21"/>
                  </a:lnTo>
                  <a:lnTo>
                    <a:pt x="0" y="23"/>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sp>
          <p:nvSpPr>
            <p:cNvPr id="177" name="Freeform 162"/>
            <p:cNvSpPr>
              <a:spLocks noEditPoints="1"/>
            </p:cNvSpPr>
            <p:nvPr/>
          </p:nvSpPr>
          <p:spPr bwMode="auto">
            <a:xfrm>
              <a:off x="6637" y="1900"/>
              <a:ext cx="26" cy="31"/>
            </a:xfrm>
            <a:custGeom>
              <a:avLst/>
              <a:gdLst>
                <a:gd name="T0" fmla="*/ 26 w 26"/>
                <a:gd name="T1" fmla="*/ 12 h 31"/>
                <a:gd name="T2" fmla="*/ 8 w 26"/>
                <a:gd name="T3" fmla="*/ 0 h 31"/>
                <a:gd name="T4" fmla="*/ 0 w 26"/>
                <a:gd name="T5" fmla="*/ 14 h 31"/>
                <a:gd name="T6" fmla="*/ 8 w 26"/>
                <a:gd name="T7" fmla="*/ 20 h 31"/>
                <a:gd name="T8" fmla="*/ 16 w 26"/>
                <a:gd name="T9" fmla="*/ 31 h 31"/>
                <a:gd name="T10" fmla="*/ 26 w 26"/>
                <a:gd name="T11" fmla="*/ 12 h 31"/>
                <a:gd name="T12" fmla="*/ 10 w 26"/>
                <a:gd name="T13" fmla="*/ 18 h 31"/>
                <a:gd name="T14" fmla="*/ 4 w 26"/>
                <a:gd name="T15" fmla="*/ 12 h 31"/>
                <a:gd name="T16" fmla="*/ 10 w 26"/>
                <a:gd name="T17" fmla="*/ 4 h 31"/>
                <a:gd name="T18" fmla="*/ 22 w 26"/>
                <a:gd name="T19" fmla="*/ 14 h 31"/>
                <a:gd name="T20" fmla="*/ 16 w 26"/>
                <a:gd name="T21" fmla="*/ 26 h 31"/>
                <a:gd name="T22" fmla="*/ 10 w 26"/>
                <a:gd name="T2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1">
                  <a:moveTo>
                    <a:pt x="26" y="12"/>
                  </a:moveTo>
                  <a:lnTo>
                    <a:pt x="8" y="0"/>
                  </a:lnTo>
                  <a:lnTo>
                    <a:pt x="0" y="14"/>
                  </a:lnTo>
                  <a:lnTo>
                    <a:pt x="8" y="20"/>
                  </a:lnTo>
                  <a:lnTo>
                    <a:pt x="16" y="31"/>
                  </a:lnTo>
                  <a:lnTo>
                    <a:pt x="26" y="12"/>
                  </a:lnTo>
                  <a:close/>
                  <a:moveTo>
                    <a:pt x="10" y="18"/>
                  </a:moveTo>
                  <a:lnTo>
                    <a:pt x="4" y="12"/>
                  </a:lnTo>
                  <a:lnTo>
                    <a:pt x="10" y="4"/>
                  </a:lnTo>
                  <a:lnTo>
                    <a:pt x="22" y="14"/>
                  </a:lnTo>
                  <a:lnTo>
                    <a:pt x="16" y="26"/>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7" tIns="43408" rIns="86817" bIns="43408" numCol="1" anchor="ctr" anchorCtr="0" compatLnSpc="1">
              <a:prstTxWarp prst="textNoShape">
                <a:avLst/>
              </a:prstTxWarp>
            </a:bodyPr>
            <a:lstStyle/>
            <a:p>
              <a:pPr algn="ctr"/>
              <a:endParaRPr lang="en-US" sz="1139">
                <a:latin typeface="+mj-lt"/>
              </a:endParaRPr>
            </a:p>
          </p:txBody>
        </p:sp>
      </p:grpSp>
      <p:sp>
        <p:nvSpPr>
          <p:cNvPr id="3"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endParaRPr lang="en-US" sz="100">
              <a:solidFill>
                <a:srgbClr val="FFFFFF"/>
              </a:solidFill>
            </a:endParaRPr>
          </a:p>
        </p:txBody>
      </p:sp>
      <p:sp>
        <p:nvSpPr>
          <p:cNvPr id="2" name="Title 1"/>
          <p:cNvSpPr>
            <a:spLocks noGrp="1"/>
          </p:cNvSpPr>
          <p:nvPr>
            <p:ph type="title"/>
          </p:nvPr>
        </p:nvSpPr>
        <p:spPr/>
        <p:txBody>
          <a:bodyPr/>
          <a:lstStyle/>
          <a:p>
            <a:r>
              <a:rPr lang="en-US" dirty="0"/>
              <a:t>Curious About Your District's Data?</a:t>
            </a:r>
            <a:endParaRPr lang="en-US" dirty="0">
              <a:solidFill>
                <a:schemeClr val="accent3"/>
              </a:solidFill>
            </a:endParaRPr>
          </a:p>
        </p:txBody>
      </p:sp>
      <p:sp>
        <p:nvSpPr>
          <p:cNvPr id="179" name="Rectangle 178"/>
          <p:cNvSpPr/>
          <p:nvPr/>
        </p:nvSpPr>
        <p:spPr>
          <a:xfrm>
            <a:off x="9876156" y="4436087"/>
            <a:ext cx="2018298" cy="6177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73633" tIns="0" rIns="0" bIns="0" rtlCol="0" anchor="t">
            <a:spAutoFit/>
          </a:bodyPr>
          <a:lstStyle/>
          <a:p>
            <a:r>
              <a:rPr lang="en-US" sz="1614" b="1">
                <a:solidFill>
                  <a:schemeClr val="tx1"/>
                </a:solidFill>
                <a:latin typeface="+mj-lt"/>
              </a:rPr>
              <a:t>South</a:t>
            </a:r>
            <a:endParaRPr lang="en-US" sz="1899" b="1">
              <a:solidFill>
                <a:schemeClr val="tx1"/>
              </a:solidFill>
              <a:latin typeface="+mj-lt"/>
            </a:endParaRPr>
          </a:p>
          <a:p>
            <a:pPr>
              <a:spcAft>
                <a:spcPts val="570"/>
              </a:spcAft>
            </a:pPr>
            <a:r>
              <a:rPr lang="en-US" sz="1200">
                <a:solidFill>
                  <a:schemeClr val="tx1"/>
                </a:solidFill>
                <a:latin typeface="Arial" panose="020B0604020202020204" pitchFamily="34" charset="0"/>
                <a:ea typeface="+mn-lt"/>
                <a:cs typeface="Arial" panose="020B0604020202020204" pitchFamily="34" charset="0"/>
                <a:hlinkClick r:id="rId3"/>
              </a:rPr>
              <a:t>https://</a:t>
            </a:r>
            <a:r>
              <a:rPr lang="en-US" sz="1200" err="1">
                <a:solidFill>
                  <a:schemeClr val="tx1"/>
                </a:solidFill>
                <a:latin typeface="Arial" panose="020B0604020202020204" pitchFamily="34" charset="0"/>
                <a:ea typeface="+mn-lt"/>
                <a:cs typeface="Arial" panose="020B0604020202020204" pitchFamily="34" charset="0"/>
                <a:hlinkClick r:id="rId3"/>
              </a:rPr>
              <a:t>collegeboard.tfaforms.net</a:t>
            </a:r>
            <a:r>
              <a:rPr lang="en-US" sz="1200">
                <a:solidFill>
                  <a:schemeClr val="tx1"/>
                </a:solidFill>
                <a:latin typeface="Arial" panose="020B0604020202020204" pitchFamily="34" charset="0"/>
                <a:ea typeface="+mn-lt"/>
                <a:cs typeface="Arial" panose="020B0604020202020204" pitchFamily="34" charset="0"/>
                <a:hlinkClick r:id="rId3"/>
              </a:rPr>
              <a:t>/21?region=SRO</a:t>
            </a:r>
            <a:endParaRPr lang="en-US" sz="1200">
              <a:solidFill>
                <a:schemeClr val="tx1"/>
              </a:solidFill>
              <a:latin typeface="Arial" panose="020B0604020202020204" pitchFamily="34" charset="0"/>
              <a:ea typeface="+mn-lt"/>
              <a:cs typeface="Arial" panose="020B0604020202020204" pitchFamily="34" charset="0"/>
            </a:endParaRPr>
          </a:p>
        </p:txBody>
      </p:sp>
      <p:sp>
        <p:nvSpPr>
          <p:cNvPr id="180" name="Rectangle 179"/>
          <p:cNvSpPr/>
          <p:nvPr/>
        </p:nvSpPr>
        <p:spPr>
          <a:xfrm>
            <a:off x="180460" y="4504370"/>
            <a:ext cx="1834966" cy="6177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en-US" sz="1614" b="1">
                <a:solidFill>
                  <a:schemeClr val="tx1"/>
                </a:solidFill>
                <a:latin typeface="+mj-lt"/>
              </a:rPr>
              <a:t>Southwest</a:t>
            </a:r>
            <a:endParaRPr lang="en-US" sz="1899" b="1">
              <a:solidFill>
                <a:schemeClr val="tx1"/>
              </a:solidFill>
              <a:latin typeface="+mj-lt"/>
            </a:endParaRPr>
          </a:p>
          <a:p>
            <a:pPr algn="r"/>
            <a:r>
              <a:rPr lang="en-US" sz="1200">
                <a:solidFill>
                  <a:schemeClr val="tx1"/>
                </a:solidFill>
                <a:latin typeface="Arial" panose="020B0604020202020204" pitchFamily="34" charset="0"/>
                <a:cs typeface="Arial" panose="020B0604020202020204" pitchFamily="34" charset="0"/>
                <a:hlinkClick r:id="rId4"/>
              </a:rPr>
              <a:t>https://</a:t>
            </a:r>
            <a:r>
              <a:rPr lang="en-US" sz="1200" err="1">
                <a:solidFill>
                  <a:schemeClr val="tx1"/>
                </a:solidFill>
                <a:latin typeface="Arial" panose="020B0604020202020204" pitchFamily="34" charset="0"/>
                <a:cs typeface="Arial" panose="020B0604020202020204" pitchFamily="34" charset="0"/>
                <a:hlinkClick r:id="rId4"/>
              </a:rPr>
              <a:t>collegeboard.tfaforms.net</a:t>
            </a:r>
            <a:r>
              <a:rPr lang="en-US" sz="1200">
                <a:solidFill>
                  <a:schemeClr val="tx1"/>
                </a:solidFill>
                <a:latin typeface="Arial" panose="020B0604020202020204" pitchFamily="34" charset="0"/>
                <a:cs typeface="Arial" panose="020B0604020202020204" pitchFamily="34" charset="0"/>
                <a:hlinkClick r:id="rId4"/>
              </a:rPr>
              <a:t>/21?region=SWRO</a:t>
            </a:r>
            <a:endParaRPr lang="en-US" sz="1200">
              <a:solidFill>
                <a:schemeClr val="tx1"/>
              </a:solidFill>
              <a:latin typeface="Arial" panose="020B0604020202020204" pitchFamily="34" charset="0"/>
              <a:cs typeface="Arial" panose="020B0604020202020204" pitchFamily="34" charset="0"/>
            </a:endParaRPr>
          </a:p>
        </p:txBody>
      </p:sp>
      <p:sp>
        <p:nvSpPr>
          <p:cNvPr id="181" name="Subtitle 3">
            <a:extLst>
              <a:ext uri="{FF2B5EF4-FFF2-40B4-BE49-F238E27FC236}">
                <a16:creationId xmlns:a16="http://schemas.microsoft.com/office/drawing/2014/main" id="{B30AE4E8-A419-98D4-B133-440EB5D65925}"/>
              </a:ext>
            </a:extLst>
          </p:cNvPr>
          <p:cNvSpPr txBox="1">
            <a:spLocks/>
          </p:cNvSpPr>
          <p:nvPr/>
        </p:nvSpPr>
        <p:spPr>
          <a:xfrm>
            <a:off x="377243" y="1078726"/>
            <a:ext cx="6511242" cy="534662"/>
          </a:xfrm>
          <a:prstGeom prst="rect">
            <a:avLst/>
          </a:prstGeom>
        </p:spPr>
        <p:txBody>
          <a:bodyPr lIns="0" tIns="0" rIns="0" bIns="0"/>
          <a:lst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altLang="zh-CN" sz="1709" b="1">
                <a:solidFill>
                  <a:schemeClr val="accent3"/>
                </a:solidFill>
                <a:hlinkClick r:id="rId5">
                  <a:extLst>
                    <a:ext uri="{A12FA001-AC4F-418D-AE19-62706E023703}">
                      <ahyp:hlinkClr xmlns:ahyp="http://schemas.microsoft.com/office/drawing/2018/hyperlinkcolor" val="tx"/>
                    </a:ext>
                  </a:extLst>
                </a:hlinkClick>
              </a:rPr>
              <a:t>Contact Us</a:t>
            </a:r>
            <a:endParaRPr lang="en-US" altLang="zh-CN" sz="1709" b="1">
              <a:solidFill>
                <a:schemeClr val="accent3"/>
              </a:solidFill>
            </a:endParaRPr>
          </a:p>
        </p:txBody>
      </p:sp>
      <p:cxnSp>
        <p:nvCxnSpPr>
          <p:cNvPr id="5" name="Straight Arrow Connector 4">
            <a:extLst>
              <a:ext uri="{FF2B5EF4-FFF2-40B4-BE49-F238E27FC236}">
                <a16:creationId xmlns:a16="http://schemas.microsoft.com/office/drawing/2014/main" id="{D7B285BC-498B-E864-ACD0-E4897A6D7005}"/>
              </a:ext>
            </a:extLst>
          </p:cNvPr>
          <p:cNvCxnSpPr>
            <a:cxnSpLocks/>
          </p:cNvCxnSpPr>
          <p:nvPr/>
        </p:nvCxnSpPr>
        <p:spPr>
          <a:xfrm>
            <a:off x="8016798" y="4557288"/>
            <a:ext cx="1900543" cy="0"/>
          </a:xfrm>
          <a:prstGeom prst="straightConnector1">
            <a:avLst/>
          </a:prstGeom>
          <a:ln w="38100" cap="rnd">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62565D91-FDAA-C112-4750-B80EFC5AB2E3}"/>
              </a:ext>
            </a:extLst>
          </p:cNvPr>
          <p:cNvCxnSpPr>
            <a:cxnSpLocks/>
          </p:cNvCxnSpPr>
          <p:nvPr/>
        </p:nvCxnSpPr>
        <p:spPr>
          <a:xfrm>
            <a:off x="8641061" y="2986316"/>
            <a:ext cx="1276280" cy="0"/>
          </a:xfrm>
          <a:prstGeom prst="straightConnector1">
            <a:avLst/>
          </a:prstGeom>
          <a:ln w="38100" cap="rnd">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0E89BC29-A5CD-0B18-0A18-63386080CB9D}"/>
              </a:ext>
            </a:extLst>
          </p:cNvPr>
          <p:cNvCxnSpPr>
            <a:cxnSpLocks/>
          </p:cNvCxnSpPr>
          <p:nvPr/>
        </p:nvCxnSpPr>
        <p:spPr>
          <a:xfrm>
            <a:off x="2157573" y="2231344"/>
            <a:ext cx="875140" cy="0"/>
          </a:xfrm>
          <a:prstGeom prst="straightConnector1">
            <a:avLst/>
          </a:prstGeom>
          <a:ln w="38100" cap="rnd">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C57F5139-75A1-AD70-BF9B-D9EF83095C56}"/>
              </a:ext>
            </a:extLst>
          </p:cNvPr>
          <p:cNvSpPr/>
          <p:nvPr/>
        </p:nvSpPr>
        <p:spPr>
          <a:xfrm>
            <a:off x="9876155" y="2854481"/>
            <a:ext cx="1916335" cy="6155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73633" tIns="0" rIns="0" bIns="0" rtlCol="0" anchor="t">
            <a:spAutoFit/>
          </a:bodyPr>
          <a:lstStyle/>
          <a:p>
            <a:r>
              <a:rPr lang="en-US" sz="1600" b="1">
                <a:solidFill>
                  <a:schemeClr val="tx1"/>
                </a:solidFill>
                <a:latin typeface="+mj-lt"/>
              </a:rPr>
              <a:t>Middle States</a:t>
            </a:r>
            <a:endParaRPr lang="en-US" sz="1899" b="1">
              <a:solidFill>
                <a:schemeClr val="tx1"/>
              </a:solidFill>
              <a:latin typeface="+mj-lt"/>
            </a:endParaRPr>
          </a:p>
          <a:p>
            <a:pPr>
              <a:spcAft>
                <a:spcPts val="570"/>
              </a:spcAft>
            </a:pPr>
            <a:r>
              <a:rPr lang="en-US" sz="1200">
                <a:solidFill>
                  <a:schemeClr val="tx1"/>
                </a:solidFill>
                <a:latin typeface="Arial" panose="020B0604020202020204" pitchFamily="34" charset="0"/>
                <a:ea typeface="+mn-lt"/>
                <a:cs typeface="Arial" panose="020B0604020202020204" pitchFamily="34" charset="0"/>
                <a:hlinkClick r:id="rId6"/>
              </a:rPr>
              <a:t>https://collegeboard.tfaforms.net/21?region=MSRO</a:t>
            </a:r>
            <a:endParaRPr lang="en-US" sz="1600">
              <a:solidFill>
                <a:schemeClr val="tx1"/>
              </a:solidFill>
              <a:latin typeface="Arial" panose="020B0604020202020204" pitchFamily="34" charset="0"/>
              <a:ea typeface="+mn-lt"/>
              <a:cs typeface="Arial" panose="020B0604020202020204" pitchFamily="34" charset="0"/>
            </a:endParaRPr>
          </a:p>
        </p:txBody>
      </p:sp>
      <p:sp>
        <p:nvSpPr>
          <p:cNvPr id="185" name="Rectangle 184">
            <a:extLst>
              <a:ext uri="{FF2B5EF4-FFF2-40B4-BE49-F238E27FC236}">
                <a16:creationId xmlns:a16="http://schemas.microsoft.com/office/drawing/2014/main" id="{023458B3-18D2-503B-7716-2800DD6CC943}"/>
              </a:ext>
            </a:extLst>
          </p:cNvPr>
          <p:cNvSpPr/>
          <p:nvPr/>
        </p:nvSpPr>
        <p:spPr>
          <a:xfrm>
            <a:off x="9876156" y="1807990"/>
            <a:ext cx="2018298" cy="6177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73633" tIns="0" rIns="0" bIns="0" rtlCol="0" anchor="t">
            <a:spAutoFit/>
          </a:bodyPr>
          <a:lstStyle/>
          <a:p>
            <a:r>
              <a:rPr lang="en-US" sz="1614" b="1">
                <a:solidFill>
                  <a:schemeClr val="tx1"/>
                </a:solidFill>
                <a:latin typeface="+mj-lt"/>
              </a:rPr>
              <a:t>New England</a:t>
            </a:r>
            <a:endParaRPr lang="en-US" sz="1899" b="1">
              <a:solidFill>
                <a:schemeClr val="tx1"/>
              </a:solidFill>
              <a:latin typeface="+mj-lt"/>
            </a:endParaRPr>
          </a:p>
          <a:p>
            <a:pPr>
              <a:spcAft>
                <a:spcPts val="570"/>
              </a:spcAft>
            </a:pPr>
            <a:r>
              <a:rPr lang="en-US" sz="1200">
                <a:solidFill>
                  <a:schemeClr val="tx1"/>
                </a:solidFill>
                <a:latin typeface="Arial" panose="020B0604020202020204" pitchFamily="34" charset="0"/>
                <a:ea typeface="+mn-lt"/>
                <a:cs typeface="Arial" panose="020B0604020202020204" pitchFamily="34" charset="0"/>
                <a:hlinkClick r:id="rId7"/>
              </a:rPr>
              <a:t>https://</a:t>
            </a:r>
            <a:r>
              <a:rPr lang="en-US" sz="1200" err="1">
                <a:solidFill>
                  <a:schemeClr val="tx1"/>
                </a:solidFill>
                <a:latin typeface="Arial" panose="020B0604020202020204" pitchFamily="34" charset="0"/>
                <a:ea typeface="+mn-lt"/>
                <a:cs typeface="Arial" panose="020B0604020202020204" pitchFamily="34" charset="0"/>
                <a:hlinkClick r:id="rId7"/>
              </a:rPr>
              <a:t>collegeboard.tfaforms.net</a:t>
            </a:r>
            <a:r>
              <a:rPr lang="en-US" sz="1200">
                <a:solidFill>
                  <a:schemeClr val="tx1"/>
                </a:solidFill>
                <a:latin typeface="Arial" panose="020B0604020202020204" pitchFamily="34" charset="0"/>
                <a:ea typeface="+mn-lt"/>
                <a:cs typeface="Arial" panose="020B0604020202020204" pitchFamily="34" charset="0"/>
                <a:hlinkClick r:id="rId7"/>
              </a:rPr>
              <a:t>/21?region=NERO</a:t>
            </a:r>
            <a:endParaRPr lang="en-US" sz="1200">
              <a:solidFill>
                <a:schemeClr val="tx1"/>
              </a:solidFill>
              <a:latin typeface="Arial" panose="020B0604020202020204" pitchFamily="34" charset="0"/>
              <a:ea typeface="+mn-lt"/>
              <a:cs typeface="Arial" panose="020B0604020202020204" pitchFamily="34" charset="0"/>
            </a:endParaRPr>
          </a:p>
        </p:txBody>
      </p:sp>
      <p:cxnSp>
        <p:nvCxnSpPr>
          <p:cNvPr id="186" name="Straight Arrow Connector 185">
            <a:extLst>
              <a:ext uri="{FF2B5EF4-FFF2-40B4-BE49-F238E27FC236}">
                <a16:creationId xmlns:a16="http://schemas.microsoft.com/office/drawing/2014/main" id="{A81523B3-DDE9-6C0F-C906-E202EB8F5EBF}"/>
              </a:ext>
            </a:extLst>
          </p:cNvPr>
          <p:cNvCxnSpPr>
            <a:cxnSpLocks/>
          </p:cNvCxnSpPr>
          <p:nvPr/>
        </p:nvCxnSpPr>
        <p:spPr>
          <a:xfrm>
            <a:off x="2157573" y="4669556"/>
            <a:ext cx="3603375" cy="0"/>
          </a:xfrm>
          <a:prstGeom prst="straightConnector1">
            <a:avLst/>
          </a:prstGeom>
          <a:ln w="38100" cap="rnd">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id="{A24B3C00-032C-1EB2-71A8-3014047FECDF}"/>
              </a:ext>
            </a:extLst>
          </p:cNvPr>
          <p:cNvSpPr/>
          <p:nvPr/>
        </p:nvSpPr>
        <p:spPr>
          <a:xfrm>
            <a:off x="287677" y="2086487"/>
            <a:ext cx="1727750" cy="6177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en-US" sz="1614" b="1">
                <a:solidFill>
                  <a:schemeClr val="tx1"/>
                </a:solidFill>
                <a:latin typeface="Arial" panose="020B0604020202020204" pitchFamily="34" charset="0"/>
                <a:cs typeface="Arial" panose="020B0604020202020204" pitchFamily="34" charset="0"/>
              </a:rPr>
              <a:t>West</a:t>
            </a:r>
            <a:endParaRPr lang="en-US" sz="1899" b="1">
              <a:solidFill>
                <a:schemeClr val="tx1"/>
              </a:solidFill>
              <a:latin typeface="Arial" panose="020B0604020202020204" pitchFamily="34" charset="0"/>
              <a:cs typeface="Arial" panose="020B0604020202020204" pitchFamily="34" charset="0"/>
            </a:endParaRPr>
          </a:p>
          <a:p>
            <a:pPr algn="r"/>
            <a:r>
              <a:rPr lang="en-US" sz="1200">
                <a:solidFill>
                  <a:schemeClr val="tx1"/>
                </a:solidFill>
                <a:latin typeface="Arial" panose="020B0604020202020204" pitchFamily="34" charset="0"/>
                <a:cs typeface="Arial" panose="020B0604020202020204" pitchFamily="34" charset="0"/>
                <a:hlinkClick r:id="rId8"/>
              </a:rPr>
              <a:t>https://</a:t>
            </a:r>
            <a:r>
              <a:rPr lang="en-US" sz="1200" err="1">
                <a:solidFill>
                  <a:schemeClr val="tx1"/>
                </a:solidFill>
                <a:latin typeface="Arial" panose="020B0604020202020204" pitchFamily="34" charset="0"/>
                <a:cs typeface="Arial" panose="020B0604020202020204" pitchFamily="34" charset="0"/>
                <a:hlinkClick r:id="rId8"/>
              </a:rPr>
              <a:t>collegeboard.tfaforms.net</a:t>
            </a:r>
            <a:r>
              <a:rPr lang="en-US" sz="1200">
                <a:solidFill>
                  <a:schemeClr val="tx1"/>
                </a:solidFill>
                <a:latin typeface="Arial" panose="020B0604020202020204" pitchFamily="34" charset="0"/>
                <a:cs typeface="Arial" panose="020B0604020202020204" pitchFamily="34" charset="0"/>
                <a:hlinkClick r:id="rId8"/>
              </a:rPr>
              <a:t>/21?region=WRO</a:t>
            </a:r>
            <a:endParaRPr lang="en-US" sz="1200">
              <a:solidFill>
                <a:schemeClr val="tx1"/>
              </a:solidFill>
              <a:latin typeface="Arial" panose="020B0604020202020204" pitchFamily="34" charset="0"/>
              <a:cs typeface="Arial" panose="020B0604020202020204" pitchFamily="34" charset="0"/>
            </a:endParaRPr>
          </a:p>
        </p:txBody>
      </p:sp>
      <p:cxnSp>
        <p:nvCxnSpPr>
          <p:cNvPr id="188" name="Straight Arrow Connector 187">
            <a:extLst>
              <a:ext uri="{FF2B5EF4-FFF2-40B4-BE49-F238E27FC236}">
                <a16:creationId xmlns:a16="http://schemas.microsoft.com/office/drawing/2014/main" id="{B54A5A5F-1E09-36D9-56FA-2E9E634BCA41}"/>
              </a:ext>
            </a:extLst>
          </p:cNvPr>
          <p:cNvCxnSpPr>
            <a:cxnSpLocks/>
          </p:cNvCxnSpPr>
          <p:nvPr/>
        </p:nvCxnSpPr>
        <p:spPr>
          <a:xfrm>
            <a:off x="2157573" y="3506417"/>
            <a:ext cx="4424878" cy="0"/>
          </a:xfrm>
          <a:prstGeom prst="straightConnector1">
            <a:avLst/>
          </a:prstGeom>
          <a:ln w="38100" cap="rnd">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3C146CB0-91C3-E275-26FF-8EA55EBBC0C1}"/>
              </a:ext>
            </a:extLst>
          </p:cNvPr>
          <p:cNvSpPr/>
          <p:nvPr/>
        </p:nvSpPr>
        <p:spPr>
          <a:xfrm>
            <a:off x="304737" y="3358571"/>
            <a:ext cx="1710689" cy="6177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a:r>
              <a:rPr lang="en-US" sz="1614" b="1">
                <a:solidFill>
                  <a:schemeClr val="tx1"/>
                </a:solidFill>
                <a:latin typeface="+mj-lt"/>
              </a:rPr>
              <a:t>Midwest</a:t>
            </a:r>
            <a:endParaRPr lang="en-US" sz="1899" b="1">
              <a:solidFill>
                <a:schemeClr val="tx1"/>
              </a:solidFill>
              <a:latin typeface="+mj-lt"/>
            </a:endParaRPr>
          </a:p>
          <a:p>
            <a:pPr algn="r"/>
            <a:r>
              <a:rPr lang="en-US" sz="1200">
                <a:solidFill>
                  <a:schemeClr val="tx1"/>
                </a:solidFill>
                <a:latin typeface="Arial" panose="020B0604020202020204" pitchFamily="34" charset="0"/>
                <a:cs typeface="Arial" panose="020B0604020202020204" pitchFamily="34" charset="0"/>
                <a:hlinkClick r:id="rId9"/>
              </a:rPr>
              <a:t>https://</a:t>
            </a:r>
            <a:r>
              <a:rPr lang="en-US" sz="1200" err="1">
                <a:solidFill>
                  <a:schemeClr val="tx1"/>
                </a:solidFill>
                <a:latin typeface="Arial" panose="020B0604020202020204" pitchFamily="34" charset="0"/>
                <a:cs typeface="Arial" panose="020B0604020202020204" pitchFamily="34" charset="0"/>
                <a:hlinkClick r:id="rId9"/>
              </a:rPr>
              <a:t>collegeboard.tfaforms.net</a:t>
            </a:r>
            <a:r>
              <a:rPr lang="en-US" sz="1200">
                <a:solidFill>
                  <a:schemeClr val="tx1"/>
                </a:solidFill>
                <a:latin typeface="Arial" panose="020B0604020202020204" pitchFamily="34" charset="0"/>
                <a:cs typeface="Arial" panose="020B0604020202020204" pitchFamily="34" charset="0"/>
                <a:hlinkClick r:id="rId9"/>
              </a:rPr>
              <a:t>/21?region=MRO</a:t>
            </a:r>
            <a:endParaRPr lang="en-US" sz="1200">
              <a:solidFill>
                <a:schemeClr val="tx1"/>
              </a:solidFill>
              <a:latin typeface="Arial" panose="020B0604020202020204" pitchFamily="34" charset="0"/>
              <a:cs typeface="Arial" panose="020B0604020202020204" pitchFamily="34" charset="0"/>
            </a:endParaRPr>
          </a:p>
        </p:txBody>
      </p:sp>
      <p:cxnSp>
        <p:nvCxnSpPr>
          <p:cNvPr id="190" name="Straight Arrow Connector 189">
            <a:extLst>
              <a:ext uri="{FF2B5EF4-FFF2-40B4-BE49-F238E27FC236}">
                <a16:creationId xmlns:a16="http://schemas.microsoft.com/office/drawing/2014/main" id="{ADB6C305-11AB-F550-8CA6-44F8FEF3E594}"/>
              </a:ext>
            </a:extLst>
          </p:cNvPr>
          <p:cNvCxnSpPr>
            <a:cxnSpLocks/>
          </p:cNvCxnSpPr>
          <p:nvPr/>
        </p:nvCxnSpPr>
        <p:spPr>
          <a:xfrm>
            <a:off x="9515030" y="1938342"/>
            <a:ext cx="402311" cy="0"/>
          </a:xfrm>
          <a:prstGeom prst="straightConnector1">
            <a:avLst/>
          </a:prstGeom>
          <a:ln w="38100" cap="rnd">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29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290D9-BE74-E6AF-515C-F40F14C240DB}"/>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262923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A24D-86CC-9243-AE8D-B51CA65CF08B}"/>
              </a:ext>
            </a:extLst>
          </p:cNvPr>
          <p:cNvSpPr>
            <a:spLocks noGrp="1"/>
          </p:cNvSpPr>
          <p:nvPr>
            <p:ph type="ctrTitle"/>
          </p:nvPr>
        </p:nvSpPr>
        <p:spPr/>
        <p:txBody>
          <a:bodyPr/>
          <a:lstStyle/>
          <a:p>
            <a:r>
              <a:rPr lang="en-US"/>
              <a:t>What Is AP?</a:t>
            </a:r>
          </a:p>
        </p:txBody>
      </p:sp>
      <p:sp>
        <p:nvSpPr>
          <p:cNvPr id="7" name="Subtitle 6">
            <a:extLst>
              <a:ext uri="{FF2B5EF4-FFF2-40B4-BE49-F238E27FC236}">
                <a16:creationId xmlns:a16="http://schemas.microsoft.com/office/drawing/2014/main" id="{CA42F3B1-AAD4-797B-BD44-61D81C06D5FC}"/>
              </a:ext>
            </a:extLst>
          </p:cNvPr>
          <p:cNvSpPr>
            <a:spLocks noGrp="1"/>
          </p:cNvSpPr>
          <p:nvPr>
            <p:ph type="subTitle" idx="1"/>
          </p:nvPr>
        </p:nvSpPr>
        <p:spPr/>
        <p:txBody>
          <a:bodyPr/>
          <a:lstStyle/>
          <a:p>
            <a:r>
              <a:rPr lang="en-US">
                <a:latin typeface="Arial" panose="020B0604020202020204" pitchFamily="34" charset="0"/>
              </a:rPr>
              <a:t>An Overview for District Leaders</a:t>
            </a:r>
          </a:p>
        </p:txBody>
      </p:sp>
      <p:sp>
        <p:nvSpPr>
          <p:cNvPr id="5" name="Text Placeholder 4">
            <a:extLst>
              <a:ext uri="{FF2B5EF4-FFF2-40B4-BE49-F238E27FC236}">
                <a16:creationId xmlns:a16="http://schemas.microsoft.com/office/drawing/2014/main" id="{765594B9-360D-814D-85B1-071B90082DC9}"/>
              </a:ext>
            </a:extLst>
          </p:cNvPr>
          <p:cNvSpPr>
            <a:spLocks noGrp="1"/>
          </p:cNvSpPr>
          <p:nvPr>
            <p:ph type="body" sz="quarter" idx="12"/>
          </p:nvPr>
        </p:nvSpPr>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75065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AFFA-9736-3D45-BC69-7C1F064D0387}"/>
              </a:ext>
            </a:extLst>
          </p:cNvPr>
          <p:cNvSpPr>
            <a:spLocks noGrp="1"/>
          </p:cNvSpPr>
          <p:nvPr>
            <p:ph type="title"/>
          </p:nvPr>
        </p:nvSpPr>
        <p:spPr/>
        <p:txBody>
          <a:bodyPr/>
          <a:lstStyle/>
          <a:p>
            <a:r>
              <a:rPr lang="en-US"/>
              <a:t>What Is AP?</a:t>
            </a:r>
          </a:p>
        </p:txBody>
      </p:sp>
      <p:sp>
        <p:nvSpPr>
          <p:cNvPr id="3" name="Text Placeholder 2">
            <a:extLst>
              <a:ext uri="{FF2B5EF4-FFF2-40B4-BE49-F238E27FC236}">
                <a16:creationId xmlns:a16="http://schemas.microsoft.com/office/drawing/2014/main" id="{BA73575D-ED23-6F4C-8ADF-D34EBC7A5C94}"/>
              </a:ext>
            </a:extLst>
          </p:cNvPr>
          <p:cNvSpPr>
            <a:spLocks noGrp="1"/>
          </p:cNvSpPr>
          <p:nvPr>
            <p:ph type="body" sz="quarter" idx="10"/>
          </p:nvPr>
        </p:nvSpPr>
        <p:spPr>
          <a:xfrm>
            <a:off x="357215" y="1740546"/>
            <a:ext cx="6209237" cy="4408714"/>
          </a:xfrm>
        </p:spPr>
        <p:txBody>
          <a:bodyPr/>
          <a:lstStyle/>
          <a:p>
            <a:pPr marL="257175" indent="-257175"/>
            <a:r>
              <a:rPr lang="en-US" altLang="zh-CN" dirty="0">
                <a:latin typeface="Arial"/>
                <a:cs typeface="Arial"/>
              </a:rPr>
              <a:t>The Advanced Placement</a:t>
            </a:r>
            <a:r>
              <a:rPr lang="en-US" altLang="zh-CN" baseline="30000" dirty="0">
                <a:latin typeface="Arial"/>
                <a:cs typeface="Arial"/>
              </a:rPr>
              <a:t>®</a:t>
            </a:r>
            <a:r>
              <a:rPr lang="en-US" altLang="zh-CN" dirty="0">
                <a:latin typeface="Arial"/>
                <a:cs typeface="Arial"/>
              </a:rPr>
              <a:t> Program (AP</a:t>
            </a:r>
            <a:r>
              <a:rPr lang="en-US" altLang="zh-CN" baseline="30000" dirty="0">
                <a:latin typeface="Arial"/>
                <a:cs typeface="Arial"/>
              </a:rPr>
              <a:t>®</a:t>
            </a:r>
            <a:r>
              <a:rPr lang="en-US" altLang="zh-CN" dirty="0">
                <a:latin typeface="Arial"/>
                <a:cs typeface="Arial"/>
              </a:rPr>
              <a:t>) enables willing and academically prepared students to pursue college-level studies while still in high school.</a:t>
            </a:r>
            <a:endParaRPr lang="en-US" dirty="0">
              <a:latin typeface="Arial"/>
              <a:cs typeface="Arial"/>
            </a:endParaRPr>
          </a:p>
          <a:p>
            <a:pPr marL="257175" indent="-257175"/>
            <a:r>
              <a:rPr lang="en-US" altLang="zh-CN" dirty="0">
                <a:latin typeface="Arial"/>
                <a:cs typeface="Arial"/>
              </a:rPr>
              <a:t>The program consists of college-level courses developed </a:t>
            </a:r>
            <a:br>
              <a:rPr lang="en-US" altLang="zh-CN" dirty="0"/>
            </a:br>
            <a:r>
              <a:rPr lang="en-US" altLang="zh-CN" dirty="0">
                <a:latin typeface="Arial"/>
                <a:cs typeface="Arial"/>
              </a:rPr>
              <a:t>by the AP Program that high schools can choose to offer </a:t>
            </a:r>
            <a:br>
              <a:rPr lang="en-US" altLang="zh-CN" dirty="0"/>
            </a:br>
            <a:r>
              <a:rPr lang="en-US" altLang="zh-CN" dirty="0">
                <a:latin typeface="Arial"/>
                <a:cs typeface="Arial"/>
              </a:rPr>
              <a:t>and corresponding exams that are administered once a year.</a:t>
            </a:r>
          </a:p>
          <a:p>
            <a:pPr marL="257175" indent="-257175"/>
            <a:r>
              <a:rPr lang="en-US" altLang="zh-CN" dirty="0">
                <a:latin typeface="Arial"/>
                <a:cs typeface="Arial"/>
                <a:hlinkClick r:id="rId2"/>
              </a:rPr>
              <a:t>See how your school can offer AP courses.</a:t>
            </a:r>
          </a:p>
          <a:p>
            <a:pPr marL="257175" indent="-257175"/>
            <a:r>
              <a:rPr lang="en-US" altLang="zh-CN" dirty="0">
                <a:latin typeface="Arial"/>
                <a:cs typeface="Arial"/>
                <a:hlinkClick r:id="rId3"/>
              </a:rPr>
              <a:t>There are 38 AP courses in seven subject categories.</a:t>
            </a:r>
            <a:endParaRPr lang="en-US" altLang="zh-CN" dirty="0">
              <a:hlinkClick r:id="rId3"/>
            </a:endParaRPr>
          </a:p>
          <a:p>
            <a:pPr marL="257175" indent="-257175"/>
            <a:r>
              <a:rPr lang="en-US" altLang="zh-CN" dirty="0">
                <a:latin typeface="Arial"/>
                <a:cs typeface="Arial"/>
              </a:rPr>
              <a:t>Each AP course is modeled on a comparable introductory college course in the subject. </a:t>
            </a:r>
            <a:r>
              <a:rPr lang="en-US" altLang="zh-CN" dirty="0">
                <a:latin typeface="Arial"/>
                <a:cs typeface="Arial"/>
                <a:hlinkClick r:id="rId4"/>
              </a:rPr>
              <a:t>Learn how AP courses are developed</a:t>
            </a:r>
            <a:r>
              <a:rPr lang="en-US" altLang="zh-CN" dirty="0">
                <a:latin typeface="Arial"/>
                <a:cs typeface="Arial"/>
              </a:rPr>
              <a:t>.</a:t>
            </a:r>
          </a:p>
          <a:p>
            <a:pPr marL="0" indent="0">
              <a:buNone/>
            </a:pPr>
            <a:endParaRPr lang="en-US"/>
          </a:p>
        </p:txBody>
      </p:sp>
      <p:sp>
        <p:nvSpPr>
          <p:cNvPr id="4" name="Subtitle 3">
            <a:extLst>
              <a:ext uri="{FF2B5EF4-FFF2-40B4-BE49-F238E27FC236}">
                <a16:creationId xmlns:a16="http://schemas.microsoft.com/office/drawing/2014/main" id="{EA6E5FEB-A840-EA4D-8A22-3E837F161F1E}"/>
              </a:ext>
            </a:extLst>
          </p:cNvPr>
          <p:cNvSpPr>
            <a:spLocks noGrp="1"/>
          </p:cNvSpPr>
          <p:nvPr>
            <p:ph type="subTitle" idx="1"/>
          </p:nvPr>
        </p:nvSpPr>
        <p:spPr/>
        <p:txBody>
          <a:bodyPr/>
          <a:lstStyle/>
          <a:p>
            <a:r>
              <a:rPr lang="en-US"/>
              <a:t>An overview</a:t>
            </a:r>
          </a:p>
        </p:txBody>
      </p:sp>
      <p:pic>
        <p:nvPicPr>
          <p:cNvPr id="5" name="Picture 4">
            <a:extLst>
              <a:ext uri="{FF2B5EF4-FFF2-40B4-BE49-F238E27FC236}">
                <a16:creationId xmlns:a16="http://schemas.microsoft.com/office/drawing/2014/main" id="{A830C5D4-C701-B4BA-7488-B91567B1375D}"/>
              </a:ext>
            </a:extLst>
          </p:cNvPr>
          <p:cNvPicPr>
            <a:picLocks noChangeAspect="1"/>
          </p:cNvPicPr>
          <p:nvPr/>
        </p:nvPicPr>
        <p:blipFill>
          <a:blip r:embed="rId5"/>
          <a:srcRect t="19" b="19"/>
          <a:stretch/>
        </p:blipFill>
        <p:spPr>
          <a:xfrm>
            <a:off x="6993258" y="1740546"/>
            <a:ext cx="4822989" cy="3214075"/>
          </a:xfrm>
          <a:prstGeom prst="rect">
            <a:avLst/>
          </a:prstGeom>
          <a:blipFill>
            <a:blip r:embed="rId6"/>
            <a:stretch>
              <a:fillRect l="-1563" t="-1563" r="-1563" b="-1563"/>
            </a:stretch>
          </a:blipFill>
        </p:spPr>
      </p:pic>
    </p:spTree>
    <p:extLst>
      <p:ext uri="{BB962C8B-B14F-4D97-AF65-F5344CB8AC3E}">
        <p14:creationId xmlns:p14="http://schemas.microsoft.com/office/powerpoint/2010/main" val="202662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0E177F-2965-7339-8159-25AA782061D5}"/>
              </a:ext>
            </a:extLst>
          </p:cNvPr>
          <p:cNvSpPr/>
          <p:nvPr/>
        </p:nvSpPr>
        <p:spPr>
          <a:xfrm>
            <a:off x="6238407" y="2003463"/>
            <a:ext cx="5577840" cy="393500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Rectangle 2">
            <a:extLst>
              <a:ext uri="{FF2B5EF4-FFF2-40B4-BE49-F238E27FC236}">
                <a16:creationId xmlns:a16="http://schemas.microsoft.com/office/drawing/2014/main" id="{77518DA9-E316-2CE1-C88C-FD8A21E83986}"/>
              </a:ext>
            </a:extLst>
          </p:cNvPr>
          <p:cNvSpPr/>
          <p:nvPr/>
        </p:nvSpPr>
        <p:spPr>
          <a:xfrm>
            <a:off x="356461" y="2003463"/>
            <a:ext cx="5577840" cy="393500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2" name="Title 1">
            <a:extLst>
              <a:ext uri="{FF2B5EF4-FFF2-40B4-BE49-F238E27FC236}">
                <a16:creationId xmlns:a16="http://schemas.microsoft.com/office/drawing/2014/main" id="{0EF17EB0-1852-4347-BFA7-EBE9C36C9AB7}"/>
              </a:ext>
            </a:extLst>
          </p:cNvPr>
          <p:cNvSpPr>
            <a:spLocks noGrp="1"/>
          </p:cNvSpPr>
          <p:nvPr>
            <p:ph type="title"/>
          </p:nvPr>
        </p:nvSpPr>
        <p:spPr/>
        <p:txBody>
          <a:bodyPr/>
          <a:lstStyle/>
          <a:p>
            <a:r>
              <a:rPr lang="en-US" altLang="zh-CN" sz="3420"/>
              <a:t>Taking AP Courses and Exams Can Help Students</a:t>
            </a:r>
            <a:br>
              <a:rPr lang="en-US" altLang="zh-CN" sz="3420"/>
            </a:br>
            <a:endParaRPr lang="en-US" sz="3420"/>
          </a:p>
        </p:txBody>
      </p:sp>
      <p:sp>
        <p:nvSpPr>
          <p:cNvPr id="8" name="Text Placeholder 2">
            <a:extLst>
              <a:ext uri="{FF2B5EF4-FFF2-40B4-BE49-F238E27FC236}">
                <a16:creationId xmlns:a16="http://schemas.microsoft.com/office/drawing/2014/main" id="{C436BA77-8D58-2477-43EB-B19B6D657E70}"/>
              </a:ext>
            </a:extLst>
          </p:cNvPr>
          <p:cNvSpPr txBox="1">
            <a:spLocks/>
          </p:cNvSpPr>
          <p:nvPr/>
        </p:nvSpPr>
        <p:spPr>
          <a:xfrm>
            <a:off x="767941" y="3013874"/>
            <a:ext cx="4754880" cy="2504726"/>
          </a:xfrm>
          <a:prstGeom prst="rect">
            <a:avLst/>
          </a:prstGeom>
        </p:spPr>
        <p:txBody>
          <a:bodyPr vert="horz" lIns="0" tIns="0" rIns="0" bIns="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buFont typeface="Verdana" pitchFamily="34" charset="0"/>
              <a:buNone/>
            </a:pPr>
            <a:r>
              <a:rPr lang="en-US" sz="1800" b="1"/>
              <a:t>Stand out on college applications.</a:t>
            </a:r>
            <a:r>
              <a:rPr lang="en-US" sz="1800"/>
              <a:t> </a:t>
            </a:r>
          </a:p>
          <a:p>
            <a:pPr marL="0" indent="0" algn="ctr">
              <a:buFont typeface="Verdana" pitchFamily="34" charset="0"/>
              <a:buNone/>
            </a:pPr>
            <a:r>
              <a:rPr lang="en-US" sz="1800"/>
              <a:t>AP courses on a student’s transcript shows that they’ve challenged themselves with the most rigorous courses available to them. And success on an AP Exam shows that they’re ready for college-level coursework.</a:t>
            </a:r>
          </a:p>
          <a:p>
            <a:pPr marL="0" indent="0">
              <a:buFont typeface="Verdana" pitchFamily="34" charset="0"/>
              <a:buNone/>
            </a:pPr>
            <a:endParaRPr lang="en-US" sz="1600"/>
          </a:p>
        </p:txBody>
      </p:sp>
      <p:pic>
        <p:nvPicPr>
          <p:cNvPr id="11" name="Picture 10">
            <a:extLst>
              <a:ext uri="{FF2B5EF4-FFF2-40B4-BE49-F238E27FC236}">
                <a16:creationId xmlns:a16="http://schemas.microsoft.com/office/drawing/2014/main" id="{516F1458-F2F2-CE5F-61B1-36776A9AF9B6}"/>
              </a:ext>
            </a:extLst>
          </p:cNvPr>
          <p:cNvPicPr>
            <a:picLocks noChangeAspect="1"/>
          </p:cNvPicPr>
          <p:nvPr/>
        </p:nvPicPr>
        <p:blipFill>
          <a:blip r:embed="rId3"/>
          <a:stretch>
            <a:fillRect/>
          </a:stretch>
        </p:blipFill>
        <p:spPr>
          <a:xfrm>
            <a:off x="2573881" y="1502908"/>
            <a:ext cx="1143000" cy="1143000"/>
          </a:xfrm>
          <a:prstGeom prst="rect">
            <a:avLst/>
          </a:prstGeom>
        </p:spPr>
      </p:pic>
      <p:pic>
        <p:nvPicPr>
          <p:cNvPr id="12" name="Picture 11">
            <a:extLst>
              <a:ext uri="{FF2B5EF4-FFF2-40B4-BE49-F238E27FC236}">
                <a16:creationId xmlns:a16="http://schemas.microsoft.com/office/drawing/2014/main" id="{F22CF124-7FC2-7A89-47AC-411C50B42EF5}"/>
              </a:ext>
            </a:extLst>
          </p:cNvPr>
          <p:cNvPicPr>
            <a:picLocks noChangeAspect="1"/>
          </p:cNvPicPr>
          <p:nvPr/>
        </p:nvPicPr>
        <p:blipFill>
          <a:blip r:embed="rId4"/>
          <a:stretch>
            <a:fillRect/>
          </a:stretch>
        </p:blipFill>
        <p:spPr>
          <a:xfrm>
            <a:off x="8455827" y="1431963"/>
            <a:ext cx="1143000" cy="1143000"/>
          </a:xfrm>
          <a:prstGeom prst="rect">
            <a:avLst/>
          </a:prstGeom>
        </p:spPr>
      </p:pic>
      <p:sp>
        <p:nvSpPr>
          <p:cNvPr id="13" name="Text Placeholder 2">
            <a:extLst>
              <a:ext uri="{FF2B5EF4-FFF2-40B4-BE49-F238E27FC236}">
                <a16:creationId xmlns:a16="http://schemas.microsoft.com/office/drawing/2014/main" id="{661E021C-9345-51BB-6418-66FBA1AD76A9}"/>
              </a:ext>
            </a:extLst>
          </p:cNvPr>
          <p:cNvSpPr txBox="1">
            <a:spLocks/>
          </p:cNvSpPr>
          <p:nvPr/>
        </p:nvSpPr>
        <p:spPr>
          <a:xfrm>
            <a:off x="6649887" y="3013874"/>
            <a:ext cx="4754880" cy="2504726"/>
          </a:xfrm>
          <a:prstGeom prst="rect">
            <a:avLst/>
          </a:prstGeom>
        </p:spPr>
        <p:txBody>
          <a:bodyPr vert="horz" lIns="0" tIns="0" rIns="0" bIns="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buFont typeface="Verdana" pitchFamily="34" charset="0"/>
              <a:buNone/>
            </a:pPr>
            <a:r>
              <a:rPr lang="en-US" sz="1800" b="1"/>
              <a:t>Earn college credit and/or skip </a:t>
            </a:r>
            <a:br>
              <a:rPr lang="en-US" sz="1800" b="1"/>
            </a:br>
            <a:r>
              <a:rPr lang="en-US" sz="1800" b="1"/>
              <a:t>introductory courses in college.</a:t>
            </a:r>
            <a:r>
              <a:rPr lang="en-US" sz="1800"/>
              <a:t> </a:t>
            </a:r>
          </a:p>
          <a:p>
            <a:pPr marL="0" indent="0" algn="ctr">
              <a:buFont typeface="Verdana" pitchFamily="34" charset="0"/>
              <a:buNone/>
            </a:pPr>
            <a:r>
              <a:rPr lang="en-US" sz="1800"/>
              <a:t>Most four-year colleges and universities in the United States—as well as many institutions in more than 100 other countries—grant students' credit, placement, or both for qualifying AP Exam scores. </a:t>
            </a:r>
          </a:p>
          <a:p>
            <a:pPr marL="0" indent="0" algn="ctr">
              <a:buFont typeface="Verdana" pitchFamily="34" charset="0"/>
              <a:buNone/>
            </a:pPr>
            <a:r>
              <a:rPr lang="en-US" sz="1800">
                <a:hlinkClick r:id="rId5" tooltip="[Opens in New Window] "/>
              </a:rPr>
              <a:t>Search credit policies by college</a:t>
            </a:r>
            <a:r>
              <a:rPr lang="en-US" sz="1800"/>
              <a:t>.</a:t>
            </a:r>
          </a:p>
          <a:p>
            <a:pPr marL="0" indent="0">
              <a:buFont typeface="Verdana" pitchFamily="34" charset="0"/>
              <a:buNone/>
            </a:pPr>
            <a:endParaRPr lang="en-US" sz="1800"/>
          </a:p>
        </p:txBody>
      </p:sp>
    </p:spTree>
    <p:extLst>
      <p:ext uri="{BB962C8B-B14F-4D97-AF65-F5344CB8AC3E}">
        <p14:creationId xmlns:p14="http://schemas.microsoft.com/office/powerpoint/2010/main" val="214736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A24D-86CC-9243-AE8D-B51CA65CF08B}"/>
              </a:ext>
            </a:extLst>
          </p:cNvPr>
          <p:cNvSpPr>
            <a:spLocks noGrp="1"/>
          </p:cNvSpPr>
          <p:nvPr>
            <p:ph type="ctrTitle"/>
          </p:nvPr>
        </p:nvSpPr>
        <p:spPr/>
        <p:txBody>
          <a:bodyPr/>
          <a:lstStyle/>
          <a:p>
            <a:r>
              <a:rPr lang="en-US"/>
              <a:t>Why Offer AP?</a:t>
            </a:r>
            <a:br>
              <a:rPr lang="en-US"/>
            </a:br>
            <a:r>
              <a:rPr lang="en-US"/>
              <a:t>Discover the Benefits</a:t>
            </a:r>
            <a:br>
              <a:rPr lang="en-US"/>
            </a:br>
            <a:endParaRPr lang="en-US"/>
          </a:p>
        </p:txBody>
      </p:sp>
      <p:sp>
        <p:nvSpPr>
          <p:cNvPr id="3" name="Subtitle 2">
            <a:extLst>
              <a:ext uri="{FF2B5EF4-FFF2-40B4-BE49-F238E27FC236}">
                <a16:creationId xmlns:a16="http://schemas.microsoft.com/office/drawing/2014/main" id="{AC65BC96-6DBA-F942-B834-F2AFD6AABB44}"/>
              </a:ext>
            </a:extLst>
          </p:cNvPr>
          <p:cNvSpPr>
            <a:spLocks noGrp="1"/>
          </p:cNvSpPr>
          <p:nvPr>
            <p:ph type="subTitle" idx="1"/>
          </p:nvPr>
        </p:nvSpPr>
        <p:spPr/>
        <p:txBody>
          <a:bodyPr/>
          <a:lstStyle/>
          <a:p>
            <a:r>
              <a:rPr lang="en-US"/>
              <a:t>What can AP do for my students?</a:t>
            </a:r>
          </a:p>
        </p:txBody>
      </p:sp>
      <p:sp>
        <p:nvSpPr>
          <p:cNvPr id="4" name="Text Placeholder 3">
            <a:extLst>
              <a:ext uri="{FF2B5EF4-FFF2-40B4-BE49-F238E27FC236}">
                <a16:creationId xmlns:a16="http://schemas.microsoft.com/office/drawing/2014/main" id="{9C3AFB45-A2D4-2F45-8FB0-80F942C8E17B}"/>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765594B9-360D-814D-85B1-071B90082DC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2271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A9079F0-DCA6-B308-2264-0AEF16B6FC52}"/>
              </a:ext>
            </a:extLst>
          </p:cNvPr>
          <p:cNvSpPr txBox="1"/>
          <p:nvPr/>
        </p:nvSpPr>
        <p:spPr>
          <a:xfrm>
            <a:off x="6695607" y="3566090"/>
            <a:ext cx="5120640" cy="731520"/>
          </a:xfrm>
          <a:prstGeom prst="rect">
            <a:avLst/>
          </a:prstGeom>
          <a:solidFill>
            <a:srgbClr val="71C5E8">
              <a:lumMod val="20000"/>
              <a:lumOff val="80000"/>
            </a:srgbClr>
          </a:solidFill>
          <a:ln w="3175">
            <a:noFill/>
          </a:ln>
        </p:spPr>
        <p:txBody>
          <a:bodyPr wrap="none" lIns="274320" tIns="228600" rtlCol="0">
            <a:noAutofit/>
          </a:bodyPr>
          <a:lstStyle/>
          <a:p>
            <a:pPr marL="234950" lvl="0">
              <a:tabLst>
                <a:tab pos="5881688" algn="l"/>
              </a:tabLst>
              <a:defRPr/>
            </a:pPr>
            <a:r>
              <a:rPr lang="en-US" b="1" kern="0">
                <a:solidFill>
                  <a:srgbClr val="1E1E1E"/>
                </a:solidFill>
                <a:latin typeface="Roboto Slab Regular" pitchFamily="2" charset="0"/>
                <a:ea typeface="Roboto Slab Regular" pitchFamily="2" charset="0"/>
              </a:rPr>
              <a:t> It’s innovative.</a:t>
            </a:r>
            <a:endParaRPr lang="en-US" kern="0">
              <a:solidFill>
                <a:srgbClr val="1E1E1E"/>
              </a:solidFill>
              <a:latin typeface="Roboto Slab Regular" pitchFamily="2" charset="0"/>
              <a:ea typeface="Roboto Slab Regular" pitchFamily="2" charset="0"/>
            </a:endParaRPr>
          </a:p>
        </p:txBody>
      </p:sp>
      <p:sp>
        <p:nvSpPr>
          <p:cNvPr id="33" name="TextBox 32">
            <a:extLst>
              <a:ext uri="{FF2B5EF4-FFF2-40B4-BE49-F238E27FC236}">
                <a16:creationId xmlns:a16="http://schemas.microsoft.com/office/drawing/2014/main" id="{E455B310-F6B2-32ED-33F2-43351EAF9ABC}"/>
              </a:ext>
            </a:extLst>
          </p:cNvPr>
          <p:cNvSpPr txBox="1"/>
          <p:nvPr/>
        </p:nvSpPr>
        <p:spPr>
          <a:xfrm>
            <a:off x="6695607" y="2651690"/>
            <a:ext cx="5120640" cy="731520"/>
          </a:xfrm>
          <a:prstGeom prst="rect">
            <a:avLst/>
          </a:prstGeom>
          <a:solidFill>
            <a:srgbClr val="71C5E8">
              <a:lumMod val="20000"/>
              <a:lumOff val="80000"/>
            </a:srgbClr>
          </a:solidFill>
          <a:ln w="3175">
            <a:noFill/>
          </a:ln>
        </p:spPr>
        <p:txBody>
          <a:bodyPr wrap="none" lIns="274320" tIns="228600" rtlCol="0">
            <a:noAutofit/>
          </a:bodyPr>
          <a:lstStyle/>
          <a:p>
            <a:pPr marL="234950" lvl="0">
              <a:tabLst>
                <a:tab pos="5881688" algn="l"/>
              </a:tabLst>
              <a:defRPr/>
            </a:pPr>
            <a:r>
              <a:rPr lang="en-US" b="1" kern="0">
                <a:solidFill>
                  <a:srgbClr val="1E1E1E"/>
                </a:solidFill>
                <a:latin typeface="Roboto Slab Regular" pitchFamily="2" charset="0"/>
                <a:ea typeface="Roboto Slab Regular" pitchFamily="2" charset="0"/>
              </a:rPr>
              <a:t> It’s accessible. </a:t>
            </a:r>
            <a:endParaRPr lang="en-US" kern="0">
              <a:solidFill>
                <a:srgbClr val="1E1E1E"/>
              </a:solidFill>
              <a:latin typeface="Roboto Slab Regular" pitchFamily="2" charset="0"/>
              <a:ea typeface="Roboto Slab Regular" pitchFamily="2" charset="0"/>
            </a:endParaRPr>
          </a:p>
        </p:txBody>
      </p:sp>
      <p:pic>
        <p:nvPicPr>
          <p:cNvPr id="10" name="Picture 9">
            <a:extLst>
              <a:ext uri="{FF2B5EF4-FFF2-40B4-BE49-F238E27FC236}">
                <a16:creationId xmlns:a16="http://schemas.microsoft.com/office/drawing/2014/main" id="{58A268A7-2472-6061-DDAF-34C06927A4EC}"/>
              </a:ext>
            </a:extLst>
          </p:cNvPr>
          <p:cNvPicPr>
            <a:picLocks noChangeAspect="1"/>
          </p:cNvPicPr>
          <p:nvPr/>
        </p:nvPicPr>
        <p:blipFill>
          <a:blip r:embed="rId2"/>
          <a:stretch>
            <a:fillRect/>
          </a:stretch>
        </p:blipFill>
        <p:spPr>
          <a:xfrm>
            <a:off x="6329847" y="3566090"/>
            <a:ext cx="731520" cy="731520"/>
          </a:xfrm>
          <a:prstGeom prst="rect">
            <a:avLst/>
          </a:prstGeom>
        </p:spPr>
      </p:pic>
      <p:pic>
        <p:nvPicPr>
          <p:cNvPr id="7" name="Picture 6">
            <a:extLst>
              <a:ext uri="{FF2B5EF4-FFF2-40B4-BE49-F238E27FC236}">
                <a16:creationId xmlns:a16="http://schemas.microsoft.com/office/drawing/2014/main" id="{C3390A2E-12EC-5E14-E513-853682EB9EC6}"/>
              </a:ext>
            </a:extLst>
          </p:cNvPr>
          <p:cNvPicPr>
            <a:picLocks noChangeAspect="1"/>
          </p:cNvPicPr>
          <p:nvPr/>
        </p:nvPicPr>
        <p:blipFill>
          <a:blip r:embed="rId3"/>
          <a:stretch>
            <a:fillRect/>
          </a:stretch>
        </p:blipFill>
        <p:spPr>
          <a:xfrm>
            <a:off x="6329847" y="2652675"/>
            <a:ext cx="731520" cy="731520"/>
          </a:xfrm>
          <a:prstGeom prst="rect">
            <a:avLst/>
          </a:prstGeom>
        </p:spPr>
      </p:pic>
      <p:sp>
        <p:nvSpPr>
          <p:cNvPr id="35" name="TextBox 34">
            <a:extLst>
              <a:ext uri="{FF2B5EF4-FFF2-40B4-BE49-F238E27FC236}">
                <a16:creationId xmlns:a16="http://schemas.microsoft.com/office/drawing/2014/main" id="{C0D0E0F3-0995-A5F6-F327-AA3C0093BB07}"/>
              </a:ext>
            </a:extLst>
          </p:cNvPr>
          <p:cNvSpPr txBox="1"/>
          <p:nvPr/>
        </p:nvSpPr>
        <p:spPr>
          <a:xfrm>
            <a:off x="6695607" y="1747339"/>
            <a:ext cx="5120640" cy="731520"/>
          </a:xfrm>
          <a:prstGeom prst="rect">
            <a:avLst/>
          </a:prstGeom>
          <a:solidFill>
            <a:srgbClr val="71C5E8">
              <a:lumMod val="20000"/>
              <a:lumOff val="80000"/>
            </a:srgbClr>
          </a:solidFill>
          <a:ln w="3175">
            <a:noFill/>
          </a:ln>
        </p:spPr>
        <p:txBody>
          <a:bodyPr wrap="none" lIns="274320" tIns="228600" rtlCol="0">
            <a:noAutofit/>
          </a:bodyPr>
          <a:lstStyle/>
          <a:p>
            <a:pPr marL="234950" lvl="0">
              <a:tabLst>
                <a:tab pos="5881688" algn="l"/>
              </a:tabLst>
              <a:defRPr/>
            </a:pPr>
            <a:r>
              <a:rPr lang="en-US" b="1" kern="0">
                <a:solidFill>
                  <a:srgbClr val="1E1E1E"/>
                </a:solidFill>
                <a:latin typeface="Roboto Slab Regular" pitchFamily="2" charset="0"/>
                <a:ea typeface="Roboto Slab Regular" pitchFamily="2" charset="0"/>
              </a:rPr>
              <a:t> It’s empowering.</a:t>
            </a:r>
            <a:endParaRPr lang="en-US" kern="0">
              <a:solidFill>
                <a:srgbClr val="1E1E1E"/>
              </a:solidFill>
              <a:latin typeface="Roboto Slab Regular" pitchFamily="2" charset="0"/>
              <a:ea typeface="Roboto Slab Regular" pitchFamily="2" charset="0"/>
            </a:endParaRPr>
          </a:p>
        </p:txBody>
      </p:sp>
      <p:pic>
        <p:nvPicPr>
          <p:cNvPr id="6" name="Picture 5">
            <a:extLst>
              <a:ext uri="{FF2B5EF4-FFF2-40B4-BE49-F238E27FC236}">
                <a16:creationId xmlns:a16="http://schemas.microsoft.com/office/drawing/2014/main" id="{FC857EAC-6024-22D4-6E02-11095AFB228A}"/>
              </a:ext>
            </a:extLst>
          </p:cNvPr>
          <p:cNvPicPr>
            <a:picLocks noChangeAspect="1"/>
          </p:cNvPicPr>
          <p:nvPr/>
        </p:nvPicPr>
        <p:blipFill>
          <a:blip r:embed="rId4"/>
          <a:stretch>
            <a:fillRect/>
          </a:stretch>
        </p:blipFill>
        <p:spPr>
          <a:xfrm>
            <a:off x="6329847" y="1747339"/>
            <a:ext cx="731520" cy="731520"/>
          </a:xfrm>
          <a:prstGeom prst="rect">
            <a:avLst/>
          </a:prstGeom>
        </p:spPr>
      </p:pic>
      <p:sp>
        <p:nvSpPr>
          <p:cNvPr id="24" name="TextBox 23">
            <a:extLst>
              <a:ext uri="{FF2B5EF4-FFF2-40B4-BE49-F238E27FC236}">
                <a16:creationId xmlns:a16="http://schemas.microsoft.com/office/drawing/2014/main" id="{CA0E1CEC-6A02-6F23-0698-C3B1C93F9DE5}"/>
              </a:ext>
            </a:extLst>
          </p:cNvPr>
          <p:cNvSpPr txBox="1"/>
          <p:nvPr/>
        </p:nvSpPr>
        <p:spPr>
          <a:xfrm>
            <a:off x="722221" y="3566090"/>
            <a:ext cx="5120640" cy="731520"/>
          </a:xfrm>
          <a:prstGeom prst="rect">
            <a:avLst/>
          </a:prstGeom>
          <a:solidFill>
            <a:srgbClr val="71C5E8">
              <a:lumMod val="20000"/>
              <a:lumOff val="80000"/>
            </a:srgbClr>
          </a:solidFill>
          <a:ln w="3175">
            <a:noFill/>
          </a:ln>
        </p:spPr>
        <p:txBody>
          <a:bodyPr wrap="none" lIns="274320" tIns="228600" rtlCol="0">
            <a:noAutofit/>
          </a:bodyPr>
          <a:lstStyle/>
          <a:p>
            <a:pPr marL="234950" lvl="0">
              <a:tabLst>
                <a:tab pos="5881688" algn="l"/>
              </a:tabLst>
              <a:defRPr/>
            </a:pPr>
            <a:r>
              <a:rPr lang="en-US" b="1" kern="0">
                <a:solidFill>
                  <a:srgbClr val="1E1E1E"/>
                </a:solidFill>
                <a:latin typeface="Roboto Slab Regular" pitchFamily="2" charset="0"/>
                <a:ea typeface="Roboto Slab Regular" pitchFamily="2" charset="0"/>
              </a:rPr>
              <a:t> It’s effective. </a:t>
            </a:r>
            <a:endParaRPr lang="en-US" kern="0">
              <a:solidFill>
                <a:srgbClr val="1E1E1E"/>
              </a:solidFill>
              <a:latin typeface="Roboto Slab Regular" pitchFamily="2" charset="0"/>
              <a:ea typeface="Roboto Slab Regular" pitchFamily="2" charset="0"/>
            </a:endParaRPr>
          </a:p>
        </p:txBody>
      </p:sp>
      <p:sp>
        <p:nvSpPr>
          <p:cNvPr id="26" name="TextBox 25">
            <a:extLst>
              <a:ext uri="{FF2B5EF4-FFF2-40B4-BE49-F238E27FC236}">
                <a16:creationId xmlns:a16="http://schemas.microsoft.com/office/drawing/2014/main" id="{F181B001-3DD3-AB79-03C8-9D7DC939B1DB}"/>
              </a:ext>
            </a:extLst>
          </p:cNvPr>
          <p:cNvSpPr txBox="1"/>
          <p:nvPr/>
        </p:nvSpPr>
        <p:spPr>
          <a:xfrm>
            <a:off x="722221" y="4480490"/>
            <a:ext cx="5120640" cy="731520"/>
          </a:xfrm>
          <a:prstGeom prst="rect">
            <a:avLst/>
          </a:prstGeom>
          <a:solidFill>
            <a:srgbClr val="71C5E8">
              <a:lumMod val="20000"/>
              <a:lumOff val="80000"/>
            </a:srgbClr>
          </a:solidFill>
          <a:ln w="3175">
            <a:noFill/>
          </a:ln>
        </p:spPr>
        <p:txBody>
          <a:bodyPr wrap="none" lIns="274320" tIns="228600" rtlCol="0">
            <a:noAutofit/>
          </a:bodyPr>
          <a:lstStyle/>
          <a:p>
            <a:pPr marL="234950" lvl="0">
              <a:tabLst>
                <a:tab pos="5881688" algn="l"/>
              </a:tabLst>
              <a:defRPr/>
            </a:pPr>
            <a:r>
              <a:rPr lang="en-US" b="1" kern="0">
                <a:solidFill>
                  <a:srgbClr val="1E1E1E"/>
                </a:solidFill>
                <a:latin typeface="Roboto Slab Regular" pitchFamily="2" charset="0"/>
                <a:ea typeface="Roboto Slab Regular" pitchFamily="2" charset="0"/>
              </a:rPr>
              <a:t> It’s adaptable.</a:t>
            </a:r>
            <a:endParaRPr lang="en-US" b="1" kern="0">
              <a:solidFill>
                <a:srgbClr val="FF0000"/>
              </a:solidFill>
              <a:latin typeface="Roboto Slab Regular" pitchFamily="2" charset="0"/>
              <a:ea typeface="Roboto Slab Regular" pitchFamily="2" charset="0"/>
            </a:endParaRPr>
          </a:p>
        </p:txBody>
      </p:sp>
      <p:pic>
        <p:nvPicPr>
          <p:cNvPr id="4" name="Picture 3">
            <a:extLst>
              <a:ext uri="{FF2B5EF4-FFF2-40B4-BE49-F238E27FC236}">
                <a16:creationId xmlns:a16="http://schemas.microsoft.com/office/drawing/2014/main" id="{425683D2-30E4-A496-CDE6-3B0E3CBE8954}"/>
              </a:ext>
            </a:extLst>
          </p:cNvPr>
          <p:cNvPicPr>
            <a:picLocks noChangeAspect="1"/>
          </p:cNvPicPr>
          <p:nvPr/>
        </p:nvPicPr>
        <p:blipFill>
          <a:blip r:embed="rId5"/>
          <a:stretch>
            <a:fillRect/>
          </a:stretch>
        </p:blipFill>
        <p:spPr>
          <a:xfrm>
            <a:off x="356461" y="3566090"/>
            <a:ext cx="731520" cy="731520"/>
          </a:xfrm>
          <a:prstGeom prst="rect">
            <a:avLst/>
          </a:prstGeom>
        </p:spPr>
      </p:pic>
      <p:pic>
        <p:nvPicPr>
          <p:cNvPr id="5" name="Picture 4">
            <a:extLst>
              <a:ext uri="{FF2B5EF4-FFF2-40B4-BE49-F238E27FC236}">
                <a16:creationId xmlns:a16="http://schemas.microsoft.com/office/drawing/2014/main" id="{06C933C8-84C0-87E6-2C8F-CEDD7BEC8E88}"/>
              </a:ext>
            </a:extLst>
          </p:cNvPr>
          <p:cNvPicPr>
            <a:picLocks noChangeAspect="1"/>
          </p:cNvPicPr>
          <p:nvPr/>
        </p:nvPicPr>
        <p:blipFill>
          <a:blip r:embed="rId6"/>
          <a:stretch>
            <a:fillRect/>
          </a:stretch>
        </p:blipFill>
        <p:spPr>
          <a:xfrm>
            <a:off x="356461" y="4480490"/>
            <a:ext cx="731520" cy="731520"/>
          </a:xfrm>
          <a:prstGeom prst="rect">
            <a:avLst/>
          </a:prstGeom>
        </p:spPr>
      </p:pic>
      <p:sp>
        <p:nvSpPr>
          <p:cNvPr id="22" name="TextBox 21">
            <a:extLst>
              <a:ext uri="{FF2B5EF4-FFF2-40B4-BE49-F238E27FC236}">
                <a16:creationId xmlns:a16="http://schemas.microsoft.com/office/drawing/2014/main" id="{968AE637-2B8F-3810-0649-57CC61D5BDC5}"/>
              </a:ext>
            </a:extLst>
          </p:cNvPr>
          <p:cNvSpPr txBox="1"/>
          <p:nvPr/>
        </p:nvSpPr>
        <p:spPr>
          <a:xfrm>
            <a:off x="722221" y="2651690"/>
            <a:ext cx="5120640" cy="731520"/>
          </a:xfrm>
          <a:prstGeom prst="rect">
            <a:avLst/>
          </a:prstGeom>
          <a:solidFill>
            <a:srgbClr val="71C5E8">
              <a:lumMod val="20000"/>
              <a:lumOff val="80000"/>
            </a:srgbClr>
          </a:solidFill>
          <a:ln w="3175">
            <a:noFill/>
          </a:ln>
        </p:spPr>
        <p:txBody>
          <a:bodyPr wrap="none" lIns="274320" tIns="228600" rtlCol="0">
            <a:noAutofit/>
          </a:bodyPr>
          <a:lstStyle/>
          <a:p>
            <a:pPr marL="234950" lvl="0">
              <a:tabLst>
                <a:tab pos="5881688" algn="l"/>
              </a:tabLst>
              <a:defRPr/>
            </a:pPr>
            <a:r>
              <a:rPr lang="en-US" b="1" kern="0">
                <a:solidFill>
                  <a:srgbClr val="1E1E1E"/>
                </a:solidFill>
                <a:latin typeface="Roboto Slab Regular" pitchFamily="2" charset="0"/>
                <a:ea typeface="Roboto Slab Regular" pitchFamily="2" charset="0"/>
              </a:rPr>
              <a:t> It’s rigorous.</a:t>
            </a:r>
            <a:endParaRPr lang="en-US" kern="0">
              <a:solidFill>
                <a:srgbClr val="FF0000"/>
              </a:solidFill>
              <a:latin typeface="Roboto Slab Regular" pitchFamily="2" charset="0"/>
              <a:ea typeface="Roboto Slab Regular" pitchFamily="2" charset="0"/>
            </a:endParaRPr>
          </a:p>
        </p:txBody>
      </p:sp>
      <p:pic>
        <p:nvPicPr>
          <p:cNvPr id="3" name="Picture 2">
            <a:extLst>
              <a:ext uri="{FF2B5EF4-FFF2-40B4-BE49-F238E27FC236}">
                <a16:creationId xmlns:a16="http://schemas.microsoft.com/office/drawing/2014/main" id="{559661A4-21A3-58BA-CF31-C77B6A1B0628}"/>
              </a:ext>
            </a:extLst>
          </p:cNvPr>
          <p:cNvPicPr>
            <a:picLocks noChangeAspect="1"/>
          </p:cNvPicPr>
          <p:nvPr/>
        </p:nvPicPr>
        <p:blipFill>
          <a:blip r:embed="rId7"/>
          <a:stretch>
            <a:fillRect/>
          </a:stretch>
        </p:blipFill>
        <p:spPr>
          <a:xfrm>
            <a:off x="356461" y="2651690"/>
            <a:ext cx="731520" cy="731520"/>
          </a:xfrm>
          <a:prstGeom prst="rect">
            <a:avLst/>
          </a:prstGeom>
        </p:spPr>
      </p:pic>
      <p:sp>
        <p:nvSpPr>
          <p:cNvPr id="8" name="Title 7">
            <a:extLst>
              <a:ext uri="{FF2B5EF4-FFF2-40B4-BE49-F238E27FC236}">
                <a16:creationId xmlns:a16="http://schemas.microsoft.com/office/drawing/2014/main" id="{CEED3C75-1A21-FD5A-EA10-F535611E9328}"/>
              </a:ext>
            </a:extLst>
          </p:cNvPr>
          <p:cNvSpPr>
            <a:spLocks noGrp="1"/>
          </p:cNvSpPr>
          <p:nvPr>
            <p:ph type="title"/>
          </p:nvPr>
        </p:nvSpPr>
        <p:spPr/>
        <p:txBody>
          <a:bodyPr/>
          <a:lstStyle/>
          <a:p>
            <a:r>
              <a:rPr lang="en-US"/>
              <a:t>Why Schools Embrace AP</a:t>
            </a:r>
            <a:br>
              <a:rPr lang="en-US" baseline="30000"/>
            </a:br>
            <a:endParaRPr lang="en-US"/>
          </a:p>
        </p:txBody>
      </p:sp>
      <p:sp>
        <p:nvSpPr>
          <p:cNvPr id="9" name="Subtitle 8">
            <a:extLst>
              <a:ext uri="{FF2B5EF4-FFF2-40B4-BE49-F238E27FC236}">
                <a16:creationId xmlns:a16="http://schemas.microsoft.com/office/drawing/2014/main" id="{2DFBABCE-8A43-91F2-A852-410C847CA24B}"/>
              </a:ext>
            </a:extLst>
          </p:cNvPr>
          <p:cNvSpPr>
            <a:spLocks noGrp="1"/>
          </p:cNvSpPr>
          <p:nvPr>
            <p:ph type="subTitle" idx="1"/>
          </p:nvPr>
        </p:nvSpPr>
        <p:spPr/>
        <p:txBody>
          <a:bodyPr/>
          <a:lstStyle/>
          <a:p>
            <a:endParaRPr lang="en-US"/>
          </a:p>
        </p:txBody>
      </p:sp>
      <p:sp>
        <p:nvSpPr>
          <p:cNvPr id="125" name="TextBox 124">
            <a:extLst>
              <a:ext uri="{FF2B5EF4-FFF2-40B4-BE49-F238E27FC236}">
                <a16:creationId xmlns:a16="http://schemas.microsoft.com/office/drawing/2014/main" id="{803D71A9-9A4D-43A8-8AAF-BD64E992C582}"/>
              </a:ext>
            </a:extLst>
          </p:cNvPr>
          <p:cNvSpPr txBox="1"/>
          <p:nvPr/>
        </p:nvSpPr>
        <p:spPr>
          <a:xfrm>
            <a:off x="722221" y="1747339"/>
            <a:ext cx="5120640" cy="731520"/>
          </a:xfrm>
          <a:prstGeom prst="rect">
            <a:avLst/>
          </a:prstGeom>
          <a:solidFill>
            <a:srgbClr val="71C5E8">
              <a:lumMod val="20000"/>
              <a:lumOff val="80000"/>
            </a:srgbClr>
          </a:solidFill>
          <a:ln w="3175">
            <a:noFill/>
          </a:ln>
        </p:spPr>
        <p:txBody>
          <a:bodyPr wrap="none" lIns="274320" tIns="228600" rtlCol="0">
            <a:noAutofit/>
          </a:bodyPr>
          <a:lstStyle/>
          <a:p>
            <a:pPr marL="234950" marR="0" lvl="0" indent="0" defTabSz="914400" eaLnBrk="1" fontAlgn="auto" latinLnBrk="0" hangingPunct="1">
              <a:lnSpc>
                <a:spcPct val="100000"/>
              </a:lnSpc>
              <a:spcBef>
                <a:spcPts val="0"/>
              </a:spcBef>
              <a:spcAft>
                <a:spcPts val="0"/>
              </a:spcAft>
              <a:buClrTx/>
              <a:buSzTx/>
              <a:buFontTx/>
              <a:buNone/>
              <a:tabLst>
                <a:tab pos="5881688" algn="l"/>
              </a:tabLst>
              <a:defRPr/>
            </a:pPr>
            <a:r>
              <a:rPr kumimoji="0" lang="en-US" sz="1800" b="1" i="0" u="none" strike="noStrike" kern="0" cap="none" spc="0" normalizeH="0" baseline="0" noProof="0">
                <a:ln>
                  <a:noFill/>
                </a:ln>
                <a:solidFill>
                  <a:srgbClr val="1E1E1E"/>
                </a:solidFill>
                <a:effectLst/>
                <a:uLnTx/>
                <a:uFillTx/>
                <a:latin typeface="Roboto Slab Regular" pitchFamily="2" charset="0"/>
                <a:ea typeface="Roboto Slab Regular" pitchFamily="2" charset="0"/>
              </a:rPr>
              <a:t> It’s recognized globally. </a:t>
            </a:r>
            <a:endParaRPr kumimoji="0" lang="en-US" sz="1800" b="0" i="0" u="none" strike="sngStrike" kern="0" cap="none" spc="0" normalizeH="0" baseline="0" noProof="0">
              <a:ln>
                <a:noFill/>
              </a:ln>
              <a:solidFill>
                <a:srgbClr val="1E1E1E"/>
              </a:solidFill>
              <a:effectLst/>
              <a:uLnTx/>
              <a:uFillTx/>
              <a:latin typeface="Roboto Slab Regular" pitchFamily="2" charset="0"/>
              <a:ea typeface="Roboto Slab Regular" pitchFamily="2" charset="0"/>
            </a:endParaRPr>
          </a:p>
        </p:txBody>
      </p:sp>
      <p:pic>
        <p:nvPicPr>
          <p:cNvPr id="2" name="Picture 1">
            <a:extLst>
              <a:ext uri="{FF2B5EF4-FFF2-40B4-BE49-F238E27FC236}">
                <a16:creationId xmlns:a16="http://schemas.microsoft.com/office/drawing/2014/main" id="{FE1CCA46-3DC1-1C17-ADD1-16DD1281CE44}"/>
              </a:ext>
            </a:extLst>
          </p:cNvPr>
          <p:cNvPicPr>
            <a:picLocks noChangeAspect="1"/>
          </p:cNvPicPr>
          <p:nvPr/>
        </p:nvPicPr>
        <p:blipFill>
          <a:blip r:embed="rId8"/>
          <a:stretch>
            <a:fillRect/>
          </a:stretch>
        </p:blipFill>
        <p:spPr>
          <a:xfrm>
            <a:off x="356461" y="1747339"/>
            <a:ext cx="731520" cy="731520"/>
          </a:xfrm>
          <a:prstGeom prst="rect">
            <a:avLst/>
          </a:prstGeom>
        </p:spPr>
      </p:pic>
    </p:spTree>
    <p:extLst>
      <p:ext uri="{BB962C8B-B14F-4D97-AF65-F5344CB8AC3E}">
        <p14:creationId xmlns:p14="http://schemas.microsoft.com/office/powerpoint/2010/main" val="169909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3A9A-DDD6-6F42-9889-E15115E7C7DC}"/>
              </a:ext>
            </a:extLst>
          </p:cNvPr>
          <p:cNvSpPr>
            <a:spLocks noGrp="1"/>
          </p:cNvSpPr>
          <p:nvPr>
            <p:ph type="title"/>
          </p:nvPr>
        </p:nvSpPr>
        <p:spPr/>
        <p:txBody>
          <a:bodyPr/>
          <a:lstStyle/>
          <a:p>
            <a:r>
              <a:rPr lang="en-US" altLang="zh-CN" sz="3420"/>
              <a:t>More Than a Score</a:t>
            </a:r>
            <a:endParaRPr lang="en-US" sz="3420"/>
          </a:p>
        </p:txBody>
      </p:sp>
      <p:sp>
        <p:nvSpPr>
          <p:cNvPr id="6" name="Subtitle 5">
            <a:extLst>
              <a:ext uri="{FF2B5EF4-FFF2-40B4-BE49-F238E27FC236}">
                <a16:creationId xmlns:a16="http://schemas.microsoft.com/office/drawing/2014/main" id="{1A99CB9C-E193-0FF8-931C-8990982A38CF}"/>
              </a:ext>
            </a:extLst>
          </p:cNvPr>
          <p:cNvSpPr>
            <a:spLocks noGrp="1"/>
          </p:cNvSpPr>
          <p:nvPr>
            <p:ph type="subTitle" idx="1"/>
          </p:nvPr>
        </p:nvSpPr>
        <p:spPr/>
        <p:txBody>
          <a:bodyPr/>
          <a:lstStyle/>
          <a:p>
            <a:r>
              <a:rPr lang="en-US"/>
              <a:t>Students Benefit No Matter Their Score</a:t>
            </a:r>
          </a:p>
        </p:txBody>
      </p:sp>
      <p:sp>
        <p:nvSpPr>
          <p:cNvPr id="11" name="Rectangle 10">
            <a:extLst>
              <a:ext uri="{FF2B5EF4-FFF2-40B4-BE49-F238E27FC236}">
                <a16:creationId xmlns:a16="http://schemas.microsoft.com/office/drawing/2014/main" id="{54AB0C4A-830A-35BD-4E1D-4053A4F53DF1}"/>
              </a:ext>
            </a:extLst>
          </p:cNvPr>
          <p:cNvSpPr/>
          <p:nvPr/>
        </p:nvSpPr>
        <p:spPr>
          <a:xfrm>
            <a:off x="356461" y="2122213"/>
            <a:ext cx="5577840" cy="383920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2" name="Picture 11">
            <a:extLst>
              <a:ext uri="{FF2B5EF4-FFF2-40B4-BE49-F238E27FC236}">
                <a16:creationId xmlns:a16="http://schemas.microsoft.com/office/drawing/2014/main" id="{EF461086-A60F-D4E4-3DC6-411ACFE1234E}"/>
              </a:ext>
            </a:extLst>
          </p:cNvPr>
          <p:cNvPicPr>
            <a:picLocks noChangeAspect="1"/>
          </p:cNvPicPr>
          <p:nvPr/>
        </p:nvPicPr>
        <p:blipFill>
          <a:blip r:embed="rId2"/>
          <a:stretch>
            <a:fillRect/>
          </a:stretch>
        </p:blipFill>
        <p:spPr>
          <a:xfrm>
            <a:off x="2573881" y="1621658"/>
            <a:ext cx="1143000" cy="1143000"/>
          </a:xfrm>
          <a:prstGeom prst="rect">
            <a:avLst/>
          </a:prstGeom>
        </p:spPr>
      </p:pic>
      <p:sp>
        <p:nvSpPr>
          <p:cNvPr id="13" name="Rectangle 12">
            <a:extLst>
              <a:ext uri="{FF2B5EF4-FFF2-40B4-BE49-F238E27FC236}">
                <a16:creationId xmlns:a16="http://schemas.microsoft.com/office/drawing/2014/main" id="{3383FD9E-33E1-FF06-D972-A53925270366}"/>
              </a:ext>
            </a:extLst>
          </p:cNvPr>
          <p:cNvSpPr/>
          <p:nvPr/>
        </p:nvSpPr>
        <p:spPr>
          <a:xfrm>
            <a:off x="6238407" y="2122213"/>
            <a:ext cx="5577840" cy="383920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4" name="Picture 13">
            <a:extLst>
              <a:ext uri="{FF2B5EF4-FFF2-40B4-BE49-F238E27FC236}">
                <a16:creationId xmlns:a16="http://schemas.microsoft.com/office/drawing/2014/main" id="{92D7E950-BEFD-036B-7CE6-6FE64DD6B7DF}"/>
              </a:ext>
            </a:extLst>
          </p:cNvPr>
          <p:cNvPicPr>
            <a:picLocks noChangeAspect="1"/>
          </p:cNvPicPr>
          <p:nvPr/>
        </p:nvPicPr>
        <p:blipFill>
          <a:blip r:embed="rId3"/>
          <a:stretch>
            <a:fillRect/>
          </a:stretch>
        </p:blipFill>
        <p:spPr>
          <a:xfrm>
            <a:off x="8455827" y="1550713"/>
            <a:ext cx="1143000" cy="1143000"/>
          </a:xfrm>
          <a:prstGeom prst="rect">
            <a:avLst/>
          </a:prstGeom>
        </p:spPr>
      </p:pic>
      <p:sp>
        <p:nvSpPr>
          <p:cNvPr id="15" name="Text Placeholder 2">
            <a:extLst>
              <a:ext uri="{FF2B5EF4-FFF2-40B4-BE49-F238E27FC236}">
                <a16:creationId xmlns:a16="http://schemas.microsoft.com/office/drawing/2014/main" id="{DC34263D-5D6C-4082-182C-77B9ECC484D7}"/>
              </a:ext>
            </a:extLst>
          </p:cNvPr>
          <p:cNvSpPr txBox="1">
            <a:spLocks/>
          </p:cNvSpPr>
          <p:nvPr/>
        </p:nvSpPr>
        <p:spPr>
          <a:xfrm>
            <a:off x="767941" y="3037624"/>
            <a:ext cx="4754880" cy="2504726"/>
          </a:xfrm>
          <a:prstGeom prst="rect">
            <a:avLst/>
          </a:prstGeom>
        </p:spPr>
        <p:txBody>
          <a:bodyPr vert="horz" lIns="0" tIns="0" rIns="0" bIns="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altLang="zh-CN" sz="1800" b="1"/>
              <a:t>Build skills and confidence.</a:t>
            </a:r>
          </a:p>
          <a:p>
            <a:pPr>
              <a:spcBef>
                <a:spcPts val="300"/>
              </a:spcBef>
            </a:pPr>
            <a:r>
              <a:rPr lang="en-US" altLang="zh-CN" sz="1800"/>
              <a:t>AP students learn essential time management and study skills needed for college and career success.</a:t>
            </a:r>
          </a:p>
          <a:p>
            <a:pPr>
              <a:spcBef>
                <a:spcPts val="600"/>
              </a:spcBef>
            </a:pPr>
            <a:r>
              <a:rPr lang="en-US" altLang="zh-CN" sz="1800"/>
              <a:t>They dig deeper into subjects that interest them and learn to tap their creativity and their problem-solving skills to address course challenges.</a:t>
            </a:r>
          </a:p>
        </p:txBody>
      </p:sp>
      <p:sp>
        <p:nvSpPr>
          <p:cNvPr id="16" name="Text Placeholder 2">
            <a:extLst>
              <a:ext uri="{FF2B5EF4-FFF2-40B4-BE49-F238E27FC236}">
                <a16:creationId xmlns:a16="http://schemas.microsoft.com/office/drawing/2014/main" id="{28D06628-9233-C43A-D619-B2464378B998}"/>
              </a:ext>
            </a:extLst>
          </p:cNvPr>
          <p:cNvSpPr txBox="1">
            <a:spLocks/>
          </p:cNvSpPr>
          <p:nvPr/>
        </p:nvSpPr>
        <p:spPr>
          <a:xfrm>
            <a:off x="6649887" y="3037624"/>
            <a:ext cx="4754880" cy="2504726"/>
          </a:xfrm>
          <a:prstGeom prst="rect">
            <a:avLst/>
          </a:prstGeom>
        </p:spPr>
        <p:txBody>
          <a:bodyPr vert="horz" lIns="0" tIns="0" rIns="0" bIns="0" rtlCol="0" anchor="t" anchorCtr="0">
            <a:no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00" kern="1200" baseline="0" noProof="1">
                <a:solidFill>
                  <a:schemeClr val="tx1"/>
                </a:solidFill>
                <a:latin typeface="Arial" panose="020B0604020202020204" pitchFamily="34" charset="0"/>
                <a:ea typeface="+mn-ea"/>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00" kern="1200" noProof="1">
                <a:solidFill>
                  <a:schemeClr val="tx1"/>
                </a:solidFill>
                <a:latin typeface="Arial" panose="020B0604020202020204" pitchFamily="34" charset="0"/>
                <a:ea typeface="+mn-ea"/>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00" kern="1200">
                <a:solidFill>
                  <a:schemeClr val="tx1"/>
                </a:solidFill>
                <a:latin typeface="Arial" panose="020B0604020202020204" pitchFamily="34" charset="0"/>
                <a:ea typeface="+mn-ea"/>
                <a:cs typeface="Arial" panose="020B0604020202020204" pitchFamily="34" charset="0"/>
              </a:defRPr>
            </a:lvl4pPr>
            <a:lvl5pPr marL="2096277" indent="-232920" algn="l" defTabSz="931678" rtl="0" eaLnBrk="1" latinLnBrk="0" hangingPunct="1">
              <a:spcBef>
                <a:spcPct val="20000"/>
              </a:spcBef>
              <a:buClr>
                <a:schemeClr val="accent3"/>
              </a:buClr>
              <a:buSzPct val="80000"/>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altLang="zh-CN" sz="1800" b="1"/>
              <a:t>Get into college.</a:t>
            </a:r>
          </a:p>
          <a:p>
            <a:pPr>
              <a:spcBef>
                <a:spcPts val="300"/>
              </a:spcBef>
            </a:pPr>
            <a:r>
              <a:rPr lang="en-US" altLang="zh-CN" sz="1800"/>
              <a:t>Students who take AP courses send a signal to colleges that they’re serious about their education and that they’re willing to challenge themselves with rigorous coursework.</a:t>
            </a:r>
            <a:r>
              <a:rPr lang="en-US" altLang="zh-CN" sz="1800" baseline="30000">
                <a:hlinkClick r:id="rId4"/>
              </a:rPr>
              <a:t>[1]</a:t>
            </a:r>
            <a:endParaRPr lang="en-US" altLang="zh-CN" sz="1800"/>
          </a:p>
          <a:p>
            <a:pPr>
              <a:spcBef>
                <a:spcPts val="600"/>
              </a:spcBef>
            </a:pPr>
            <a:r>
              <a:rPr lang="en-US" altLang="zh-CN" sz="1800"/>
              <a:t>85% of selective colleges and universities report that a student’s AP experience favorably impacts admission decisions.</a:t>
            </a:r>
            <a:r>
              <a:rPr lang="en-US" altLang="zh-CN" sz="1800" baseline="30000">
                <a:hlinkClick r:id="rId5"/>
              </a:rPr>
              <a:t>[2]</a:t>
            </a:r>
            <a:endParaRPr lang="en-US" altLang="zh-CN" sz="1800"/>
          </a:p>
        </p:txBody>
      </p:sp>
    </p:spTree>
    <p:extLst>
      <p:ext uri="{BB962C8B-B14F-4D97-AF65-F5344CB8AC3E}">
        <p14:creationId xmlns:p14="http://schemas.microsoft.com/office/powerpoint/2010/main" val="124882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DC39-6643-FB44-8599-0548FBBC5DB6}"/>
              </a:ext>
            </a:extLst>
          </p:cNvPr>
          <p:cNvSpPr>
            <a:spLocks noGrp="1"/>
          </p:cNvSpPr>
          <p:nvPr>
            <p:ph type="ctrTitle"/>
          </p:nvPr>
        </p:nvSpPr>
        <p:spPr/>
        <p:txBody>
          <a:bodyPr/>
          <a:lstStyle/>
          <a:p>
            <a:r>
              <a:rPr lang="en-US" sz="5100"/>
              <a:t>AP and</a:t>
            </a:r>
            <a:r>
              <a:rPr lang="en-US" sz="5100">
                <a:solidFill>
                  <a:schemeClr val="accent3">
                    <a:lumMod val="40000"/>
                    <a:lumOff val="60000"/>
                  </a:schemeClr>
                </a:solidFill>
              </a:rPr>
              <a:t> </a:t>
            </a:r>
            <a:r>
              <a:rPr lang="en-US" sz="5100"/>
              <a:t>CTE: Working Together for All Students</a:t>
            </a:r>
          </a:p>
        </p:txBody>
      </p:sp>
      <p:sp>
        <p:nvSpPr>
          <p:cNvPr id="3" name="Subtitle 2">
            <a:extLst>
              <a:ext uri="{FF2B5EF4-FFF2-40B4-BE49-F238E27FC236}">
                <a16:creationId xmlns:a16="http://schemas.microsoft.com/office/drawing/2014/main" id="{8D5D020F-BAF8-C54B-9B32-ADC70AFB1D1F}"/>
              </a:ext>
            </a:extLst>
          </p:cNvPr>
          <p:cNvSpPr>
            <a:spLocks noGrp="1"/>
          </p:cNvSpPr>
          <p:nvPr>
            <p:ph type="subTitle" idx="1"/>
          </p:nvPr>
        </p:nvSpPr>
        <p:spPr/>
        <p:txBody>
          <a:bodyPr/>
          <a:lstStyle/>
          <a:p>
            <a:r>
              <a:rPr lang="en-US"/>
              <a:t>It’s Innovative</a:t>
            </a:r>
          </a:p>
        </p:txBody>
      </p:sp>
    </p:spTree>
    <p:extLst>
      <p:ext uri="{BB962C8B-B14F-4D97-AF65-F5344CB8AC3E}">
        <p14:creationId xmlns:p14="http://schemas.microsoft.com/office/powerpoint/2010/main" val="3598960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1383</Words>
  <Application>Microsoft Office PowerPoint</Application>
  <PresentationFormat>Widescreen</PresentationFormat>
  <Paragraphs>114</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CB-Corporate-19Q4</vt:lpstr>
      <vt:lpstr>Discover How AP Supports Readiness Goals for All Students</vt:lpstr>
      <vt:lpstr>Contents</vt:lpstr>
      <vt:lpstr>What Is AP?</vt:lpstr>
      <vt:lpstr>What Is AP?</vt:lpstr>
      <vt:lpstr>Taking AP Courses and Exams Can Help Students </vt:lpstr>
      <vt:lpstr>Why Offer AP? Discover the Benefits </vt:lpstr>
      <vt:lpstr>Why Schools Embrace AP </vt:lpstr>
      <vt:lpstr>More Than a Score</vt:lpstr>
      <vt:lpstr>AP and CTE: Working Together for All Students</vt:lpstr>
      <vt:lpstr>All Students Can Be AP Students</vt:lpstr>
      <vt:lpstr>AP and CTE Courses Can and Should Work in Tandem</vt:lpstr>
      <vt:lpstr>Why AP and CTE Matter</vt:lpstr>
      <vt:lpstr>Career Alignment</vt:lpstr>
      <vt:lpstr>AP By the Numbers</vt:lpstr>
      <vt:lpstr>AP By the Numbers</vt:lpstr>
      <vt:lpstr>Finding #1: College Enrollment</vt:lpstr>
      <vt:lpstr>Finding #2: College Readiness</vt:lpstr>
      <vt:lpstr>Finding #3: Pathways and Progress</vt:lpstr>
      <vt:lpstr>Curious About Your Districts Data?</vt:lpstr>
      <vt:lpstr>Curious About Your District's Data?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Lindsay</dc:creator>
  <cp:lastModifiedBy>Cooper, Lindsay</cp:lastModifiedBy>
  <cp:revision>13</cp:revision>
  <dcterms:created xsi:type="dcterms:W3CDTF">2021-12-09T18:07:42Z</dcterms:created>
  <dcterms:modified xsi:type="dcterms:W3CDTF">2022-08-03T17:37:29Z</dcterms:modified>
</cp:coreProperties>
</file>